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omments/modernComment_101_4F032E93.xml" ContentType="application/vnd.ms-powerpoint.comments+xml"/>
  <Override PartName="/ppt/tags/tag2.xml" ContentType="application/vnd.openxmlformats-officedocument.presentationml.tags+xml"/>
  <Override PartName="/ppt/comments/modernComment_11C_CC2409D9.xml" ContentType="application/vnd.ms-powerpoint.comments+xml"/>
  <Override PartName="/ppt/tags/tag3.xml" ContentType="application/vnd.openxmlformats-officedocument.presentationml.tags+xml"/>
  <Override PartName="/ppt/comments/modernComment_11E_FF12220.xml" ContentType="application/vnd.ms-powerpoint.comments+xml"/>
  <Override PartName="/ppt/tags/tag4.xml" ContentType="application/vnd.openxmlformats-officedocument.presentationml.tags+xml"/>
  <Override PartName="/ppt/comments/modernComment_128_98AF72D5.xml" ContentType="application/vnd.ms-powerpoint.comment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comments/modernComment_115_61037345.xml" ContentType="application/vnd.ms-powerpoint.comments+xml"/>
  <Override PartName="/ppt/tags/tag7.xml" ContentType="application/vnd.openxmlformats-officedocument.presentationml.tags+xml"/>
  <Override PartName="/ppt/tags/tag8.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27"/>
  </p:notesMasterIdLst>
  <p:sldIdLst>
    <p:sldId id="256" r:id="rId5"/>
    <p:sldId id="257" r:id="rId6"/>
    <p:sldId id="280" r:id="rId7"/>
    <p:sldId id="281" r:id="rId8"/>
    <p:sldId id="284" r:id="rId9"/>
    <p:sldId id="276" r:id="rId10"/>
    <p:sldId id="286" r:id="rId11"/>
    <p:sldId id="296" r:id="rId12"/>
    <p:sldId id="288" r:id="rId13"/>
    <p:sldId id="291" r:id="rId14"/>
    <p:sldId id="289" r:id="rId15"/>
    <p:sldId id="283" r:id="rId16"/>
    <p:sldId id="293" r:id="rId17"/>
    <p:sldId id="294" r:id="rId18"/>
    <p:sldId id="292" r:id="rId19"/>
    <p:sldId id="290" r:id="rId20"/>
    <p:sldId id="277" r:id="rId21"/>
    <p:sldId id="287" r:id="rId22"/>
    <p:sldId id="278" r:id="rId23"/>
    <p:sldId id="298" r:id="rId24"/>
    <p:sldId id="279"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CCEE5E7C-E7FC-A790-FB32-B823F4756B11}" name="NICOLÁS IGNACIO MENDICOA ROSAS" initials="NR" userId="S::nmendicoa@uc.cl::a38a71c2-9967-4110-a3b7-c48fffaaff6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C971F-1961-448C-B5EC-1E85607E5A0C}" v="935" dt="2023-08-30T13:54:32.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2" autoAdjust="0"/>
    <p:restoredTop sz="94734"/>
  </p:normalViewPr>
  <p:slideViewPr>
    <p:cSldViewPr snapToGrid="0">
      <p:cViewPr varScale="1">
        <p:scale>
          <a:sx n="117" d="100"/>
          <a:sy n="117" d="100"/>
        </p:scale>
        <p:origin x="200" y="53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modernComment_101_4F032E93.xml><?xml version="1.0" encoding="utf-8"?>
<p188:cmLst xmlns:a="http://schemas.openxmlformats.org/drawingml/2006/main" xmlns:r="http://schemas.openxmlformats.org/officeDocument/2006/relationships" xmlns:p188="http://schemas.microsoft.com/office/powerpoint/2018/8/main">
  <p188:cm id="{67BA904B-E516-4B1A-A3C9-CF49687E57EF}" authorId="{CCEE5E7C-E7FC-A790-FB32-B823F4756B11}" created="2023-08-25T17:16:37.537">
    <pc:sldMkLst xmlns:pc="http://schemas.microsoft.com/office/powerpoint/2013/main/command">
      <pc:docMk/>
      <pc:sldMk cId="1325608595" sldId="257"/>
    </pc:sldMkLst>
    <p188:txBody>
      <a:bodyPr/>
      <a:lstStyle/>
      <a:p>
        <a:r>
          <a:rPr lang="en-US"/>
          <a:t>Me gustaria empezar con el siguiente ejemplo. The man went _ the store. Cual es la palabra que va en medio? Para cualquier persona que sepa ingles, la respuesta es clara: to. </a:t>
        </a:r>
      </a:p>
    </p188:txBody>
  </p188:cm>
</p188:cmLst>
</file>

<file path=ppt/comments/modernComment_115_61037345.xml><?xml version="1.0" encoding="utf-8"?>
<p188:cmLst xmlns:a="http://schemas.openxmlformats.org/drawingml/2006/main" xmlns:r="http://schemas.openxmlformats.org/officeDocument/2006/relationships" xmlns:p188="http://schemas.microsoft.com/office/powerpoint/2018/8/main">
  <p188:cm id="{869F6021-20B0-4848-90F9-63A160ACC286}" authorId="{CCEE5E7C-E7FC-A790-FB32-B823F4756B11}" created="2023-08-25T17:23:11.926">
    <pc:sldMkLst xmlns:pc="http://schemas.microsoft.com/office/powerpoint/2013/main/command">
      <pc:docMk/>
      <pc:sldMk cId="1627616069" sldId="277"/>
    </pc:sldMkLst>
    <p188:txBody>
      <a:bodyPr/>
      <a:lstStyle/>
      <a:p>
        <a:r>
          <a:rPr lang="en-US"/>
          <a:t>Pre-BERT Google surfaced information about getting a prescription filled.
Post-BERT Google understands that “for someone” relates to picking up a prescription for someone else and the search results now help to answer that.</a:t>
        </a:r>
      </a:p>
    </p188:txBody>
  </p188:cm>
</p188:cmLst>
</file>

<file path=ppt/comments/modernComment_11C_CC2409D9.xml><?xml version="1.0" encoding="utf-8"?>
<p188:cmLst xmlns:a="http://schemas.openxmlformats.org/drawingml/2006/main" xmlns:r="http://schemas.openxmlformats.org/officeDocument/2006/relationships" xmlns:p188="http://schemas.microsoft.com/office/powerpoint/2018/8/main">
  <p188:cm id="{F61F0385-BF5A-41C5-B9A5-761837DECC77}" authorId="{CCEE5E7C-E7FC-A790-FB32-B823F4756B11}" created="2023-08-25T17:23:00.285">
    <pc:sldMkLst xmlns:pc="http://schemas.microsoft.com/office/powerpoint/2013/main/command">
      <pc:docMk/>
      <pc:sldMk cId="3424913881" sldId="284"/>
    </pc:sldMkLst>
    <p188:txBody>
      <a:bodyPr/>
      <a:lstStyle/>
      <a:p>
        <a:r>
          <a:rPr lang="en-US"/>
          <a:t>"However, it is not possible to train bidirectional models by simply conditioning each word on its previous and next words, since this would allow the word that’s being predicted to indirectly “see itself” in a multi-layer model. To solve this problem, we use the straightforward technique of masking out some of the words in the input and then condition each word bidirectionally to predict the masked words."</a:t>
        </a:r>
      </a:p>
    </p188:txBody>
  </p188:cm>
</p188:cmLst>
</file>

<file path=ppt/comments/modernComment_11E_FF12220.xml><?xml version="1.0" encoding="utf-8"?>
<p188:cmLst xmlns:a="http://schemas.openxmlformats.org/drawingml/2006/main" xmlns:r="http://schemas.openxmlformats.org/officeDocument/2006/relationships" xmlns:p188="http://schemas.microsoft.com/office/powerpoint/2018/8/main">
  <p188:cm id="{E2CABCFE-48BC-40EE-869A-A957CBCA6214}" authorId="{CCEE5E7C-E7FC-A790-FB32-B823F4756B11}" created="2023-08-26T20:25:48.937">
    <pc:sldMkLst xmlns:pc="http://schemas.microsoft.com/office/powerpoint/2013/main/command">
      <pc:docMk/>
      <pc:sldMk cId="267461152" sldId="286"/>
    </pc:sldMkLst>
    <p188:txBody>
      <a:bodyPr/>
      <a:lstStyle/>
      <a:p>
        <a:r>
          <a:rPr lang="en-US"/>
          <a:t>Transformer Layers:	Number of Transformer blocks. A transformer block transforms a sequence of word representations to a sequence of contextualized words (numbered representations).</a:t>
        </a:r>
      </a:p>
    </p188:txBody>
  </p188:cm>
  <p188:cm id="{F2AF7F31-2E47-47F5-845B-7FF880282E33}" authorId="{CCEE5E7C-E7FC-A790-FB32-B823F4756B11}" created="2023-08-26T20:26:01.583">
    <pc:sldMkLst xmlns:pc="http://schemas.microsoft.com/office/powerpoint/2013/main/command">
      <pc:docMk/>
      <pc:sldMk cId="267461152" sldId="286"/>
    </pc:sldMkLst>
    <p188:txBody>
      <a:bodyPr/>
      <a:lstStyle/>
      <a:p>
        <a:r>
          <a:rPr lang="en-US"/>
          <a:t>Hidden Size:	Layers of mathematical functions, located between the input and output, that assign weights (to words) to produce a desired result.</a:t>
        </a:r>
      </a:p>
    </p188:txBody>
  </p188:cm>
  <p188:cm id="{36E47883-8514-4C1C-987B-DBAAFB225FE4}" authorId="{CCEE5E7C-E7FC-A790-FB32-B823F4756B11}" created="2023-08-26T20:26:17.935">
    <pc:sldMkLst xmlns:pc="http://schemas.microsoft.com/office/powerpoint/2013/main/command">
      <pc:docMk/>
      <pc:sldMk cId="267461152" sldId="286"/>
    </pc:sldMkLst>
    <p188:txBody>
      <a:bodyPr/>
      <a:lstStyle/>
      <a:p>
        <a:r>
          <a:rPr lang="en-US"/>
          <a:t>Attention Heads:	The size of a Transformer block.</a:t>
        </a:r>
      </a:p>
    </p188:txBody>
  </p188:cm>
  <p188:cm id="{78FFB57A-C773-4A00-8192-C234D4948143}" authorId="{CCEE5E7C-E7FC-A790-FB32-B823F4756B11}" created="2023-08-27T04:44:01.086">
    <ac:deMkLst xmlns:ac="http://schemas.microsoft.com/office/drawing/2013/main/command">
      <pc:docMk xmlns:pc="http://schemas.microsoft.com/office/powerpoint/2013/main/command"/>
      <pc:sldMk xmlns:pc="http://schemas.microsoft.com/office/powerpoint/2013/main/command" cId="267461152" sldId="286"/>
      <ac:spMk id="7" creationId="{66FBBF57-BAA5-BDF3-89F6-658040B29E9A}"/>
    </ac:deMkLst>
    <p188:txBody>
      <a:bodyPr/>
      <a:lstStyle/>
      <a:p>
        <a:r>
          <a:rPr lang="en-US"/>
          <a:t>A Transformer works by performing a small, constant number of steps. In each step, it applies an attention mechanism to understand relationships between all words in a sentence, regardless of their respective position. For example, given the sentence, “I arrived at the bank after crossing the river”, to determine that the word “bank” refers to the shore of a river and not a financial institution, the Transformer can learn to immediately pay attention to the word “river” and make this decision in just one step.
</a:t>
        </a:r>
      </a:p>
    </p188:txBody>
  </p188:cm>
</p188:cmLst>
</file>

<file path=ppt/comments/modernComment_128_98AF72D5.xml><?xml version="1.0" encoding="utf-8"?>
<p188:cmLst xmlns:a="http://schemas.openxmlformats.org/drawingml/2006/main" xmlns:r="http://schemas.openxmlformats.org/officeDocument/2006/relationships" xmlns:p188="http://schemas.microsoft.com/office/powerpoint/2018/8/main">
  <p188:cm id="{7C17D64B-7AF0-4B29-B676-07E57107B3D9}" authorId="{CCEE5E7C-E7FC-A790-FB32-B823F4756B11}" created="2023-08-27T04:40:52.832">
    <ac:deMkLst xmlns:ac="http://schemas.microsoft.com/office/drawing/2013/main/command">
      <pc:docMk xmlns:pc="http://schemas.microsoft.com/office/powerpoint/2013/main/command"/>
      <pc:sldMk xmlns:pc="http://schemas.microsoft.com/office/powerpoint/2013/main/command" cId="2561635029" sldId="296"/>
      <ac:spMk id="7" creationId="{66FBBF57-BAA5-BDF3-89F6-658040B29E9A}"/>
    </ac:deMkLst>
    <p188:txBody>
      <a:bodyPr/>
      <a:lstStyle/>
      <a:p>
        <a:r>
          <a:rPr lang="en-US"/>
          <a:t>Permite bidireccionalidad pues el masking implica tomar contexto de los dos lados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‹Nº›</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67814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30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30110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90960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extLst>
      <p:ext uri="{BB962C8B-B14F-4D97-AF65-F5344CB8AC3E}">
        <p14:creationId xmlns:p14="http://schemas.microsoft.com/office/powerpoint/2010/main" val="241842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14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9/27/23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52906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9/27/23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52976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9/27/23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06086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9/27/23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51691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9/27/23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78931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55166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9/27/23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9066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5_610373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4F032E9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blog/bert-101" TargetMode="External"/><Relationship Id="rId2" Type="http://schemas.openxmlformats.org/officeDocument/2006/relationships/hyperlink" Target="https://medium.com/dissecting-bert/dissecting-bert-part2-335ff2ed9c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C_CC2409D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1E_FF122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28_98AF72D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ormAutofit fontScale="90000"/>
          </a:bodyPr>
          <a:lstStyle/>
          <a:p>
            <a:r>
              <a:rPr lang="en-US" b="1" dirty="0">
                <a:ea typeface="+mj-lt"/>
                <a:cs typeface="+mj-lt"/>
              </a:rPr>
              <a:t>BERT: Pre-training of Deep Bidirectional Transformers for Language Understanding</a:t>
            </a:r>
            <a:endParaRPr lang="en-US" b="1" dirty="0">
              <a:ea typeface="Calibri Light"/>
              <a:cs typeface="Calibri Light"/>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vert="horz" lIns="91440" tIns="45720" rIns="91440" bIns="45720" rtlCol="0" anchor="t">
            <a:normAutofit/>
          </a:bodyPr>
          <a:lstStyle/>
          <a:p>
            <a:r>
              <a:rPr lang="en-US" dirty="0">
                <a:cs typeface="Calibri Light"/>
              </a:rPr>
              <a:t>Nicolás </a:t>
            </a:r>
            <a:r>
              <a:rPr lang="en-US" err="1">
                <a:cs typeface="Calibri Light"/>
              </a:rPr>
              <a:t>Mendicoa</a:t>
            </a:r>
            <a:endParaRPr lang="en-US">
              <a:cs typeface="Calibri"/>
            </a:endParaRPr>
          </a:p>
        </p:txBody>
      </p:sp>
      <p:pic>
        <p:nvPicPr>
          <p:cNvPr id="2050" name="Picture 2" descr="Bert | Spotify">
            <a:extLst>
              <a:ext uri="{FF2B5EF4-FFF2-40B4-BE49-F238E27FC236}">
                <a16:creationId xmlns:a16="http://schemas.microsoft.com/office/drawing/2014/main" id="{27C6ACD9-BEB8-B79D-918E-0906CDCEE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168" y="3746960"/>
            <a:ext cx="2560320"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Pretraining</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514350" indent="-514350">
              <a:buAutoNum type="arabicPeriod"/>
            </a:pPr>
            <a:r>
              <a:rPr lang="en-US" sz="2800" dirty="0">
                <a:cs typeface="Calibri"/>
              </a:rPr>
              <a:t>Masked Language Model</a:t>
            </a:r>
            <a:endParaRPr lang="en-US" dirty="0">
              <a:cs typeface="Calibri"/>
            </a:endParaRPr>
          </a:p>
          <a:p>
            <a:pPr marL="514350" indent="-514350">
              <a:buAutoNum type="arabicPeriod"/>
            </a:pPr>
            <a:r>
              <a:rPr lang="en-US" sz="2800" b="1" dirty="0">
                <a:cs typeface="Calibri"/>
              </a:rPr>
              <a:t>Next Sentence Prediction (NSP)</a:t>
            </a:r>
            <a:endParaRPr lang="en-US" b="1" dirty="0">
              <a:cs typeface="Calibri" panose="020F0502020204030204"/>
            </a:endParaRPr>
          </a:p>
          <a:p>
            <a:pPr marL="0" indent="0">
              <a:buNone/>
            </a:pPr>
            <a:r>
              <a:rPr lang="en-US" sz="2800" dirty="0">
                <a:cs typeface="Calibri"/>
              </a:rPr>
              <a:t>Nos </a:t>
            </a:r>
            <a:r>
              <a:rPr lang="en-US" sz="2800" dirty="0" err="1">
                <a:cs typeface="Calibri"/>
              </a:rPr>
              <a:t>interesa</a:t>
            </a:r>
            <a:r>
              <a:rPr lang="en-US" sz="2800" dirty="0">
                <a:cs typeface="Calibri"/>
              </a:rPr>
              <a:t> la </a:t>
            </a:r>
            <a:r>
              <a:rPr lang="en-US" sz="2800" dirty="0" err="1">
                <a:cs typeface="Calibri"/>
              </a:rPr>
              <a:t>conexión</a:t>
            </a:r>
            <a:r>
              <a:rPr lang="en-US" sz="2800" dirty="0">
                <a:cs typeface="Calibri"/>
              </a:rPr>
              <a:t> </a:t>
            </a:r>
            <a:r>
              <a:rPr lang="en-US" sz="2800" i="1" dirty="0">
                <a:cs typeface="Calibri"/>
              </a:rPr>
              <a:t>entre </a:t>
            </a:r>
            <a:r>
              <a:rPr lang="en-US" sz="2800" dirty="0" err="1">
                <a:cs typeface="Calibri"/>
              </a:rPr>
              <a:t>frases</a:t>
            </a:r>
            <a:r>
              <a:rPr lang="en-US" sz="2800" dirty="0">
                <a:cs typeface="Calibri"/>
              </a:rPr>
              <a:t> para tasks </a:t>
            </a:r>
            <a:r>
              <a:rPr lang="en-US" sz="2800" dirty="0" err="1">
                <a:cs typeface="Calibri"/>
              </a:rPr>
              <a:t>como</a:t>
            </a:r>
            <a:r>
              <a:rPr lang="en-US" sz="2800" dirty="0">
                <a:cs typeface="Calibri"/>
              </a:rPr>
              <a:t> QA y NLI</a:t>
            </a:r>
          </a:p>
          <a:p>
            <a:pPr marL="0" indent="0">
              <a:buNone/>
            </a:pPr>
            <a:endParaRPr lang="en-US" sz="2800" dirty="0">
              <a:ea typeface="+mn-lt"/>
              <a:cs typeface="+mn-lt"/>
            </a:endParaRPr>
          </a:p>
          <a:p>
            <a:pPr marL="0" indent="0">
              <a:buNone/>
            </a:pPr>
            <a:r>
              <a:rPr lang="en-US" sz="2800" dirty="0">
                <a:ea typeface="+mn-lt"/>
                <a:cs typeface="+mn-lt"/>
              </a:rPr>
              <a:t>Input = [CLS] the man [MASK] to the store [SEP] </a:t>
            </a:r>
            <a:endParaRPr lang="en-US" dirty="0">
              <a:ea typeface="+mn-lt"/>
              <a:cs typeface="+mn-lt"/>
            </a:endParaRPr>
          </a:p>
          <a:p>
            <a:pPr marL="0" indent="0">
              <a:buNone/>
            </a:pPr>
            <a:r>
              <a:rPr lang="en-US" sz="2800" dirty="0">
                <a:ea typeface="+mn-lt"/>
                <a:cs typeface="+mn-lt"/>
              </a:rPr>
              <a:t>                        penguin [MASK] are flight ##less birds [SEP] </a:t>
            </a:r>
            <a:endParaRPr lang="en-US" dirty="0">
              <a:ea typeface="+mn-lt"/>
              <a:cs typeface="+mn-lt"/>
            </a:endParaRPr>
          </a:p>
          <a:p>
            <a:pPr marL="0" indent="0">
              <a:buNone/>
            </a:pPr>
            <a:r>
              <a:rPr lang="en-US" sz="2800" dirty="0">
                <a:ea typeface="+mn-lt"/>
                <a:cs typeface="+mn-lt"/>
              </a:rPr>
              <a:t>Label = </a:t>
            </a:r>
            <a:r>
              <a:rPr lang="en-US" sz="2800" b="1" dirty="0" err="1">
                <a:ea typeface="+mn-lt"/>
                <a:cs typeface="+mn-lt"/>
              </a:rPr>
              <a:t>NotNext</a:t>
            </a:r>
            <a:r>
              <a:rPr lang="en-US" sz="2800" b="1" dirty="0">
                <a:ea typeface="+mn-lt"/>
                <a:cs typeface="+mn-lt"/>
              </a:rPr>
              <a:t> </a:t>
            </a:r>
            <a:endParaRPr lang="en-US" b="1" dirty="0">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3023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Embeddings</a:t>
            </a:r>
          </a:p>
        </p:txBody>
      </p:sp>
      <p:pic>
        <p:nvPicPr>
          <p:cNvPr id="3" name="Content Placeholder 2" descr="A chart with different colored squares&#10;&#10;Description automatically generated">
            <a:extLst>
              <a:ext uri="{FF2B5EF4-FFF2-40B4-BE49-F238E27FC236}">
                <a16:creationId xmlns:a16="http://schemas.microsoft.com/office/drawing/2014/main" id="{8498A712-4168-9D9C-F611-2DB52558186B}"/>
              </a:ext>
            </a:extLst>
          </p:cNvPr>
          <p:cNvPicPr>
            <a:picLocks noGrp="1" noChangeAspect="1"/>
          </p:cNvPicPr>
          <p:nvPr>
            <p:ph idx="1"/>
          </p:nvPr>
        </p:nvPicPr>
        <p:blipFill>
          <a:blip r:embed="rId2"/>
          <a:stretch>
            <a:fillRect/>
          </a:stretch>
        </p:blipFill>
        <p:spPr>
          <a:xfrm>
            <a:off x="622827" y="2065032"/>
            <a:ext cx="11151079" cy="3484123"/>
          </a:xfrm>
        </p:spPr>
      </p:pic>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dirty="0" smtClean="0"/>
              <a:pPr/>
              <a:t>11</a:t>
            </a:fld>
            <a:endParaRPr lang="en-US" dirty="0"/>
          </a:p>
        </p:txBody>
      </p:sp>
    </p:spTree>
    <p:extLst>
      <p:ext uri="{BB962C8B-B14F-4D97-AF65-F5344CB8AC3E}">
        <p14:creationId xmlns:p14="http://schemas.microsoft.com/office/powerpoint/2010/main" val="27529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BERT vs OpenAI GPT vs </a:t>
            </a:r>
            <a:r>
              <a:rPr lang="en-US" dirty="0" err="1"/>
              <a:t>ELMo</a:t>
            </a:r>
            <a:endParaRPr lang="en-US" dirty="0">
              <a:cs typeface="Calibri Light"/>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7" name="Imagen 6">
            <a:extLst>
              <a:ext uri="{FF2B5EF4-FFF2-40B4-BE49-F238E27FC236}">
                <a16:creationId xmlns:a16="http://schemas.microsoft.com/office/drawing/2014/main" id="{DF0DC163-6C7A-DF11-3E69-9D4C246BC334}"/>
              </a:ext>
            </a:extLst>
          </p:cNvPr>
          <p:cNvPicPr>
            <a:picLocks noChangeAspect="1"/>
          </p:cNvPicPr>
          <p:nvPr/>
        </p:nvPicPr>
        <p:blipFill>
          <a:blip r:embed="rId2"/>
          <a:stretch>
            <a:fillRect/>
          </a:stretch>
        </p:blipFill>
        <p:spPr>
          <a:xfrm>
            <a:off x="3654182" y="1866853"/>
            <a:ext cx="4883636" cy="4463438"/>
          </a:xfrm>
          <a:prstGeom prst="rect">
            <a:avLst/>
          </a:prstGeom>
        </p:spPr>
      </p:pic>
    </p:spTree>
    <p:extLst>
      <p:ext uri="{BB962C8B-B14F-4D97-AF65-F5344CB8AC3E}">
        <p14:creationId xmlns:p14="http://schemas.microsoft.com/office/powerpoint/2010/main" val="195100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BERT vs OpenAI GPT vs </a:t>
            </a:r>
            <a:r>
              <a:rPr lang="en-US" dirty="0" err="1"/>
              <a:t>ELMo</a:t>
            </a:r>
            <a:endParaRPr lang="en-US" dirty="0" err="1">
              <a:cs typeface="Calibri Light"/>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7" name="Imagen 6">
            <a:extLst>
              <a:ext uri="{FF2B5EF4-FFF2-40B4-BE49-F238E27FC236}">
                <a16:creationId xmlns:a16="http://schemas.microsoft.com/office/drawing/2014/main" id="{5522D3F1-6EA8-F12A-3D90-45E155A32B18}"/>
              </a:ext>
            </a:extLst>
          </p:cNvPr>
          <p:cNvPicPr>
            <a:picLocks noChangeAspect="1"/>
          </p:cNvPicPr>
          <p:nvPr/>
        </p:nvPicPr>
        <p:blipFill>
          <a:blip r:embed="rId2"/>
          <a:stretch>
            <a:fillRect/>
          </a:stretch>
        </p:blipFill>
        <p:spPr>
          <a:xfrm>
            <a:off x="2091182" y="2148745"/>
            <a:ext cx="8009635" cy="3798629"/>
          </a:xfrm>
          <a:prstGeom prst="rect">
            <a:avLst/>
          </a:prstGeom>
        </p:spPr>
      </p:pic>
    </p:spTree>
    <p:extLst>
      <p:ext uri="{BB962C8B-B14F-4D97-AF65-F5344CB8AC3E}">
        <p14:creationId xmlns:p14="http://schemas.microsoft.com/office/powerpoint/2010/main" val="200010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BERT vs OpenAI GPT vs </a:t>
            </a:r>
            <a:r>
              <a:rPr lang="en-US" dirty="0" err="1"/>
              <a:t>ELMo</a:t>
            </a:r>
            <a:endParaRPr lang="en-US" dirty="0" err="1">
              <a:cs typeface="Calibri Light"/>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7" name="Imagen 6">
            <a:extLst>
              <a:ext uri="{FF2B5EF4-FFF2-40B4-BE49-F238E27FC236}">
                <a16:creationId xmlns:a16="http://schemas.microsoft.com/office/drawing/2014/main" id="{B01B0D1D-B7C2-921D-4E78-4E60D8B35CA4}"/>
              </a:ext>
            </a:extLst>
          </p:cNvPr>
          <p:cNvPicPr>
            <a:picLocks noChangeAspect="1"/>
          </p:cNvPicPr>
          <p:nvPr/>
        </p:nvPicPr>
        <p:blipFill>
          <a:blip r:embed="rId2"/>
          <a:stretch>
            <a:fillRect/>
          </a:stretch>
        </p:blipFill>
        <p:spPr>
          <a:xfrm>
            <a:off x="3684598" y="1965064"/>
            <a:ext cx="4822804" cy="4267017"/>
          </a:xfrm>
          <a:prstGeom prst="rect">
            <a:avLst/>
          </a:prstGeom>
        </p:spPr>
      </p:pic>
    </p:spTree>
    <p:extLst>
      <p:ext uri="{BB962C8B-B14F-4D97-AF65-F5344CB8AC3E}">
        <p14:creationId xmlns:p14="http://schemas.microsoft.com/office/powerpoint/2010/main" val="6388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a:t>
            </a:r>
            <a:r>
              <a:rPr lang="en-US" dirty="0" err="1">
                <a:cs typeface="Calibri Light"/>
              </a:rPr>
              <a:t>FineTuning</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3074" name="Picture 2">
            <a:extLst>
              <a:ext uri="{FF2B5EF4-FFF2-40B4-BE49-F238E27FC236}">
                <a16:creationId xmlns:a16="http://schemas.microsoft.com/office/drawing/2014/main" id="{5C5E699A-5C95-6DFA-7919-80B56464D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43" y="2009186"/>
            <a:ext cx="10560074" cy="417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43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cs typeface="Calibri Light"/>
              </a:rPr>
              <a:t>Resultados</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0" indent="0">
              <a:buNone/>
            </a:pPr>
            <a:r>
              <a:rPr lang="en-US" sz="2800" dirty="0" err="1">
                <a:cs typeface="Calibri"/>
              </a:rPr>
              <a:t>Modelo</a:t>
            </a:r>
            <a:r>
              <a:rPr lang="en-US" sz="2800" dirty="0">
                <a:cs typeface="Calibri"/>
              </a:rPr>
              <a:t> Potente, </a:t>
            </a:r>
            <a:r>
              <a:rPr lang="en-US" sz="2800" dirty="0" err="1">
                <a:cs typeface="Calibri"/>
              </a:rPr>
              <a:t>alimentado</a:t>
            </a:r>
            <a:r>
              <a:rPr lang="en-US" sz="2800" dirty="0">
                <a:cs typeface="Calibri"/>
              </a:rPr>
              <a:t> con </a:t>
            </a:r>
            <a:r>
              <a:rPr lang="en-US" sz="2800" dirty="0" err="1">
                <a:cs typeface="Calibri"/>
              </a:rPr>
              <a:t>muchos</a:t>
            </a:r>
            <a:r>
              <a:rPr lang="en-US" sz="2800" dirty="0">
                <a:cs typeface="Calibri"/>
              </a:rPr>
              <a:t> </a:t>
            </a:r>
            <a:r>
              <a:rPr lang="en-US" sz="2800" dirty="0" err="1">
                <a:cs typeface="Calibri"/>
              </a:rPr>
              <a:t>datos</a:t>
            </a:r>
            <a:endParaRPr lang="en-US" dirty="0" err="1"/>
          </a:p>
          <a:p>
            <a:pPr marL="0" indent="0">
              <a:buNone/>
            </a:pPr>
            <a:r>
              <a:rPr lang="en-US" sz="2800" dirty="0" err="1">
                <a:cs typeface="Calibri"/>
              </a:rPr>
              <a:t>Aplicable</a:t>
            </a:r>
            <a:r>
              <a:rPr lang="en-US" sz="2800" dirty="0">
                <a:cs typeface="Calibri"/>
              </a:rPr>
              <a:t> a </a:t>
            </a:r>
            <a:r>
              <a:rPr lang="en-US" sz="2800" dirty="0" err="1">
                <a:cs typeface="Calibri"/>
              </a:rPr>
              <a:t>varios</a:t>
            </a:r>
            <a:r>
              <a:rPr lang="en-US" sz="2800" dirty="0">
                <a:cs typeface="Calibri"/>
              </a:rPr>
              <a:t> tasks</a:t>
            </a:r>
          </a:p>
          <a:p>
            <a:pPr marL="0" indent="0">
              <a:buNone/>
            </a:pPr>
            <a:r>
              <a:rPr lang="en-US" sz="2800" dirty="0" err="1">
                <a:cs typeface="Calibri"/>
              </a:rPr>
              <a:t>Mejoras</a:t>
            </a:r>
            <a:r>
              <a:rPr lang="en-US" sz="2800" dirty="0">
                <a:cs typeface="Calibri"/>
              </a:rPr>
              <a:t> </a:t>
            </a:r>
            <a:r>
              <a:rPr lang="en-US" sz="2800" dirty="0" err="1">
                <a:cs typeface="Calibri"/>
              </a:rPr>
              <a:t>en</a:t>
            </a:r>
            <a:r>
              <a:rPr lang="en-US" sz="2800" dirty="0">
                <a:cs typeface="Calibri"/>
              </a:rPr>
              <a:t> Estado del Arte: </a:t>
            </a:r>
          </a:p>
          <a:p>
            <a:pPr marL="0" indent="0">
              <a:buNone/>
            </a:pPr>
            <a:endParaRPr lang="en-US" sz="2800" dirty="0">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16</a:t>
            </a:fld>
            <a:endParaRPr lang="en-US" dirty="0"/>
          </a:p>
        </p:txBody>
      </p:sp>
      <p:graphicFrame>
        <p:nvGraphicFramePr>
          <p:cNvPr id="3" name="Tabla 3">
            <a:extLst>
              <a:ext uri="{FF2B5EF4-FFF2-40B4-BE49-F238E27FC236}">
                <a16:creationId xmlns:a16="http://schemas.microsoft.com/office/drawing/2014/main" id="{0086CC07-2046-CCE3-89F7-D54ADF2A34C6}"/>
              </a:ext>
            </a:extLst>
          </p:cNvPr>
          <p:cNvGraphicFramePr>
            <a:graphicFrameLocks noGrp="1"/>
          </p:cNvGraphicFramePr>
          <p:nvPr>
            <p:extLst>
              <p:ext uri="{D42A27DB-BD31-4B8C-83A1-F6EECF244321}">
                <p14:modId xmlns:p14="http://schemas.microsoft.com/office/powerpoint/2010/main" val="2014141307"/>
              </p:ext>
            </p:extLst>
          </p:nvPr>
        </p:nvGraphicFramePr>
        <p:xfrm>
          <a:off x="1396885" y="3552670"/>
          <a:ext cx="9459189" cy="2611770"/>
        </p:xfrm>
        <a:graphic>
          <a:graphicData uri="http://schemas.openxmlformats.org/drawingml/2006/table">
            <a:tbl>
              <a:tblPr firstRow="1" bandRow="1">
                <a:tableStyleId>{5C22544A-7EE6-4342-B048-85BDC9FD1C3A}</a:tableStyleId>
              </a:tblPr>
              <a:tblGrid>
                <a:gridCol w="3153063">
                  <a:extLst>
                    <a:ext uri="{9D8B030D-6E8A-4147-A177-3AD203B41FA5}">
                      <a16:colId xmlns:a16="http://schemas.microsoft.com/office/drawing/2014/main" val="2530574819"/>
                    </a:ext>
                  </a:extLst>
                </a:gridCol>
                <a:gridCol w="3153063">
                  <a:extLst>
                    <a:ext uri="{9D8B030D-6E8A-4147-A177-3AD203B41FA5}">
                      <a16:colId xmlns:a16="http://schemas.microsoft.com/office/drawing/2014/main" val="4235618697"/>
                    </a:ext>
                  </a:extLst>
                </a:gridCol>
                <a:gridCol w="3153063">
                  <a:extLst>
                    <a:ext uri="{9D8B030D-6E8A-4147-A177-3AD203B41FA5}">
                      <a16:colId xmlns:a16="http://schemas.microsoft.com/office/drawing/2014/main" val="2577583951"/>
                    </a:ext>
                  </a:extLst>
                </a:gridCol>
              </a:tblGrid>
              <a:tr h="522354">
                <a:tc>
                  <a:txBody>
                    <a:bodyPr/>
                    <a:lstStyle/>
                    <a:p>
                      <a:r>
                        <a:rPr lang="en-US" dirty="0"/>
                        <a:t>Task</a:t>
                      </a:r>
                    </a:p>
                  </a:txBody>
                  <a:tcPr/>
                </a:tc>
                <a:tc>
                  <a:txBody>
                    <a:bodyPr/>
                    <a:lstStyle/>
                    <a:p>
                      <a:r>
                        <a:rPr lang="en-US" dirty="0"/>
                        <a:t>Metric</a:t>
                      </a:r>
                    </a:p>
                  </a:txBody>
                  <a:tcPr/>
                </a:tc>
                <a:tc>
                  <a:txBody>
                    <a:bodyPr/>
                    <a:lstStyle/>
                    <a:p>
                      <a:r>
                        <a:rPr lang="en-US" dirty="0" err="1"/>
                        <a:t>Mejora</a:t>
                      </a:r>
                      <a:r>
                        <a:rPr lang="en-US" dirty="0"/>
                        <a:t> </a:t>
                      </a:r>
                      <a:r>
                        <a:rPr lang="en-US" dirty="0" err="1"/>
                        <a:t>Absoluta</a:t>
                      </a:r>
                      <a:endParaRPr lang="en-US" dirty="0"/>
                    </a:p>
                  </a:txBody>
                  <a:tcPr/>
                </a:tc>
                <a:extLst>
                  <a:ext uri="{0D108BD9-81ED-4DB2-BD59-A6C34878D82A}">
                    <a16:rowId xmlns:a16="http://schemas.microsoft.com/office/drawing/2014/main" val="1894684785"/>
                  </a:ext>
                </a:extLst>
              </a:tr>
              <a:tr h="522354">
                <a:tc>
                  <a:txBody>
                    <a:bodyPr/>
                    <a:lstStyle/>
                    <a:p>
                      <a:r>
                        <a:rPr lang="en-US" sz="2400" dirty="0"/>
                        <a:t>GLUE</a:t>
                      </a:r>
                    </a:p>
                  </a:txBody>
                  <a:tcPr/>
                </a:tc>
                <a:tc>
                  <a:txBody>
                    <a:bodyPr/>
                    <a:lstStyle/>
                    <a:p>
                      <a:r>
                        <a:rPr lang="en-US" sz="2400" dirty="0"/>
                        <a:t>80.5% (score)</a:t>
                      </a:r>
                    </a:p>
                  </a:txBody>
                  <a:tcPr/>
                </a:tc>
                <a:tc>
                  <a:txBody>
                    <a:bodyPr/>
                    <a:lstStyle/>
                    <a:p>
                      <a:r>
                        <a:rPr lang="en-US" sz="2400" b="1" dirty="0"/>
                        <a:t>7.7%</a:t>
                      </a:r>
                    </a:p>
                  </a:txBody>
                  <a:tcPr/>
                </a:tc>
                <a:extLst>
                  <a:ext uri="{0D108BD9-81ED-4DB2-BD59-A6C34878D82A}">
                    <a16:rowId xmlns:a16="http://schemas.microsoft.com/office/drawing/2014/main" val="2023770156"/>
                  </a:ext>
                </a:extLst>
              </a:tr>
              <a:tr h="522354">
                <a:tc>
                  <a:txBody>
                    <a:bodyPr/>
                    <a:lstStyle/>
                    <a:p>
                      <a:r>
                        <a:rPr lang="en-US" sz="2400" dirty="0" err="1"/>
                        <a:t>MultiNLI</a:t>
                      </a:r>
                      <a:endParaRPr lang="en-US" sz="2400" dirty="0"/>
                    </a:p>
                  </a:txBody>
                  <a:tcPr/>
                </a:tc>
                <a:tc>
                  <a:txBody>
                    <a:bodyPr/>
                    <a:lstStyle/>
                    <a:p>
                      <a:r>
                        <a:rPr lang="en-US" sz="2400" dirty="0"/>
                        <a:t>86.7% (accuracy)</a:t>
                      </a:r>
                    </a:p>
                  </a:txBody>
                  <a:tcPr/>
                </a:tc>
                <a:tc>
                  <a:txBody>
                    <a:bodyPr/>
                    <a:lstStyle/>
                    <a:p>
                      <a:r>
                        <a:rPr lang="en-US" sz="2400" b="1" dirty="0"/>
                        <a:t>4.6%</a:t>
                      </a:r>
                    </a:p>
                  </a:txBody>
                  <a:tcPr/>
                </a:tc>
                <a:extLst>
                  <a:ext uri="{0D108BD9-81ED-4DB2-BD59-A6C34878D82A}">
                    <a16:rowId xmlns:a16="http://schemas.microsoft.com/office/drawing/2014/main" val="2783108531"/>
                  </a:ext>
                </a:extLst>
              </a:tr>
              <a:tr h="522354">
                <a:tc>
                  <a:txBody>
                    <a:bodyPr/>
                    <a:lstStyle/>
                    <a:p>
                      <a:r>
                        <a:rPr lang="en-US" sz="2400" dirty="0" err="1"/>
                        <a:t>SQuAD</a:t>
                      </a:r>
                      <a:r>
                        <a:rPr lang="en-US" sz="2400" dirty="0"/>
                        <a:t> v1.1</a:t>
                      </a:r>
                    </a:p>
                  </a:txBody>
                  <a:tcPr/>
                </a:tc>
                <a:tc>
                  <a:txBody>
                    <a:bodyPr/>
                    <a:lstStyle/>
                    <a:p>
                      <a:r>
                        <a:rPr lang="en-US" sz="2400" dirty="0"/>
                        <a:t>93.2% (F1)</a:t>
                      </a:r>
                    </a:p>
                  </a:txBody>
                  <a:tcPr/>
                </a:tc>
                <a:tc>
                  <a:txBody>
                    <a:bodyPr/>
                    <a:lstStyle/>
                    <a:p>
                      <a:r>
                        <a:rPr lang="en-US" sz="2400" b="1" dirty="0"/>
                        <a:t>1.5%</a:t>
                      </a:r>
                    </a:p>
                  </a:txBody>
                  <a:tcPr/>
                </a:tc>
                <a:extLst>
                  <a:ext uri="{0D108BD9-81ED-4DB2-BD59-A6C34878D82A}">
                    <a16:rowId xmlns:a16="http://schemas.microsoft.com/office/drawing/2014/main" val="2823918078"/>
                  </a:ext>
                </a:extLst>
              </a:tr>
              <a:tr h="522354">
                <a:tc>
                  <a:txBody>
                    <a:bodyPr/>
                    <a:lstStyle/>
                    <a:p>
                      <a:r>
                        <a:rPr lang="en-US" sz="2400" dirty="0" err="1"/>
                        <a:t>SQuAD</a:t>
                      </a:r>
                      <a:r>
                        <a:rPr lang="en-US" sz="2400" dirty="0"/>
                        <a:t> v2.0</a:t>
                      </a:r>
                    </a:p>
                  </a:txBody>
                  <a:tcPr/>
                </a:tc>
                <a:tc>
                  <a:txBody>
                    <a:bodyPr/>
                    <a:lstStyle/>
                    <a:p>
                      <a:r>
                        <a:rPr lang="en-US" sz="2400" dirty="0"/>
                        <a:t>83.1 (F1)</a:t>
                      </a:r>
                    </a:p>
                  </a:txBody>
                  <a:tcPr/>
                </a:tc>
                <a:tc>
                  <a:txBody>
                    <a:bodyPr/>
                    <a:lstStyle/>
                    <a:p>
                      <a:r>
                        <a:rPr lang="en-US" sz="2400" b="1" dirty="0"/>
                        <a:t>5.1%</a:t>
                      </a:r>
                    </a:p>
                  </a:txBody>
                  <a:tcPr/>
                </a:tc>
                <a:extLst>
                  <a:ext uri="{0D108BD9-81ED-4DB2-BD59-A6C34878D82A}">
                    <a16:rowId xmlns:a16="http://schemas.microsoft.com/office/drawing/2014/main" val="2034264904"/>
                  </a:ext>
                </a:extLst>
              </a:tr>
            </a:tbl>
          </a:graphicData>
        </a:graphic>
      </p:graphicFrame>
    </p:spTree>
    <p:custDataLst>
      <p:tags r:id="rId1"/>
    </p:custDataLst>
    <p:extLst>
      <p:ext uri="{BB962C8B-B14F-4D97-AF65-F5344CB8AC3E}">
        <p14:creationId xmlns:p14="http://schemas.microsoft.com/office/powerpoint/2010/main" val="72716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Resultados</a:t>
            </a:r>
            <a:r>
              <a:rPr lang="en-US" dirty="0"/>
              <a:t>: Google Queries</a:t>
            </a:r>
            <a:endParaRPr lang="en-US" dirty="0">
              <a:cs typeface="Calibri Light"/>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8" name="Picture 7" descr="A screenshot of a phone&#10;&#10;Description automatically generated">
            <a:extLst>
              <a:ext uri="{FF2B5EF4-FFF2-40B4-BE49-F238E27FC236}">
                <a16:creationId xmlns:a16="http://schemas.microsoft.com/office/drawing/2014/main" id="{C031F46E-14AC-65EC-F2A5-CFC4F469C2FC}"/>
              </a:ext>
            </a:extLst>
          </p:cNvPr>
          <p:cNvPicPr>
            <a:picLocks noChangeAspect="1"/>
          </p:cNvPicPr>
          <p:nvPr/>
        </p:nvPicPr>
        <p:blipFill>
          <a:blip r:embed="rId3"/>
          <a:stretch>
            <a:fillRect/>
          </a:stretch>
        </p:blipFill>
        <p:spPr>
          <a:xfrm>
            <a:off x="1877683" y="2003861"/>
            <a:ext cx="8508519" cy="4216123"/>
          </a:xfrm>
          <a:prstGeom prst="rect">
            <a:avLst/>
          </a:prstGeom>
        </p:spPr>
      </p:pic>
    </p:spTree>
    <p:extLst>
      <p:ext uri="{BB962C8B-B14F-4D97-AF65-F5344CB8AC3E}">
        <p14:creationId xmlns:p14="http://schemas.microsoft.com/office/powerpoint/2010/main" val="1627616069"/>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Resultados</a:t>
            </a:r>
            <a:r>
              <a:rPr lang="en-US" dirty="0"/>
              <a:t>: Google Queries</a:t>
            </a:r>
            <a:endParaRPr lang="en-US" dirty="0">
              <a:cs typeface="Calibri Light"/>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18</a:t>
            </a:fld>
            <a:endParaRPr lang="en-US" dirty="0"/>
          </a:p>
        </p:txBody>
      </p:sp>
      <p:pic>
        <p:nvPicPr>
          <p:cNvPr id="3" name="Picture 2" descr="Screens screenshot of a phone&#10;&#10;Description automatically generated">
            <a:extLst>
              <a:ext uri="{FF2B5EF4-FFF2-40B4-BE49-F238E27FC236}">
                <a16:creationId xmlns:a16="http://schemas.microsoft.com/office/drawing/2014/main" id="{D18C38C3-64C0-1B75-8620-456AEC9B3777}"/>
              </a:ext>
            </a:extLst>
          </p:cNvPr>
          <p:cNvPicPr>
            <a:picLocks noChangeAspect="1"/>
          </p:cNvPicPr>
          <p:nvPr/>
        </p:nvPicPr>
        <p:blipFill>
          <a:blip r:embed="rId2"/>
          <a:stretch>
            <a:fillRect/>
          </a:stretch>
        </p:blipFill>
        <p:spPr>
          <a:xfrm>
            <a:off x="2179607" y="1743791"/>
            <a:ext cx="7847161" cy="4549362"/>
          </a:xfrm>
          <a:prstGeom prst="rect">
            <a:avLst/>
          </a:prstGeom>
        </p:spPr>
      </p:pic>
      <p:sp>
        <p:nvSpPr>
          <p:cNvPr id="7" name="CuadroTexto 6">
            <a:extLst>
              <a:ext uri="{FF2B5EF4-FFF2-40B4-BE49-F238E27FC236}">
                <a16:creationId xmlns:a16="http://schemas.microsoft.com/office/drawing/2014/main" id="{3D7B7C60-802A-49F5-B3C7-6B0C220E9F34}"/>
              </a:ext>
            </a:extLst>
          </p:cNvPr>
          <p:cNvSpPr txBox="1"/>
          <p:nvPr/>
        </p:nvSpPr>
        <p:spPr>
          <a:xfrm>
            <a:off x="254833" y="2173574"/>
            <a:ext cx="1798819" cy="1200329"/>
          </a:xfrm>
          <a:prstGeom prst="rect">
            <a:avLst/>
          </a:prstGeom>
          <a:noFill/>
        </p:spPr>
        <p:txBody>
          <a:bodyPr wrap="square" rtlCol="0">
            <a:spAutoFit/>
          </a:bodyPr>
          <a:lstStyle/>
          <a:p>
            <a:pPr algn="just"/>
            <a:r>
              <a:rPr lang="en-US" dirty="0"/>
              <a:t>Se </a:t>
            </a:r>
            <a:r>
              <a:rPr lang="en-US" dirty="0" err="1"/>
              <a:t>estima</a:t>
            </a:r>
            <a:r>
              <a:rPr lang="en-US" dirty="0"/>
              <a:t> que BERT </a:t>
            </a:r>
            <a:r>
              <a:rPr lang="en-US" dirty="0" err="1"/>
              <a:t>mejora</a:t>
            </a:r>
            <a:r>
              <a:rPr lang="en-US" dirty="0"/>
              <a:t> </a:t>
            </a:r>
            <a:r>
              <a:rPr lang="en-US" dirty="0" err="1"/>
              <a:t>el</a:t>
            </a:r>
            <a:r>
              <a:rPr lang="en-US" dirty="0"/>
              <a:t> </a:t>
            </a:r>
            <a:r>
              <a:rPr lang="en-US" b="1" dirty="0">
                <a:solidFill>
                  <a:srgbClr val="FF0000"/>
                </a:solidFill>
              </a:rPr>
              <a:t>10% </a:t>
            </a:r>
            <a:r>
              <a:rPr lang="en-US" dirty="0"/>
              <a:t>de las queries.</a:t>
            </a:r>
          </a:p>
        </p:txBody>
      </p:sp>
    </p:spTree>
    <p:extLst>
      <p:ext uri="{BB962C8B-B14F-4D97-AF65-F5344CB8AC3E}">
        <p14:creationId xmlns:p14="http://schemas.microsoft.com/office/powerpoint/2010/main" val="165069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Conclusiones</a:t>
            </a:r>
            <a:endParaRPr lang="en-US" dirty="0" err="1">
              <a:cs typeface="Calibri Light"/>
            </a:endParaRP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457200" indent="-457200">
              <a:buFont typeface="Arial" panose="020F0502020204030204" pitchFamily="34" charset="0"/>
              <a:buChar char="•"/>
            </a:pPr>
            <a:r>
              <a:rPr lang="en-US" sz="2800" dirty="0">
                <a:cs typeface="Calibri"/>
              </a:rPr>
              <a:t>Pre-training es </a:t>
            </a:r>
            <a:r>
              <a:rPr lang="en-US" sz="2800" dirty="0" err="1">
                <a:cs typeface="Calibri"/>
              </a:rPr>
              <a:t>esencial</a:t>
            </a:r>
            <a:endParaRPr lang="en-US" dirty="0">
              <a:cs typeface="Calibri" panose="020F0502020204030204"/>
            </a:endParaRPr>
          </a:p>
          <a:p>
            <a:pPr marL="457200" indent="-457200">
              <a:buFont typeface="Arial" panose="020F0502020204030204" pitchFamily="34" charset="0"/>
              <a:buChar char="•"/>
            </a:pPr>
            <a:r>
              <a:rPr lang="en-US" sz="2800" dirty="0">
                <a:cs typeface="Calibri"/>
              </a:rPr>
              <a:t>Con posterior fine tuning, </a:t>
            </a:r>
            <a:r>
              <a:rPr lang="en-US" sz="2800" dirty="0" err="1">
                <a:cs typeface="Calibri"/>
              </a:rPr>
              <a:t>podemos</a:t>
            </a:r>
            <a:r>
              <a:rPr lang="en-US" sz="2800" dirty="0">
                <a:cs typeface="Calibri"/>
              </a:rPr>
              <a:t> </a:t>
            </a:r>
            <a:r>
              <a:rPr lang="en-US" sz="2800" dirty="0" err="1">
                <a:cs typeface="Calibri"/>
              </a:rPr>
              <a:t>hacer</a:t>
            </a:r>
            <a:r>
              <a:rPr lang="en-US" sz="2800" dirty="0">
                <a:cs typeface="Calibri"/>
              </a:rPr>
              <a:t> </a:t>
            </a:r>
            <a:r>
              <a:rPr lang="en-US" sz="2800" dirty="0" err="1">
                <a:cs typeface="Calibri"/>
              </a:rPr>
              <a:t>una</a:t>
            </a:r>
            <a:r>
              <a:rPr lang="en-US" sz="2800" dirty="0">
                <a:cs typeface="Calibri"/>
              </a:rPr>
              <a:t> </a:t>
            </a:r>
            <a:r>
              <a:rPr lang="en-US" sz="2800" dirty="0" err="1">
                <a:cs typeface="Calibri"/>
              </a:rPr>
              <a:t>gama</a:t>
            </a:r>
            <a:r>
              <a:rPr lang="en-US" sz="2800" dirty="0">
                <a:cs typeface="Calibri"/>
              </a:rPr>
              <a:t> de tasks</a:t>
            </a:r>
          </a:p>
          <a:p>
            <a:pPr marL="457200" indent="-457200">
              <a:buFont typeface="Arial" panose="020F0502020204030204" pitchFamily="34" charset="0"/>
              <a:buChar char="•"/>
            </a:pPr>
            <a:r>
              <a:rPr lang="en-US" sz="2800" dirty="0" err="1">
                <a:cs typeface="Calibri"/>
              </a:rPr>
              <a:t>Bidireccionalidad</a:t>
            </a:r>
            <a:r>
              <a:rPr lang="en-US" sz="2800" dirty="0">
                <a:cs typeface="Calibri"/>
              </a:rPr>
              <a:t> </a:t>
            </a:r>
            <a:r>
              <a:rPr lang="en-US" sz="2800" dirty="0" err="1">
                <a:cs typeface="Calibri"/>
              </a:rPr>
              <a:t>como</a:t>
            </a:r>
            <a:r>
              <a:rPr lang="en-US" sz="2800" dirty="0">
                <a:cs typeface="Calibri"/>
              </a:rPr>
              <a:t> </a:t>
            </a:r>
            <a:r>
              <a:rPr lang="en-US" sz="2800" dirty="0" err="1">
                <a:cs typeface="Calibri"/>
              </a:rPr>
              <a:t>herramienta</a:t>
            </a:r>
            <a:r>
              <a:rPr lang="en-US" sz="2800" dirty="0">
                <a:cs typeface="Calibri"/>
              </a:rPr>
              <a:t> para </a:t>
            </a:r>
            <a:r>
              <a:rPr lang="en-US" sz="2800" dirty="0" err="1">
                <a:cs typeface="Calibri"/>
              </a:rPr>
              <a:t>mejorar</a:t>
            </a:r>
            <a:r>
              <a:rPr lang="en-US" sz="2800" dirty="0">
                <a:cs typeface="Calibri"/>
              </a:rPr>
              <a:t> </a:t>
            </a:r>
            <a:r>
              <a:rPr lang="en-US" sz="2800" dirty="0" err="1">
                <a:cs typeface="Calibri"/>
              </a:rPr>
              <a:t>contexto</a:t>
            </a:r>
            <a:endParaRPr lang="en-US" sz="2800" dirty="0">
              <a:cs typeface="Calibri"/>
            </a:endParaRPr>
          </a:p>
          <a:p>
            <a:pPr marL="457200" indent="-457200">
              <a:buFont typeface="Arial" panose="020F0502020204030204" pitchFamily="34" charset="0"/>
              <a:buChar char="•"/>
            </a:pPr>
            <a:r>
              <a:rPr lang="en-US" sz="2800" dirty="0">
                <a:cs typeface="Calibri"/>
              </a:rPr>
              <a:t>MLM converge </a:t>
            </a:r>
            <a:r>
              <a:rPr lang="en-US" sz="2800" dirty="0" err="1">
                <a:cs typeface="Calibri"/>
              </a:rPr>
              <a:t>más</a:t>
            </a:r>
            <a:r>
              <a:rPr lang="en-US" sz="2800" dirty="0">
                <a:cs typeface="Calibri"/>
              </a:rPr>
              <a:t> lento que LTR o LTR + RTL, </a:t>
            </a:r>
            <a:r>
              <a:rPr lang="en-US" sz="2800" dirty="0" err="1">
                <a:cs typeface="Calibri"/>
              </a:rPr>
              <a:t>pero</a:t>
            </a:r>
            <a:r>
              <a:rPr lang="en-US" sz="2800" dirty="0">
                <a:cs typeface="Calibri"/>
              </a:rPr>
              <a:t> </a:t>
            </a:r>
            <a:r>
              <a:rPr lang="en-US" sz="2800" dirty="0" err="1">
                <a:cs typeface="Calibri"/>
              </a:rPr>
              <a:t>compensa</a:t>
            </a:r>
            <a:r>
              <a:rPr lang="en-US" sz="2800" dirty="0">
                <a:cs typeface="Calibri"/>
              </a:rPr>
              <a:t> con mayor </a:t>
            </a:r>
            <a:r>
              <a:rPr lang="en-US" sz="2800" dirty="0" err="1">
                <a:cs typeface="Calibri"/>
              </a:rPr>
              <a:t>comprensión</a:t>
            </a:r>
            <a:endParaRPr lang="en-US" sz="2800" dirty="0">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custDataLst>
      <p:tags r:id="rId1"/>
    </p:custDataLst>
    <p:extLst>
      <p:ext uri="{BB962C8B-B14F-4D97-AF65-F5344CB8AC3E}">
        <p14:creationId xmlns:p14="http://schemas.microsoft.com/office/powerpoint/2010/main" val="397377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err="1"/>
              <a:t>Ejemplo</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lnSpcReduction="10000"/>
          </a:bodyPr>
          <a:lstStyle/>
          <a:p>
            <a:r>
              <a:rPr lang="en-US" sz="2800" dirty="0">
                <a:ea typeface="+mn-lt"/>
                <a:cs typeface="+mn-lt"/>
              </a:rPr>
              <a:t>"the man went __ a store".</a:t>
            </a:r>
            <a:endParaRPr lang="en-US" sz="2800" dirty="0">
              <a:cs typeface="Calibri"/>
            </a:endParaRPr>
          </a:p>
          <a:p>
            <a:r>
              <a:rPr lang="en-US" sz="2800" dirty="0">
                <a:cs typeface="Calibri"/>
              </a:rPr>
              <a:t>"the man went </a:t>
            </a:r>
            <a:r>
              <a:rPr lang="en-US" sz="2800" b="1" dirty="0">
                <a:solidFill>
                  <a:srgbClr val="FF0000"/>
                </a:solidFill>
                <a:cs typeface="Calibri" panose="020F0502020204030204"/>
              </a:rPr>
              <a:t>to</a:t>
            </a:r>
            <a:r>
              <a:rPr lang="en-US" sz="2800" b="1" dirty="0">
                <a:cs typeface="Calibri" panose="020F0502020204030204"/>
              </a:rPr>
              <a:t> </a:t>
            </a:r>
            <a:r>
              <a:rPr lang="en-US" sz="2800" dirty="0">
                <a:cs typeface="Calibri" panose="020F0502020204030204"/>
              </a:rPr>
              <a:t>a store".</a:t>
            </a:r>
          </a:p>
          <a:p>
            <a:endParaRPr lang="en-US" sz="2800" dirty="0">
              <a:solidFill>
                <a:srgbClr val="404040"/>
              </a:solidFill>
              <a:ea typeface="+mn-lt"/>
              <a:cs typeface="+mn-lt"/>
            </a:endParaRPr>
          </a:p>
          <a:p>
            <a:r>
              <a:rPr lang="en-US" sz="2800" dirty="0">
                <a:solidFill>
                  <a:srgbClr val="404040"/>
                </a:solidFill>
                <a:ea typeface="+mn-lt"/>
                <a:cs typeface="+mn-lt"/>
              </a:rPr>
              <a:t>"I am _____ an ice cream"</a:t>
            </a:r>
            <a:endParaRPr lang="en-US" sz="2800" dirty="0">
              <a:solidFill>
                <a:srgbClr val="404040"/>
              </a:solidFill>
              <a:cs typeface="Calibri" panose="020F0502020204030204"/>
            </a:endParaRPr>
          </a:p>
          <a:p>
            <a:r>
              <a:rPr lang="en-US" sz="2800" dirty="0">
                <a:cs typeface="Calibri" panose="020F0502020204030204"/>
              </a:rPr>
              <a:t>"I am </a:t>
            </a:r>
            <a:r>
              <a:rPr lang="en-US" sz="2800" b="1" dirty="0">
                <a:solidFill>
                  <a:srgbClr val="FF0000"/>
                </a:solidFill>
                <a:cs typeface="Calibri" panose="020F0502020204030204"/>
              </a:rPr>
              <a:t>eating </a:t>
            </a:r>
            <a:r>
              <a:rPr lang="en-US" sz="2800" dirty="0">
                <a:cs typeface="Calibri" panose="020F0502020204030204"/>
              </a:rPr>
              <a:t>an ice cream"</a:t>
            </a:r>
          </a:p>
          <a:p>
            <a:endParaRPr lang="en-US" dirty="0">
              <a:cs typeface="Calibri" panose="020F0502020204030204"/>
            </a:endParaRPr>
          </a:p>
          <a:p>
            <a:r>
              <a:rPr lang="en-US" sz="2800" dirty="0">
                <a:cs typeface="Calibri" panose="020F0502020204030204"/>
              </a:rPr>
              <a:t>¿Como </a:t>
            </a:r>
            <a:r>
              <a:rPr lang="en-US" sz="2800" dirty="0" err="1">
                <a:cs typeface="Calibri" panose="020F0502020204030204"/>
              </a:rPr>
              <a:t>llegamos</a:t>
            </a:r>
            <a:r>
              <a:rPr lang="en-US" sz="2800" dirty="0">
                <a:cs typeface="Calibri" panose="020F0502020204030204"/>
              </a:rPr>
              <a:t> a la </a:t>
            </a:r>
            <a:r>
              <a:rPr lang="en-US" sz="2800" dirty="0" err="1">
                <a:cs typeface="Calibri" panose="020F0502020204030204"/>
              </a:rPr>
              <a:t>respuesta</a:t>
            </a:r>
            <a:r>
              <a:rPr lang="en-US" sz="2800" dirty="0">
                <a:cs typeface="Calibri" panose="020F0502020204030204"/>
              </a:rPr>
              <a:t>?</a:t>
            </a:r>
            <a:r>
              <a:rPr lang="en-US" sz="2800" dirty="0">
                <a:solidFill>
                  <a:srgbClr val="404040"/>
                </a:solidFill>
                <a:cs typeface="Calibri" panose="020F0502020204030204"/>
              </a:rPr>
              <a:t> </a:t>
            </a:r>
          </a:p>
          <a:p>
            <a:r>
              <a:rPr lang="en-US" sz="2800" b="1" dirty="0">
                <a:solidFill>
                  <a:srgbClr val="FF0000"/>
                </a:solidFill>
                <a:cs typeface="Calibri" panose="020F0502020204030204"/>
              </a:rPr>
              <a:t>CONTEXTO</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custDataLst>
      <p:tags r:id="rId1"/>
    </p:custDataLst>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An</a:t>
            </a:r>
            <a:r>
              <a:rPr lang="es-CL" dirty="0" err="1"/>
              <a:t>álisis</a:t>
            </a:r>
            <a:r>
              <a:rPr lang="es-CL" dirty="0"/>
              <a:t> Crítico</a:t>
            </a:r>
            <a:endParaRPr lang="en-US" dirty="0" err="1">
              <a:cs typeface="Calibri Light"/>
            </a:endParaRP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457200" indent="-457200">
              <a:buFont typeface="Arial" panose="020F0502020204030204" pitchFamily="34" charset="0"/>
              <a:buChar char="•"/>
            </a:pPr>
            <a:r>
              <a:rPr lang="es-CL" sz="2800" dirty="0">
                <a:cs typeface="Calibri"/>
              </a:rPr>
              <a:t>Las soluciones presentadas son simples e intuitivas, con ejemplos</a:t>
            </a:r>
          </a:p>
          <a:p>
            <a:pPr marL="457200" indent="-457200">
              <a:buFont typeface="Arial" panose="020F0502020204030204" pitchFamily="34" charset="0"/>
              <a:buChar char="•"/>
            </a:pPr>
            <a:r>
              <a:rPr lang="es-CL" sz="2800" dirty="0">
                <a:cs typeface="Calibri"/>
              </a:rPr>
              <a:t>Estudio de Ablación valida los resultados obtenidos</a:t>
            </a:r>
          </a:p>
          <a:p>
            <a:pPr marL="457200" indent="-457200">
              <a:buFont typeface="Arial" panose="020F0502020204030204" pitchFamily="34" charset="0"/>
              <a:buChar char="•"/>
            </a:pPr>
            <a:r>
              <a:rPr lang="es-CL" sz="2800" dirty="0">
                <a:cs typeface="Calibri"/>
              </a:rPr>
              <a:t>El orden de lo presentado y las figuras ayudan a la comprensión</a:t>
            </a:r>
          </a:p>
          <a:p>
            <a:pPr marL="457200" indent="-457200">
              <a:buFont typeface="Arial" panose="020F0502020204030204" pitchFamily="34" charset="0"/>
              <a:buChar char="•"/>
            </a:pPr>
            <a:r>
              <a:rPr lang="es-CL" sz="2800" dirty="0">
                <a:cs typeface="Calibri"/>
              </a:rPr>
              <a:t>Debilidad: BERT no es capaz de generar texto por su arquitectura </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custDataLst>
      <p:tags r:id="rId1"/>
    </p:custDataLst>
    <p:extLst>
      <p:ext uri="{BB962C8B-B14F-4D97-AF65-F5344CB8AC3E}">
        <p14:creationId xmlns:p14="http://schemas.microsoft.com/office/powerpoint/2010/main" val="12027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An</a:t>
            </a:r>
            <a:r>
              <a:rPr lang="es-CL" dirty="0"/>
              <a:t>á</a:t>
            </a:r>
            <a:r>
              <a:rPr lang="en-US" dirty="0" err="1"/>
              <a:t>lisis</a:t>
            </a:r>
            <a:r>
              <a:rPr lang="en-US" dirty="0"/>
              <a:t> </a:t>
            </a:r>
            <a:r>
              <a:rPr lang="en-US" dirty="0" err="1"/>
              <a:t>Crítico</a:t>
            </a:r>
            <a:endParaRPr lang="en-US" dirty="0"/>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0" indent="0">
              <a:buNone/>
            </a:pPr>
            <a:r>
              <a:rPr lang="en-US" sz="2800" dirty="0">
                <a:cs typeface="Calibri"/>
              </a:rPr>
              <a:t>BERT es un antes y un </a:t>
            </a:r>
            <a:r>
              <a:rPr lang="en-US" sz="2800" dirty="0" err="1">
                <a:cs typeface="Calibri"/>
              </a:rPr>
              <a:t>después</a:t>
            </a:r>
            <a:r>
              <a:rPr lang="en-US" sz="2800" dirty="0">
                <a:cs typeface="Calibri"/>
              </a:rPr>
              <a:t> </a:t>
            </a:r>
            <a:r>
              <a:rPr lang="en-US" sz="2800" dirty="0" err="1">
                <a:cs typeface="Calibri"/>
              </a:rPr>
              <a:t>en</a:t>
            </a:r>
            <a:r>
              <a:rPr lang="en-US" sz="2800" dirty="0">
                <a:cs typeface="Calibri"/>
              </a:rPr>
              <a:t> NLP</a:t>
            </a:r>
          </a:p>
          <a:p>
            <a:pPr marL="0" indent="0">
              <a:buNone/>
            </a:pPr>
            <a:r>
              <a:rPr lang="en-US" sz="2800" dirty="0" err="1">
                <a:cs typeface="Calibri"/>
              </a:rPr>
              <a:t>Rompe</a:t>
            </a:r>
            <a:r>
              <a:rPr lang="en-US" sz="2800" dirty="0">
                <a:cs typeface="Calibri"/>
              </a:rPr>
              <a:t> Estado del Arte de sus </a:t>
            </a:r>
            <a:r>
              <a:rPr lang="en-US" sz="2800" dirty="0" err="1">
                <a:cs typeface="Calibri"/>
              </a:rPr>
              <a:t>contemporáneos</a:t>
            </a:r>
            <a:endParaRPr lang="en-US" sz="2800" dirty="0">
              <a:cs typeface="Calibri"/>
            </a:endParaRPr>
          </a:p>
          <a:p>
            <a:pPr marL="0" indent="0">
              <a:buNone/>
            </a:pPr>
            <a:r>
              <a:rPr lang="en-US" sz="2800" dirty="0">
                <a:cs typeface="Calibri"/>
              </a:rPr>
              <a:t>Las </a:t>
            </a:r>
            <a:r>
              <a:rPr lang="en-US" sz="2800" dirty="0" err="1">
                <a:cs typeface="Calibri"/>
              </a:rPr>
              <a:t>soluciones</a:t>
            </a:r>
            <a:r>
              <a:rPr lang="en-US" sz="2800" dirty="0">
                <a:cs typeface="Calibri"/>
              </a:rPr>
              <a:t> </a:t>
            </a:r>
            <a:r>
              <a:rPr lang="en-US" sz="2800" dirty="0" err="1">
                <a:cs typeface="Calibri"/>
              </a:rPr>
              <a:t>presentadas</a:t>
            </a:r>
            <a:r>
              <a:rPr lang="en-US" sz="2800" dirty="0">
                <a:cs typeface="Calibri"/>
              </a:rPr>
              <a:t> son simples e </a:t>
            </a:r>
            <a:r>
              <a:rPr lang="en-US" sz="2800" dirty="0" err="1">
                <a:cs typeface="Calibri"/>
              </a:rPr>
              <a:t>intuitivas</a:t>
            </a:r>
            <a:endParaRPr lang="en-US" sz="2800" dirty="0">
              <a:cs typeface="Calibri"/>
            </a:endParaRPr>
          </a:p>
          <a:p>
            <a:pPr marL="0" indent="0">
              <a:buNone/>
            </a:pPr>
            <a:r>
              <a:rPr lang="en-US" sz="2800" dirty="0">
                <a:cs typeface="Calibri"/>
              </a:rPr>
              <a:t>Es opensource</a:t>
            </a:r>
          </a:p>
          <a:p>
            <a:pPr marL="0" indent="0">
              <a:buNone/>
            </a:pPr>
            <a:r>
              <a:rPr lang="en-US" sz="2800" dirty="0" err="1">
                <a:cs typeface="Calibri"/>
              </a:rPr>
              <a:t>Buscar</a:t>
            </a:r>
            <a:r>
              <a:rPr lang="en-US" sz="2800" dirty="0">
                <a:cs typeface="Calibri"/>
              </a:rPr>
              <a:t> </a:t>
            </a:r>
            <a:r>
              <a:rPr lang="en-US" sz="2800" dirty="0" err="1">
                <a:cs typeface="Calibri"/>
              </a:rPr>
              <a:t>cosas</a:t>
            </a:r>
            <a:r>
              <a:rPr lang="en-US" sz="2800" dirty="0">
                <a:cs typeface="Calibri"/>
              </a:rPr>
              <a:t> que </a:t>
            </a:r>
            <a:r>
              <a:rPr lang="en-US" sz="2800" dirty="0" err="1">
                <a:cs typeface="Calibri"/>
              </a:rPr>
              <a:t>podrian</a:t>
            </a:r>
            <a:r>
              <a:rPr lang="en-US" sz="2800" dirty="0">
                <a:cs typeface="Calibri"/>
              </a:rPr>
              <a:t> </a:t>
            </a:r>
            <a:r>
              <a:rPr lang="en-US" sz="2800" dirty="0" err="1">
                <a:cs typeface="Calibri"/>
              </a:rPr>
              <a:t>mejorar</a:t>
            </a:r>
            <a:r>
              <a:rPr lang="en-US" sz="2800" dirty="0">
                <a:cs typeface="Calibri"/>
              </a:rPr>
              <a:t>***</a:t>
            </a:r>
          </a:p>
          <a:p>
            <a:pPr marL="0" indent="0">
              <a:buNone/>
            </a:pPr>
            <a:r>
              <a:rPr lang="en-US" sz="2800" dirty="0">
                <a:cs typeface="Calibri"/>
              </a:rPr>
              <a:t>BERT no es </a:t>
            </a:r>
            <a:r>
              <a:rPr lang="en-US" sz="2800" dirty="0" err="1">
                <a:cs typeface="Calibri"/>
              </a:rPr>
              <a:t>capaz</a:t>
            </a:r>
            <a:r>
              <a:rPr lang="en-US" sz="2800" dirty="0">
                <a:cs typeface="Calibri"/>
              </a:rPr>
              <a:t> de </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08444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Referencias</a:t>
            </a:r>
            <a:endParaRPr lang="en-US" dirty="0"/>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a:xfrm>
            <a:off x="1097280" y="1845734"/>
            <a:ext cx="10655009" cy="4023360"/>
          </a:xfrm>
        </p:spPr>
        <p:txBody>
          <a:bodyPr vert="horz" lIns="0" tIns="45720" rIns="0" bIns="45720" rtlCol="0" anchor="t">
            <a:normAutofit fontScale="92500"/>
          </a:bodyPr>
          <a:lstStyle/>
          <a:p>
            <a:pPr marL="0" indent="0">
              <a:buNone/>
            </a:pPr>
            <a:r>
              <a:rPr lang="en-US" sz="2800" dirty="0">
                <a:cs typeface="Calibri"/>
              </a:rPr>
              <a:t>Devlin, J., Chang, M.-W., Lee, K. &amp; Toutanova, K. (2018). BERT: Pre-training of Deep Bidirectional Transformers for Language Understanding</a:t>
            </a:r>
          </a:p>
          <a:p>
            <a:pPr marL="0" indent="0">
              <a:buNone/>
            </a:pPr>
            <a:r>
              <a:rPr lang="en-US" sz="2800" dirty="0">
                <a:cs typeface="Calibri"/>
              </a:rPr>
              <a:t>(2018, November 26). Understanding BERT Part 2: BERT Specifics. Medium. </a:t>
            </a:r>
            <a:r>
              <a:rPr lang="en-US" sz="2800" dirty="0">
                <a:cs typeface="Calibri"/>
                <a:hlinkClick r:id="rId2"/>
              </a:rPr>
              <a:t>https://medium.com/dissecting-bert/dissecting-bert-part2-335ff2ed9c73</a:t>
            </a:r>
            <a:endParaRPr lang="en-US" sz="2800" dirty="0">
              <a:cs typeface="Calibri"/>
            </a:endParaRPr>
          </a:p>
          <a:p>
            <a:pPr marL="0" indent="0">
              <a:buNone/>
            </a:pPr>
            <a:r>
              <a:rPr lang="en-US" sz="2800" dirty="0">
                <a:cs typeface="Calibri"/>
              </a:rPr>
              <a:t>2022, March 2). BERT 101. Hugging Face. </a:t>
            </a:r>
            <a:r>
              <a:rPr lang="en-US" sz="2800" dirty="0">
                <a:cs typeface="Calibri"/>
                <a:hlinkClick r:id="rId3"/>
              </a:rPr>
              <a:t>https://huggingface.co/blog/bert-101</a:t>
            </a:r>
            <a:endParaRPr lang="en-US" sz="2800" dirty="0">
              <a:cs typeface="Calibri"/>
            </a:endParaRPr>
          </a:p>
          <a:p>
            <a:pPr marL="0" indent="0">
              <a:buNone/>
            </a:pPr>
            <a:r>
              <a:rPr lang="en-US" sz="2800" dirty="0">
                <a:cs typeface="Calibri"/>
              </a:rPr>
              <a:t>Wu, Y., Schuster, M., Chen, Z., Le, Q. V., </a:t>
            </a:r>
            <a:r>
              <a:rPr lang="en-US" sz="2800" dirty="0" err="1">
                <a:cs typeface="Calibri"/>
              </a:rPr>
              <a:t>Norouzi</a:t>
            </a:r>
            <a:r>
              <a:rPr lang="en-US" sz="2800" dirty="0">
                <a:cs typeface="Calibri"/>
              </a:rPr>
              <a:t>, M., </a:t>
            </a:r>
            <a:r>
              <a:rPr lang="en-US" sz="2800" dirty="0" err="1">
                <a:cs typeface="Calibri"/>
              </a:rPr>
              <a:t>Macherey</a:t>
            </a:r>
            <a:r>
              <a:rPr lang="en-US" sz="2800" dirty="0">
                <a:cs typeface="Calibri"/>
              </a:rPr>
              <a:t>, W., ... &amp; Dean, J. (2016). Google's neural machine translation system: Bridging the gap between human and machine translation. </a:t>
            </a:r>
            <a:r>
              <a:rPr lang="en-US" sz="2800" dirty="0" err="1">
                <a:cs typeface="Calibri"/>
              </a:rPr>
              <a:t>arXiv</a:t>
            </a:r>
            <a:r>
              <a:rPr lang="en-US" sz="2800" dirty="0">
                <a:cs typeface="Calibri"/>
              </a:rPr>
              <a:t> preprint arXiv:1609.08144.</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1379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err="1"/>
              <a:t>Relevancia</a:t>
            </a:r>
            <a:r>
              <a:rPr lang="en-US" dirty="0"/>
              <a:t> del </a:t>
            </a:r>
            <a:r>
              <a:rPr lang="en-US" dirty="0" err="1"/>
              <a:t>Contexto</a:t>
            </a:r>
            <a:r>
              <a:rPr lang="en-US" dirty="0"/>
              <a:t> </a:t>
            </a:r>
            <a:r>
              <a:rPr lang="en-US" dirty="0" err="1"/>
              <a:t>en</a:t>
            </a:r>
            <a:r>
              <a:rPr lang="en-US" dirty="0"/>
              <a:t> NLP</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4" name="TextBox 3">
            <a:extLst>
              <a:ext uri="{FF2B5EF4-FFF2-40B4-BE49-F238E27FC236}">
                <a16:creationId xmlns:a16="http://schemas.microsoft.com/office/drawing/2014/main" id="{89DC5053-2C13-AC01-4C4B-42C42385688F}"/>
              </a:ext>
            </a:extLst>
          </p:cNvPr>
          <p:cNvSpPr txBox="1"/>
          <p:nvPr/>
        </p:nvSpPr>
        <p:spPr>
          <a:xfrm>
            <a:off x="1101306" y="1963947"/>
            <a:ext cx="100756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Arial"/>
              <a:buChar char="•"/>
            </a:pPr>
            <a:r>
              <a:rPr lang="en-US" sz="2800" dirty="0">
                <a:solidFill>
                  <a:srgbClr val="111827"/>
                </a:solidFill>
                <a:cs typeface="Calibri"/>
              </a:rPr>
              <a:t>Chatbots que </a:t>
            </a:r>
            <a:r>
              <a:rPr lang="en-US" sz="2800" dirty="0" err="1">
                <a:solidFill>
                  <a:srgbClr val="111827"/>
                </a:solidFill>
                <a:cs typeface="Calibri"/>
              </a:rPr>
              <a:t>contestan</a:t>
            </a:r>
            <a:r>
              <a:rPr lang="en-US" sz="2800" dirty="0">
                <a:solidFill>
                  <a:srgbClr val="111827"/>
                </a:solidFill>
                <a:cs typeface="Calibri"/>
              </a:rPr>
              <a:t> </a:t>
            </a:r>
            <a:r>
              <a:rPr lang="en-US" sz="2800" dirty="0" err="1">
                <a:solidFill>
                  <a:srgbClr val="111827"/>
                </a:solidFill>
                <a:cs typeface="Calibri"/>
              </a:rPr>
              <a:t>nuestras</a:t>
            </a:r>
            <a:r>
              <a:rPr lang="en-US" sz="2800" dirty="0">
                <a:solidFill>
                  <a:srgbClr val="111827"/>
                </a:solidFill>
                <a:cs typeface="Calibri"/>
              </a:rPr>
              <a:t> </a:t>
            </a:r>
            <a:r>
              <a:rPr lang="en-US" sz="2800" dirty="0" err="1">
                <a:solidFill>
                  <a:srgbClr val="111827"/>
                </a:solidFill>
                <a:cs typeface="Calibri"/>
              </a:rPr>
              <a:t>preguntas</a:t>
            </a:r>
            <a:r>
              <a:rPr lang="en-US" sz="2800" dirty="0">
                <a:solidFill>
                  <a:srgbClr val="111827"/>
                </a:solidFill>
                <a:cs typeface="Calibri"/>
              </a:rPr>
              <a:t> (QA)</a:t>
            </a:r>
          </a:p>
          <a:p>
            <a:endParaRPr lang="en-US" sz="2800" dirty="0">
              <a:solidFill>
                <a:srgbClr val="111827"/>
              </a:solidFill>
              <a:cs typeface="Calibri"/>
            </a:endParaRPr>
          </a:p>
          <a:p>
            <a:pPr marL="514350" indent="-514350">
              <a:buFont typeface="Arial"/>
              <a:buChar char="•"/>
            </a:pPr>
            <a:endParaRPr lang="en-US" sz="2800" dirty="0">
              <a:solidFill>
                <a:srgbClr val="111827"/>
              </a:solidFill>
              <a:cs typeface="Calibri"/>
            </a:endParaRPr>
          </a:p>
          <a:p>
            <a:pPr marL="514350" indent="-514350">
              <a:buFont typeface="Arial"/>
              <a:buChar char="•"/>
            </a:pPr>
            <a:r>
              <a:rPr lang="en-US" sz="2800" dirty="0" err="1">
                <a:solidFill>
                  <a:srgbClr val="111827"/>
                </a:solidFill>
                <a:cs typeface="Calibri"/>
              </a:rPr>
              <a:t>Búsquedas</a:t>
            </a:r>
            <a:r>
              <a:rPr lang="en-US" sz="2800" dirty="0">
                <a:solidFill>
                  <a:srgbClr val="111827"/>
                </a:solidFill>
                <a:cs typeface="Calibri"/>
              </a:rPr>
              <a:t> </a:t>
            </a:r>
            <a:r>
              <a:rPr lang="en-US" sz="2800" dirty="0" err="1">
                <a:solidFill>
                  <a:srgbClr val="111827"/>
                </a:solidFill>
                <a:cs typeface="Calibri"/>
              </a:rPr>
              <a:t>en</a:t>
            </a:r>
            <a:r>
              <a:rPr lang="en-US" sz="2800" dirty="0">
                <a:solidFill>
                  <a:srgbClr val="111827"/>
                </a:solidFill>
                <a:cs typeface="Calibri"/>
              </a:rPr>
              <a:t> internet (Queries)</a:t>
            </a:r>
          </a:p>
          <a:p>
            <a:pPr marL="514350" indent="-514350">
              <a:buFont typeface="Arial"/>
              <a:buChar char="•"/>
            </a:pPr>
            <a:endParaRPr lang="en-US" sz="2800" dirty="0">
              <a:solidFill>
                <a:srgbClr val="111827"/>
              </a:solidFill>
              <a:cs typeface="Calibri"/>
            </a:endParaRPr>
          </a:p>
          <a:p>
            <a:pPr marL="514350" indent="-514350">
              <a:buFont typeface="Arial"/>
              <a:buChar char="•"/>
            </a:pPr>
            <a:endParaRPr lang="en-US" sz="2800" dirty="0">
              <a:solidFill>
                <a:srgbClr val="111827"/>
              </a:solidFill>
              <a:cs typeface="Calibri"/>
            </a:endParaRPr>
          </a:p>
          <a:p>
            <a:pPr marL="514350" indent="-514350">
              <a:buFont typeface="Arial"/>
              <a:buChar char="•"/>
            </a:pPr>
            <a:r>
              <a:rPr lang="en-US" sz="2800" dirty="0" err="1">
                <a:solidFill>
                  <a:srgbClr val="111827"/>
                </a:solidFill>
                <a:cs typeface="Calibri"/>
              </a:rPr>
              <a:t>Análisis</a:t>
            </a:r>
            <a:r>
              <a:rPr lang="en-US" sz="2800" dirty="0">
                <a:solidFill>
                  <a:srgbClr val="111827"/>
                </a:solidFill>
                <a:cs typeface="Calibri"/>
              </a:rPr>
              <a:t> de </a:t>
            </a:r>
            <a:r>
              <a:rPr lang="en-US" sz="2800" dirty="0" err="1">
                <a:solidFill>
                  <a:srgbClr val="111827"/>
                </a:solidFill>
                <a:cs typeface="Calibri"/>
              </a:rPr>
              <a:t>sentimientos</a:t>
            </a:r>
            <a:r>
              <a:rPr lang="en-US" sz="2800" dirty="0">
                <a:solidFill>
                  <a:srgbClr val="111827"/>
                </a:solidFill>
                <a:cs typeface="Calibri"/>
              </a:rPr>
              <a:t> (</a:t>
            </a:r>
            <a:r>
              <a:rPr lang="en-US" sz="2800" dirty="0" err="1">
                <a:solidFill>
                  <a:srgbClr val="111827"/>
                </a:solidFill>
                <a:cs typeface="Calibri"/>
              </a:rPr>
              <a:t>Clasificación</a:t>
            </a:r>
            <a:r>
              <a:rPr lang="en-US" sz="2800" dirty="0">
                <a:solidFill>
                  <a:srgbClr val="111827"/>
                </a:solidFill>
                <a:cs typeface="Calibri"/>
              </a:rPr>
              <a:t> de </a:t>
            </a:r>
            <a:r>
              <a:rPr lang="en-US" sz="2800" dirty="0" err="1">
                <a:solidFill>
                  <a:srgbClr val="111827"/>
                </a:solidFill>
                <a:cs typeface="Calibri"/>
              </a:rPr>
              <a:t>texto</a:t>
            </a:r>
            <a:r>
              <a:rPr lang="en-US" sz="2800" dirty="0">
                <a:solidFill>
                  <a:srgbClr val="111827"/>
                </a:solidFill>
                <a:cs typeface="Calibri"/>
              </a:rPr>
              <a:t>)</a:t>
            </a:r>
          </a:p>
          <a:p>
            <a:endParaRPr lang="en-US" sz="2800" dirty="0">
              <a:solidFill>
                <a:srgbClr val="111827"/>
              </a:solidFill>
              <a:cs typeface="Calibri"/>
            </a:endParaRPr>
          </a:p>
          <a:p>
            <a:r>
              <a:rPr lang="en-US" sz="2800" b="1" dirty="0" err="1">
                <a:solidFill>
                  <a:srgbClr val="FF0000"/>
                </a:solidFill>
                <a:cs typeface="Calibri"/>
              </a:rPr>
              <a:t>Problema</a:t>
            </a:r>
            <a:r>
              <a:rPr lang="en-US" sz="2800" dirty="0">
                <a:solidFill>
                  <a:srgbClr val="111827"/>
                </a:solidFill>
                <a:cs typeface="Calibri"/>
              </a:rPr>
              <a:t>: </a:t>
            </a:r>
            <a:r>
              <a:rPr lang="en-US" sz="2800" dirty="0" err="1">
                <a:solidFill>
                  <a:srgbClr val="111827"/>
                </a:solidFill>
                <a:cs typeface="Calibri"/>
              </a:rPr>
              <a:t>poca</a:t>
            </a:r>
            <a:r>
              <a:rPr lang="en-US" sz="2800" dirty="0">
                <a:solidFill>
                  <a:srgbClr val="111827"/>
                </a:solidFill>
                <a:cs typeface="Calibri"/>
              </a:rPr>
              <a:t> </a:t>
            </a:r>
            <a:r>
              <a:rPr lang="en-US" sz="2800" dirty="0" err="1">
                <a:solidFill>
                  <a:srgbClr val="111827"/>
                </a:solidFill>
                <a:cs typeface="Calibri"/>
              </a:rPr>
              <a:t>cantidad</a:t>
            </a:r>
            <a:r>
              <a:rPr lang="en-US" sz="2800" dirty="0">
                <a:solidFill>
                  <a:srgbClr val="111827"/>
                </a:solidFill>
                <a:cs typeface="Calibri"/>
              </a:rPr>
              <a:t> de training data</a:t>
            </a:r>
          </a:p>
        </p:txBody>
      </p:sp>
      <p:pic>
        <p:nvPicPr>
          <p:cNvPr id="1028" name="Picture 4">
            <a:extLst>
              <a:ext uri="{FF2B5EF4-FFF2-40B4-BE49-F238E27FC236}">
                <a16:creationId xmlns:a16="http://schemas.microsoft.com/office/drawing/2014/main" id="{867DF336-B469-DDC1-EAF5-95556BCB3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1989" y="1870646"/>
            <a:ext cx="694712" cy="69471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01725584-6D37-20FE-B896-2EC68DB56D3F}"/>
              </a:ext>
            </a:extLst>
          </p:cNvPr>
          <p:cNvPicPr>
            <a:picLocks noChangeAspect="1"/>
          </p:cNvPicPr>
          <p:nvPr/>
        </p:nvPicPr>
        <p:blipFill>
          <a:blip r:embed="rId4"/>
          <a:stretch>
            <a:fillRect/>
          </a:stretch>
        </p:blipFill>
        <p:spPr>
          <a:xfrm>
            <a:off x="6537278" y="3124655"/>
            <a:ext cx="1434492" cy="930246"/>
          </a:xfrm>
          <a:prstGeom prst="rect">
            <a:avLst/>
          </a:prstGeom>
        </p:spPr>
      </p:pic>
      <p:pic>
        <p:nvPicPr>
          <p:cNvPr id="1030" name="Picture 6" descr="GitHub - srini047/text-based-sentiment-analysis: Determines sentiment of  the Text as Positive or Negative">
            <a:extLst>
              <a:ext uri="{FF2B5EF4-FFF2-40B4-BE49-F238E27FC236}">
                <a16:creationId xmlns:a16="http://schemas.microsoft.com/office/drawing/2014/main" id="{8CA7E6E4-D529-F43C-8F5F-780E6BE6B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356" y="4312903"/>
            <a:ext cx="1523255" cy="1016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053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97280" y="286603"/>
            <a:ext cx="10058400" cy="4009926"/>
          </a:xfrm>
        </p:spPr>
        <p:txBody>
          <a:bodyPr vert="horz" lIns="91440" tIns="45720" rIns="91440" bIns="45720" rtlCol="0" anchor="b">
            <a:noAutofit/>
          </a:bodyPr>
          <a:lstStyle/>
          <a:p>
            <a:r>
              <a:rPr lang="en-US" sz="8000" dirty="0"/>
              <a:t>Estado del Arte: </a:t>
            </a:r>
            <a:r>
              <a:rPr lang="en-US" sz="8000" dirty="0" err="1"/>
              <a:t>ELMo</a:t>
            </a:r>
            <a:r>
              <a:rPr lang="en-US" sz="8000" dirty="0"/>
              <a:t> y OpenAI GPT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endParaRPr lang="en-US" sz="2800" dirty="0">
              <a:cs typeface="Calibri"/>
            </a:endParaRPr>
          </a:p>
          <a:p>
            <a:endParaRPr lang="en-US" dirty="0">
              <a:cs typeface="Calibri" panose="020F0502020204030204"/>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3465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OpenAI GPT</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0" indent="0">
              <a:buNone/>
            </a:pPr>
            <a:r>
              <a:rPr lang="en-US" sz="2800" dirty="0">
                <a:cs typeface="Calibri"/>
              </a:rPr>
              <a:t>Left To Right (LTR): Solo </a:t>
            </a:r>
            <a:r>
              <a:rPr lang="en-US" sz="2800" dirty="0" err="1">
                <a:cs typeface="Calibri"/>
              </a:rPr>
              <a:t>considera</a:t>
            </a:r>
            <a:r>
              <a:rPr lang="en-US" sz="2800" dirty="0">
                <a:cs typeface="Calibri"/>
              </a:rPr>
              <a:t> </a:t>
            </a:r>
            <a:r>
              <a:rPr lang="en-US" sz="2800" dirty="0" err="1">
                <a:cs typeface="Calibri"/>
              </a:rPr>
              <a:t>texto</a:t>
            </a:r>
            <a:r>
              <a:rPr lang="en-US" sz="2800" dirty="0">
                <a:cs typeface="Calibri"/>
              </a:rPr>
              <a:t> a la </a:t>
            </a:r>
            <a:r>
              <a:rPr lang="en-US" sz="2800" dirty="0" err="1">
                <a:cs typeface="Calibri"/>
              </a:rPr>
              <a:t>izquierda</a:t>
            </a:r>
            <a:r>
              <a:rPr lang="en-US" sz="2800" dirty="0">
                <a:cs typeface="Calibri"/>
              </a:rPr>
              <a:t> de la palabra</a:t>
            </a:r>
          </a:p>
          <a:p>
            <a:pPr marL="0" indent="0">
              <a:buNone/>
            </a:pPr>
            <a:r>
              <a:rPr lang="en-US" sz="2800" dirty="0" err="1">
                <a:cs typeface="Calibri"/>
              </a:rPr>
              <a:t>Predecimos</a:t>
            </a:r>
            <a:r>
              <a:rPr lang="en-US" sz="2800" dirty="0">
                <a:cs typeface="Calibri"/>
              </a:rPr>
              <a:t> la </a:t>
            </a:r>
            <a:r>
              <a:rPr lang="en-US" sz="2800" dirty="0" err="1">
                <a:cs typeface="Calibri"/>
              </a:rPr>
              <a:t>siguiente</a:t>
            </a:r>
            <a:r>
              <a:rPr lang="en-US" sz="2800" dirty="0">
                <a:cs typeface="Calibri"/>
              </a:rPr>
              <a:t> a </a:t>
            </a:r>
            <a:r>
              <a:rPr lang="en-US" sz="2800" dirty="0" err="1">
                <a:cs typeface="Calibri"/>
              </a:rPr>
              <a:t>partir</a:t>
            </a:r>
            <a:r>
              <a:rPr lang="en-US" sz="2800" dirty="0">
                <a:cs typeface="Calibri"/>
              </a:rPr>
              <a:t> de las </a:t>
            </a:r>
            <a:r>
              <a:rPr lang="en-US" sz="2800" dirty="0" err="1">
                <a:cs typeface="Calibri"/>
              </a:rPr>
              <a:t>anteriores</a:t>
            </a:r>
            <a:endParaRPr lang="en-US" sz="2800" dirty="0">
              <a:cs typeface="Calibri"/>
            </a:endParaRPr>
          </a:p>
          <a:p>
            <a:pPr marL="0" indent="0">
              <a:buNone/>
            </a:pPr>
            <a:endParaRPr lang="en-US" sz="2800" dirty="0">
              <a:cs typeface="Calibri"/>
            </a:endParaRPr>
          </a:p>
          <a:p>
            <a:pPr marL="0" indent="0">
              <a:buNone/>
            </a:pPr>
            <a:r>
              <a:rPr lang="en-US" sz="2800" dirty="0" err="1">
                <a:cs typeface="Calibri"/>
              </a:rPr>
              <a:t>Perdemos</a:t>
            </a:r>
            <a:r>
              <a:rPr lang="en-US" sz="2800" dirty="0">
                <a:cs typeface="Calibri"/>
              </a:rPr>
              <a:t> </a:t>
            </a:r>
            <a:r>
              <a:rPr lang="en-US" sz="2800" dirty="0" err="1">
                <a:cs typeface="Calibri"/>
              </a:rPr>
              <a:t>contexto</a:t>
            </a:r>
            <a:r>
              <a:rPr lang="en-US" sz="2800" dirty="0">
                <a:cs typeface="Calibri"/>
              </a:rPr>
              <a:t> de la </a:t>
            </a:r>
            <a:r>
              <a:rPr lang="en-US" sz="2800" dirty="0" err="1">
                <a:cs typeface="Calibri"/>
              </a:rPr>
              <a:t>derecha</a:t>
            </a:r>
            <a:r>
              <a:rPr lang="en-US" sz="2800" dirty="0">
                <a:cs typeface="Calibri"/>
              </a:rPr>
              <a:t>: </a:t>
            </a:r>
          </a:p>
          <a:p>
            <a:pPr marL="0" indent="0">
              <a:buNone/>
            </a:pPr>
            <a:r>
              <a:rPr lang="en-US" sz="2800" dirty="0">
                <a:cs typeface="Calibri"/>
              </a:rPr>
              <a:t>“the man went _ …”</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42491388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ELMo</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0" indent="0">
              <a:buNone/>
            </a:pPr>
            <a:r>
              <a:rPr lang="en-US" sz="2800" dirty="0">
                <a:cs typeface="Calibri"/>
              </a:rPr>
              <a:t>Left To Right  + Right to Left (</a:t>
            </a:r>
            <a:r>
              <a:rPr lang="en-US" sz="2800" dirty="0" err="1">
                <a:cs typeface="Calibri"/>
              </a:rPr>
              <a:t>Concatenados</a:t>
            </a:r>
            <a:r>
              <a:rPr lang="en-US" sz="2800" dirty="0">
                <a:cs typeface="Calibri"/>
              </a:rPr>
              <a:t>)</a:t>
            </a:r>
          </a:p>
          <a:p>
            <a:pPr marL="0" indent="0">
              <a:buNone/>
            </a:pPr>
            <a:r>
              <a:rPr lang="en-US" sz="2800" dirty="0">
                <a:cs typeface="Calibri"/>
              </a:rPr>
              <a:t>LSTM</a:t>
            </a:r>
          </a:p>
          <a:p>
            <a:pPr marL="0" indent="0">
              <a:buNone/>
            </a:pPr>
            <a:r>
              <a:rPr lang="en-US" sz="2800" dirty="0">
                <a:cs typeface="Calibri"/>
              </a:rPr>
              <a:t>Lento, dos </a:t>
            </a:r>
            <a:r>
              <a:rPr lang="en-US" sz="2800" dirty="0" err="1">
                <a:cs typeface="Calibri"/>
              </a:rPr>
              <a:t>modelos</a:t>
            </a:r>
            <a:r>
              <a:rPr lang="en-US" sz="2800" dirty="0">
                <a:cs typeface="Calibri"/>
              </a:rPr>
              <a:t> </a:t>
            </a:r>
            <a:r>
              <a:rPr lang="en-US" sz="2800" dirty="0" err="1">
                <a:cs typeface="Calibri"/>
              </a:rPr>
              <a:t>independientes</a:t>
            </a:r>
            <a:endParaRPr lang="en-US" sz="2800" dirty="0">
              <a:cs typeface="Calibri"/>
            </a:endParaRPr>
          </a:p>
          <a:p>
            <a:pPr marL="0" indent="0">
              <a:buNone/>
            </a:pPr>
            <a:endParaRPr lang="en-US" sz="2800" dirty="0">
              <a:solidFill>
                <a:srgbClr val="404040"/>
              </a:solidFill>
              <a:ea typeface="+mn-lt"/>
              <a:cs typeface="Calibri"/>
            </a:endParaRPr>
          </a:p>
          <a:p>
            <a:pPr marL="0" indent="0">
              <a:buNone/>
            </a:pPr>
            <a:r>
              <a:rPr lang="en-US" sz="2800" dirty="0">
                <a:solidFill>
                  <a:srgbClr val="404040"/>
                </a:solidFill>
                <a:ea typeface="+mn-lt"/>
                <a:cs typeface="Calibri"/>
              </a:rPr>
              <a:t>“The man went _ …” + “… _ the store”</a:t>
            </a:r>
            <a:endParaRPr lang="en-US" sz="2800" dirty="0">
              <a:solidFill>
                <a:srgbClr val="404040"/>
              </a:solidFill>
              <a:ea typeface="+mn-lt"/>
              <a:cs typeface="+mn-lt"/>
            </a:endParaRPr>
          </a:p>
          <a:p>
            <a:pPr marL="0" indent="0">
              <a:buNone/>
            </a:pPr>
            <a:endParaRPr lang="en-US" sz="2800" dirty="0">
              <a:solidFill>
                <a:srgbClr val="404040"/>
              </a:solidFill>
              <a:ea typeface="+mn-lt"/>
              <a:cs typeface="+mn-lt"/>
            </a:endParaRPr>
          </a:p>
          <a:p>
            <a:pPr marL="0" indent="0">
              <a:buNone/>
            </a:pPr>
            <a:endParaRPr lang="en-US" sz="2800" dirty="0" err="1">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76849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a:t>
            </a:r>
            <a:r>
              <a:rPr lang="en-US" dirty="0" err="1">
                <a:cs typeface="Calibri Light"/>
              </a:rPr>
              <a:t>Datos</a:t>
            </a:r>
            <a:r>
              <a:rPr lang="en-US" dirty="0">
                <a:cs typeface="Calibri Light"/>
              </a:rPr>
              <a:t> y </a:t>
            </a:r>
            <a:r>
              <a:rPr lang="en-US" dirty="0" err="1">
                <a:cs typeface="Calibri Light"/>
              </a:rPr>
              <a:t>Modelo</a:t>
            </a:r>
            <a:endParaRPr lang="en-US" dirty="0">
              <a:cs typeface="Calibri Light"/>
            </a:endParaRP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0" indent="0">
              <a:buNone/>
            </a:pPr>
            <a:r>
              <a:rPr lang="es-CL" sz="2800" dirty="0">
                <a:cs typeface="Calibri"/>
              </a:rPr>
              <a:t>Saca datos de </a:t>
            </a:r>
            <a:r>
              <a:rPr lang="es-CL" sz="2800" dirty="0" err="1">
                <a:cs typeface="Calibri"/>
              </a:rPr>
              <a:t>BooksCorpus</a:t>
            </a:r>
            <a:r>
              <a:rPr lang="es-CL" sz="2800" dirty="0">
                <a:cs typeface="Calibri"/>
              </a:rPr>
              <a:t> (800 M palabras) y Wikipedia (2500 M palabras)</a:t>
            </a:r>
          </a:p>
          <a:p>
            <a:pPr marL="0" indent="0">
              <a:buNone/>
            </a:pPr>
            <a:endParaRPr lang="es-CL" sz="2800" dirty="0">
              <a:cs typeface="Calibri"/>
            </a:endParaRPr>
          </a:p>
          <a:p>
            <a:pPr marL="0" indent="0">
              <a:buNone/>
            </a:pPr>
            <a:r>
              <a:rPr lang="en-US" sz="2800" dirty="0">
                <a:cs typeface="Calibri"/>
              </a:rPr>
              <a:t>BERTBASE (L=12, H=768, A=12, Total Parameters=110M)</a:t>
            </a:r>
          </a:p>
          <a:p>
            <a:pPr marL="0" indent="0">
              <a:buNone/>
            </a:pPr>
            <a:r>
              <a:rPr lang="en-US" sz="2800" dirty="0">
                <a:cs typeface="Calibri"/>
              </a:rPr>
              <a:t>BERTLARGE (L=24, H=1024, A=16, Total Parameters=340M).</a:t>
            </a:r>
          </a:p>
          <a:p>
            <a:pPr marL="0" indent="0">
              <a:buNone/>
            </a:pPr>
            <a:endParaRPr lang="en-US" sz="2800" dirty="0">
              <a:cs typeface="Calibri"/>
            </a:endParaRPr>
          </a:p>
          <a:p>
            <a:pPr marL="0" indent="0">
              <a:buNone/>
            </a:pPr>
            <a:r>
              <a:rPr lang="en-US" sz="2800" dirty="0" err="1">
                <a:cs typeface="Calibri"/>
              </a:rPr>
              <a:t>Arquitectura</a:t>
            </a:r>
            <a:r>
              <a:rPr lang="en-US" sz="2800" dirty="0">
                <a:cs typeface="Calibri"/>
              </a:rPr>
              <a:t> </a:t>
            </a:r>
            <a:r>
              <a:rPr lang="en-US" sz="2800" b="1" dirty="0">
                <a:solidFill>
                  <a:srgbClr val="FF0000"/>
                </a:solidFill>
                <a:cs typeface="Calibri"/>
              </a:rPr>
              <a:t>T</a:t>
            </a:r>
            <a:r>
              <a:rPr lang="en-US" sz="2800" dirty="0">
                <a:cs typeface="Calibri"/>
              </a:rPr>
              <a:t>ransformer con </a:t>
            </a:r>
            <a:r>
              <a:rPr lang="en-US" sz="2800" b="1" dirty="0">
                <a:solidFill>
                  <a:srgbClr val="FF0000"/>
                </a:solidFill>
                <a:cs typeface="Calibri"/>
              </a:rPr>
              <a:t>E</a:t>
            </a:r>
            <a:r>
              <a:rPr lang="en-US" sz="2800" dirty="0">
                <a:cs typeface="Calibri"/>
              </a:rPr>
              <a:t>ncoder: </a:t>
            </a:r>
            <a:r>
              <a:rPr lang="en-US" sz="2800" dirty="0" err="1">
                <a:cs typeface="Calibri"/>
              </a:rPr>
              <a:t>Atenci</a:t>
            </a:r>
            <a:r>
              <a:rPr lang="es-CL" sz="2800" dirty="0" err="1">
                <a:cs typeface="Calibri"/>
              </a:rPr>
              <a:t>ón</a:t>
            </a:r>
            <a:r>
              <a:rPr lang="es-CL" sz="2800" dirty="0">
                <a:cs typeface="Calibri"/>
              </a:rPr>
              <a:t> y </a:t>
            </a:r>
            <a:r>
              <a:rPr lang="en-US" sz="2800" dirty="0" err="1">
                <a:cs typeface="Calibri"/>
              </a:rPr>
              <a:t>Paralelización</a:t>
            </a:r>
            <a:endParaRPr lang="en-US" sz="2800" dirty="0">
              <a:cs typeface="Calibri"/>
            </a:endParaRPr>
          </a:p>
          <a:p>
            <a:pPr marL="0" indent="0">
              <a:buNone/>
            </a:pPr>
            <a:endParaRPr lang="en-US" sz="2800" dirty="0">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custDataLst>
      <p:tags r:id="rId1"/>
    </p:custDataLst>
    <p:extLst>
      <p:ext uri="{BB962C8B-B14F-4D97-AF65-F5344CB8AC3E}">
        <p14:creationId xmlns:p14="http://schemas.microsoft.com/office/powerpoint/2010/main" val="26746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Pretraining</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514350" indent="-514350">
              <a:buAutoNum type="arabicPeriod"/>
            </a:pPr>
            <a:r>
              <a:rPr lang="en-US" sz="2800" b="1" dirty="0">
                <a:cs typeface="Calibri"/>
              </a:rPr>
              <a:t>Masked Language Model</a:t>
            </a:r>
            <a:endParaRPr lang="en-US" dirty="0">
              <a:cs typeface="Calibri" panose="020F0502020204030204"/>
            </a:endParaRPr>
          </a:p>
          <a:p>
            <a:pPr marL="0" indent="0">
              <a:buNone/>
            </a:pPr>
            <a:r>
              <a:rPr lang="en-US" sz="2800" dirty="0">
                <a:cs typeface="Calibri"/>
              </a:rPr>
              <a:t>"the man went </a:t>
            </a:r>
            <a:r>
              <a:rPr lang="en-US" sz="2800" b="1" dirty="0">
                <a:solidFill>
                  <a:srgbClr val="FF0000"/>
                </a:solidFill>
                <a:cs typeface="Calibri"/>
              </a:rPr>
              <a:t>[MASK]</a:t>
            </a:r>
            <a:r>
              <a:rPr lang="en-US" sz="2800" dirty="0">
                <a:cs typeface="Calibri"/>
              </a:rPr>
              <a:t> a store".</a:t>
            </a:r>
          </a:p>
          <a:p>
            <a:pPr marL="457200" indent="-457200">
              <a:buFont typeface="Arial" panose="020F0502020204030204" pitchFamily="34" charset="0"/>
              <a:buChar char="•"/>
            </a:pPr>
            <a:r>
              <a:rPr lang="en-US" sz="2800" dirty="0">
                <a:cs typeface="Calibri"/>
              </a:rPr>
              <a:t>K = 15%</a:t>
            </a:r>
          </a:p>
          <a:p>
            <a:pPr marL="457200" indent="-457200">
              <a:buFont typeface="Arial" panose="020F0502020204030204" pitchFamily="34" charset="0"/>
              <a:buChar char="•"/>
            </a:pPr>
            <a:r>
              <a:rPr lang="en-US" sz="2800" dirty="0" err="1">
                <a:cs typeface="Calibri"/>
              </a:rPr>
              <a:t>Predecimos</a:t>
            </a:r>
            <a:r>
              <a:rPr lang="en-US" sz="2800" dirty="0">
                <a:cs typeface="Calibri"/>
              </a:rPr>
              <a:t> las palabras </a:t>
            </a:r>
            <a:r>
              <a:rPr lang="en-US" sz="2800" dirty="0" err="1">
                <a:cs typeface="Calibri"/>
              </a:rPr>
              <a:t>ocultas</a:t>
            </a:r>
            <a:r>
              <a:rPr lang="en-US" sz="2800" dirty="0">
                <a:cs typeface="Calibri"/>
              </a:rPr>
              <a:t> bajo [MASK]</a:t>
            </a:r>
          </a:p>
          <a:p>
            <a:pPr marL="457200" indent="-457200">
              <a:buFont typeface="Arial" panose="020F0502020204030204" pitchFamily="34" charset="0"/>
              <a:buChar char="•"/>
            </a:pPr>
            <a:r>
              <a:rPr lang="en-US" sz="2800" dirty="0" err="1">
                <a:cs typeface="Calibri"/>
              </a:rPr>
              <a:t>Permite</a:t>
            </a:r>
            <a:r>
              <a:rPr lang="en-US" sz="2800" dirty="0">
                <a:cs typeface="Calibri"/>
              </a:rPr>
              <a:t> </a:t>
            </a:r>
            <a:r>
              <a:rPr lang="en-US" sz="2800" b="1" dirty="0" err="1">
                <a:solidFill>
                  <a:srgbClr val="FF0000"/>
                </a:solidFill>
                <a:cs typeface="Calibri"/>
              </a:rPr>
              <a:t>B</a:t>
            </a:r>
            <a:r>
              <a:rPr lang="en-US" sz="2800" dirty="0" err="1">
                <a:cs typeface="Calibri"/>
              </a:rPr>
              <a:t>idireccionalidad</a:t>
            </a:r>
            <a:r>
              <a:rPr lang="en-US" sz="2800" dirty="0">
                <a:cs typeface="Calibri"/>
              </a:rPr>
              <a:t>!!!</a:t>
            </a:r>
          </a:p>
          <a:p>
            <a:pPr marL="457200" indent="-457200">
              <a:buFont typeface="Arial" panose="020F0502020204030204" pitchFamily="34" charset="0"/>
              <a:buChar char="•"/>
            </a:pPr>
            <a:r>
              <a:rPr lang="en-US" sz="2800" dirty="0">
                <a:cs typeface="Calibri"/>
              </a:rPr>
              <a:t>Clave para </a:t>
            </a:r>
            <a:r>
              <a:rPr lang="en-US" sz="2800" dirty="0" err="1">
                <a:cs typeface="Calibri"/>
              </a:rPr>
              <a:t>mejorar</a:t>
            </a:r>
            <a:r>
              <a:rPr lang="en-US" sz="2800" dirty="0">
                <a:cs typeface="Calibri"/>
              </a:rPr>
              <a:t> </a:t>
            </a:r>
            <a:r>
              <a:rPr lang="en-US" sz="2800" dirty="0" err="1">
                <a:cs typeface="Calibri"/>
              </a:rPr>
              <a:t>contexto</a:t>
            </a:r>
            <a:r>
              <a:rPr lang="en-US" sz="2800" dirty="0">
                <a:cs typeface="Calibri"/>
              </a:rPr>
              <a:t> </a:t>
            </a:r>
            <a:r>
              <a:rPr lang="en-US" sz="2800" i="1" dirty="0">
                <a:cs typeface="Calibri"/>
              </a:rPr>
              <a:t>intra </a:t>
            </a:r>
            <a:r>
              <a:rPr lang="en-US" sz="2800" dirty="0" err="1">
                <a:cs typeface="Calibri"/>
              </a:rPr>
              <a:t>frase</a:t>
            </a:r>
            <a:endParaRPr lang="en-US" sz="2800" dirty="0">
              <a:cs typeface="Calibri"/>
            </a:endParaRPr>
          </a:p>
          <a:p>
            <a:pPr marL="457200" indent="-457200">
              <a:buFont typeface="Arial" panose="020F0502020204030204" pitchFamily="34" charset="0"/>
              <a:buChar char="•"/>
            </a:pPr>
            <a:r>
              <a:rPr lang="en-US" sz="2800" dirty="0">
                <a:cs typeface="Calibri"/>
              </a:rPr>
              <a:t>Converge m</a:t>
            </a:r>
            <a:r>
              <a:rPr lang="es-CL" sz="2800" dirty="0">
                <a:cs typeface="Calibri"/>
              </a:rPr>
              <a:t>á</a:t>
            </a:r>
            <a:r>
              <a:rPr lang="en-US" sz="2800" dirty="0">
                <a:cs typeface="Calibri"/>
              </a:rPr>
              <a:t>s lento</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custDataLst>
      <p:tags r:id="rId1"/>
    </p:custDataLst>
    <p:extLst>
      <p:ext uri="{BB962C8B-B14F-4D97-AF65-F5344CB8AC3E}">
        <p14:creationId xmlns:p14="http://schemas.microsoft.com/office/powerpoint/2010/main" val="256163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cs typeface="Calibri Light"/>
              </a:rPr>
              <a:t>BERT: Pretraining</a:t>
            </a:r>
          </a:p>
        </p:txBody>
      </p:sp>
      <p:sp>
        <p:nvSpPr>
          <p:cNvPr id="7" name="Content Placeholder 6">
            <a:extLst>
              <a:ext uri="{FF2B5EF4-FFF2-40B4-BE49-F238E27FC236}">
                <a16:creationId xmlns:a16="http://schemas.microsoft.com/office/drawing/2014/main" id="{66FBBF57-BAA5-BDF3-89F6-658040B29E9A}"/>
              </a:ext>
            </a:extLst>
          </p:cNvPr>
          <p:cNvSpPr>
            <a:spLocks noGrp="1"/>
          </p:cNvSpPr>
          <p:nvPr>
            <p:ph idx="1"/>
          </p:nvPr>
        </p:nvSpPr>
        <p:spPr/>
        <p:txBody>
          <a:bodyPr vert="horz" lIns="0" tIns="45720" rIns="0" bIns="45720" rtlCol="0" anchor="t">
            <a:normAutofit/>
          </a:bodyPr>
          <a:lstStyle/>
          <a:p>
            <a:pPr marL="514350" indent="-514350">
              <a:buAutoNum type="arabicPeriod"/>
            </a:pPr>
            <a:r>
              <a:rPr lang="en-US" sz="2800" dirty="0">
                <a:cs typeface="Calibri"/>
              </a:rPr>
              <a:t>Masked Language Model</a:t>
            </a:r>
            <a:endParaRPr lang="en-US" dirty="0">
              <a:cs typeface="Calibri"/>
            </a:endParaRPr>
          </a:p>
          <a:p>
            <a:pPr marL="514350" indent="-514350">
              <a:buAutoNum type="arabicPeriod"/>
            </a:pPr>
            <a:r>
              <a:rPr lang="en-US" sz="2800" b="1" dirty="0">
                <a:cs typeface="Calibri"/>
              </a:rPr>
              <a:t>Next Sentence Prediction (NSP)</a:t>
            </a:r>
            <a:endParaRPr lang="en-US" b="1" dirty="0">
              <a:cs typeface="Calibri" panose="020F0502020204030204"/>
            </a:endParaRPr>
          </a:p>
          <a:p>
            <a:pPr marL="0" indent="0">
              <a:buNone/>
            </a:pPr>
            <a:r>
              <a:rPr lang="en-US" sz="2800" dirty="0">
                <a:cs typeface="Calibri"/>
              </a:rPr>
              <a:t>Nos </a:t>
            </a:r>
            <a:r>
              <a:rPr lang="en-US" sz="2800" dirty="0" err="1">
                <a:cs typeface="Calibri"/>
              </a:rPr>
              <a:t>interesa</a:t>
            </a:r>
            <a:r>
              <a:rPr lang="en-US" sz="2800" dirty="0">
                <a:cs typeface="Calibri"/>
              </a:rPr>
              <a:t> la </a:t>
            </a:r>
            <a:r>
              <a:rPr lang="en-US" sz="2800" dirty="0" err="1">
                <a:cs typeface="Calibri"/>
              </a:rPr>
              <a:t>conexión</a:t>
            </a:r>
            <a:r>
              <a:rPr lang="en-US" sz="2800" dirty="0">
                <a:cs typeface="Calibri"/>
              </a:rPr>
              <a:t> </a:t>
            </a:r>
            <a:r>
              <a:rPr lang="en-US" sz="2800" i="1" dirty="0">
                <a:cs typeface="Calibri"/>
              </a:rPr>
              <a:t>entre </a:t>
            </a:r>
            <a:r>
              <a:rPr lang="en-US" sz="2800" dirty="0" err="1">
                <a:cs typeface="Calibri"/>
              </a:rPr>
              <a:t>frases</a:t>
            </a:r>
            <a:r>
              <a:rPr lang="en-US" sz="2800" dirty="0">
                <a:cs typeface="Calibri"/>
              </a:rPr>
              <a:t> para tasks </a:t>
            </a:r>
            <a:r>
              <a:rPr lang="en-US" sz="2800" dirty="0" err="1">
                <a:cs typeface="Calibri"/>
              </a:rPr>
              <a:t>como</a:t>
            </a:r>
            <a:r>
              <a:rPr lang="en-US" sz="2800" dirty="0">
                <a:cs typeface="Calibri"/>
              </a:rPr>
              <a:t> QA y NLI</a:t>
            </a:r>
          </a:p>
          <a:p>
            <a:pPr marL="0" indent="0">
              <a:buNone/>
            </a:pPr>
            <a:endParaRPr lang="en-US" sz="2800" dirty="0">
              <a:ea typeface="+mn-lt"/>
              <a:cs typeface="+mn-lt"/>
            </a:endParaRPr>
          </a:p>
          <a:p>
            <a:pPr marL="0" indent="0">
              <a:buNone/>
            </a:pPr>
            <a:r>
              <a:rPr lang="en-US" sz="2800" dirty="0">
                <a:ea typeface="+mn-lt"/>
                <a:cs typeface="+mn-lt"/>
              </a:rPr>
              <a:t>Input = [CLS] the man went to </a:t>
            </a:r>
            <a:r>
              <a:rPr lang="en-US" sz="2800" dirty="0">
                <a:solidFill>
                  <a:srgbClr val="404040"/>
                </a:solidFill>
                <a:ea typeface="+mn-lt"/>
                <a:cs typeface="+mn-lt"/>
              </a:rPr>
              <a:t>[MASK]</a:t>
            </a:r>
            <a:r>
              <a:rPr lang="en-US" sz="2800" dirty="0">
                <a:ea typeface="+mn-lt"/>
                <a:cs typeface="+mn-lt"/>
              </a:rPr>
              <a:t> store [SEP] </a:t>
            </a:r>
            <a:endParaRPr lang="en-US" dirty="0">
              <a:ea typeface="+mn-lt"/>
              <a:cs typeface="+mn-lt"/>
            </a:endParaRPr>
          </a:p>
          <a:p>
            <a:pPr marL="0" indent="0">
              <a:buNone/>
            </a:pPr>
            <a:r>
              <a:rPr lang="en-US" sz="2800" dirty="0">
                <a:ea typeface="+mn-lt"/>
                <a:cs typeface="+mn-lt"/>
              </a:rPr>
              <a:t>                        he bought a gallon [MASK] milk [SEP] </a:t>
            </a:r>
            <a:endParaRPr lang="en-US" dirty="0">
              <a:ea typeface="+mn-lt"/>
              <a:cs typeface="+mn-lt"/>
            </a:endParaRPr>
          </a:p>
          <a:p>
            <a:pPr marL="0" indent="0">
              <a:buNone/>
            </a:pPr>
            <a:r>
              <a:rPr lang="en-US" sz="2800" dirty="0">
                <a:ea typeface="+mn-lt"/>
                <a:cs typeface="+mn-lt"/>
              </a:rPr>
              <a:t>Label = </a:t>
            </a:r>
            <a:r>
              <a:rPr lang="en-US" sz="2800" b="1" dirty="0" err="1">
                <a:ea typeface="+mn-lt"/>
                <a:cs typeface="+mn-lt"/>
              </a:rPr>
              <a:t>IsNext</a:t>
            </a:r>
            <a:r>
              <a:rPr lang="en-US" sz="2800" b="1" dirty="0">
                <a:ea typeface="+mn-lt"/>
                <a:cs typeface="+mn-lt"/>
              </a:rPr>
              <a:t> </a:t>
            </a:r>
            <a:endParaRPr lang="en-US" b="1" dirty="0">
              <a:cs typeface="Calibri"/>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BERT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custDataLst>
      <p:tags r:id="rId1"/>
    </p:custDataLst>
    <p:extLst>
      <p:ext uri="{BB962C8B-B14F-4D97-AF65-F5344CB8AC3E}">
        <p14:creationId xmlns:p14="http://schemas.microsoft.com/office/powerpoint/2010/main" val="296782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5.7|3.4|2.4|26.1|0.7"/>
</p:tagLst>
</file>

<file path=ppt/tags/tag2.xml><?xml version="1.0" encoding="utf-8"?>
<p:tagLst xmlns:a="http://schemas.openxmlformats.org/drawingml/2006/main" xmlns:r="http://schemas.openxmlformats.org/officeDocument/2006/relationships" xmlns:p="http://schemas.openxmlformats.org/presentationml/2006/main">
  <p:tag name="TIMING" val="|4.9|9|0.9|1.7|2.2|1.1|4.2"/>
</p:tagLst>
</file>

<file path=ppt/tags/tag3.xml><?xml version="1.0" encoding="utf-8"?>
<p:tagLst xmlns:a="http://schemas.openxmlformats.org/drawingml/2006/main" xmlns:r="http://schemas.openxmlformats.org/officeDocument/2006/relationships" xmlns:p="http://schemas.openxmlformats.org/presentationml/2006/main">
  <p:tag name="TIMING" val="|3.2|8.9|1.6|12.7"/>
</p:tagLst>
</file>

<file path=ppt/tags/tag4.xml><?xml version="1.0" encoding="utf-8"?>
<p:tagLst xmlns:a="http://schemas.openxmlformats.org/drawingml/2006/main" xmlns:r="http://schemas.openxmlformats.org/officeDocument/2006/relationships" xmlns:p="http://schemas.openxmlformats.org/presentationml/2006/main">
  <p:tag name="TIMING" val="|1.1|12.6|23.4|5.7|5.2|3.8|13.1"/>
</p:tagLst>
</file>

<file path=ppt/tags/tag5.xml><?xml version="1.0" encoding="utf-8"?>
<p:tagLst xmlns:a="http://schemas.openxmlformats.org/drawingml/2006/main" xmlns:r="http://schemas.openxmlformats.org/officeDocument/2006/relationships" xmlns:p="http://schemas.openxmlformats.org/presentationml/2006/main">
  <p:tag name="TIMING" val="|1|0.7|5.6|12.8|4.4|18.1"/>
</p:tagLst>
</file>

<file path=ppt/tags/tag6.xml><?xml version="1.0" encoding="utf-8"?>
<p:tagLst xmlns:a="http://schemas.openxmlformats.org/drawingml/2006/main" xmlns:r="http://schemas.openxmlformats.org/officeDocument/2006/relationships" xmlns:p="http://schemas.openxmlformats.org/presentationml/2006/main">
  <p:tag name="TIMING" val="|1.4|19|4.5|2.9"/>
</p:tagLst>
</file>

<file path=ppt/tags/tag7.xml><?xml version="1.0" encoding="utf-8"?>
<p:tagLst xmlns:a="http://schemas.openxmlformats.org/drawingml/2006/main" xmlns:r="http://schemas.openxmlformats.org/officeDocument/2006/relationships" xmlns:p="http://schemas.openxmlformats.org/presentationml/2006/main">
  <p:tag name="TIMING" val="|2.1|5.7|22|14"/>
</p:tagLst>
</file>

<file path=ppt/tags/tag8.xml><?xml version="1.0" encoding="utf-8"?>
<p:tagLst xmlns:a="http://schemas.openxmlformats.org/drawingml/2006/main" xmlns:r="http://schemas.openxmlformats.org/officeDocument/2006/relationships" xmlns:p="http://schemas.openxmlformats.org/presentationml/2006/main">
  <p:tag name="TIMING" val="|2.1|5.7|22|1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5033</TotalTime>
  <Words>779</Words>
  <Application>Microsoft Macintosh PowerPoint</Application>
  <PresentationFormat>Panorámica</PresentationFormat>
  <Paragraphs>157</Paragraphs>
  <Slides>22</Slides>
  <Notes>1</Notes>
  <HiddenSlides>1</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Retrospect</vt:lpstr>
      <vt:lpstr>BERT: Pre-training of Deep Bidirectional Transformers for Language Understanding</vt:lpstr>
      <vt:lpstr>Ejemplo</vt:lpstr>
      <vt:lpstr>Relevancia del Contexto en NLP</vt:lpstr>
      <vt:lpstr>Estado del Arte: ELMo y OpenAI GPT</vt:lpstr>
      <vt:lpstr>OpenAI GPT</vt:lpstr>
      <vt:lpstr>ELMo</vt:lpstr>
      <vt:lpstr>BERT: Datos y Modelo</vt:lpstr>
      <vt:lpstr>BERT: Pretraining</vt:lpstr>
      <vt:lpstr>BERT: Pretraining</vt:lpstr>
      <vt:lpstr>BERT: Pretraining</vt:lpstr>
      <vt:lpstr>BERT: Embeddings</vt:lpstr>
      <vt:lpstr>BERT vs OpenAI GPT vs ELMo</vt:lpstr>
      <vt:lpstr>BERT vs OpenAI GPT vs ELMo</vt:lpstr>
      <vt:lpstr>BERT vs OpenAI GPT vs ELMo</vt:lpstr>
      <vt:lpstr>BERT: FineTuning</vt:lpstr>
      <vt:lpstr>Resultados</vt:lpstr>
      <vt:lpstr>Resultados: Google Queries</vt:lpstr>
      <vt:lpstr>Resultados: Google Queries</vt:lpstr>
      <vt:lpstr>Conclusiones</vt:lpstr>
      <vt:lpstr>Análisis Crítico</vt:lpstr>
      <vt:lpstr>Análisis Crítico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franmadalatorre@gmail.com</cp:lastModifiedBy>
  <cp:revision>451</cp:revision>
  <dcterms:created xsi:type="dcterms:W3CDTF">2023-08-25T15:45:59Z</dcterms:created>
  <dcterms:modified xsi:type="dcterms:W3CDTF">2023-09-28T00:41:40Z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