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9" r:id="rId3"/>
    <p:sldId id="292" r:id="rId4"/>
    <p:sldId id="293" r:id="rId5"/>
    <p:sldId id="260" r:id="rId6"/>
    <p:sldId id="261" r:id="rId7"/>
    <p:sldId id="262" r:id="rId8"/>
    <p:sldId id="275" r:id="rId9"/>
    <p:sldId id="263" r:id="rId10"/>
    <p:sldId id="264" r:id="rId11"/>
    <p:sldId id="265" r:id="rId12"/>
    <p:sldId id="266" r:id="rId13"/>
    <p:sldId id="267" r:id="rId14"/>
    <p:sldId id="268" r:id="rId15"/>
    <p:sldId id="271" r:id="rId16"/>
    <p:sldId id="277" r:id="rId17"/>
    <p:sldId id="278" r:id="rId18"/>
    <p:sldId id="279" r:id="rId19"/>
    <p:sldId id="280" r:id="rId20"/>
    <p:sldId id="281" r:id="rId21"/>
    <p:sldId id="283" r:id="rId22"/>
    <p:sldId id="284" r:id="rId23"/>
    <p:sldId id="285" r:id="rId24"/>
    <p:sldId id="290" r:id="rId25"/>
    <p:sldId id="294" r:id="rId26"/>
    <p:sldId id="291"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8F36816-5D66-4932-8563-34200550E63C}" type="datetimeFigureOut">
              <a:rPr lang="es-AR" smtClean="0"/>
              <a:t>13/11/2020</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5AFC6816-6AB1-44B4-A04F-161F2A5F4742}" type="slidenum">
              <a:rPr lang="es-AR" smtClean="0"/>
              <a:t>‹Nº›</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8F36816-5D66-4932-8563-34200550E63C}" type="datetimeFigureOut">
              <a:rPr lang="es-AR" smtClean="0"/>
              <a:t>13/11/2020</a:t>
            </a:fld>
            <a:endParaRPr lang="es-A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AFC6816-6AB1-44B4-A04F-161F2A5F4742}"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ndidoroldan3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692696"/>
            <a:ext cx="7128792" cy="5544616"/>
          </a:xfrm>
        </p:spPr>
        <p:txBody>
          <a:bodyPr>
            <a:normAutofit/>
          </a:bodyPr>
          <a:lstStyle/>
          <a:p>
            <a:pPr>
              <a:lnSpc>
                <a:spcPct val="115000"/>
              </a:lnSpc>
            </a:pPr>
            <a:endParaRPr lang="es-AR" sz="2000" b="1" dirty="0" smtClean="0">
              <a:solidFill>
                <a:srgbClr val="984806"/>
              </a:solidFill>
              <a:effectLst/>
              <a:latin typeface="Verdana"/>
              <a:ea typeface="Calibri"/>
              <a:cs typeface="Arial"/>
            </a:endParaRPr>
          </a:p>
          <a:p>
            <a:pPr>
              <a:lnSpc>
                <a:spcPct val="115000"/>
              </a:lnSpc>
            </a:pPr>
            <a:endParaRPr lang="es-AR" sz="2000" b="1" dirty="0">
              <a:solidFill>
                <a:srgbClr val="984806"/>
              </a:solidFill>
              <a:latin typeface="Verdana"/>
              <a:ea typeface="Calibri"/>
              <a:cs typeface="Arial"/>
            </a:endParaRPr>
          </a:p>
          <a:p>
            <a:pPr>
              <a:lnSpc>
                <a:spcPct val="115000"/>
              </a:lnSpc>
            </a:pPr>
            <a:endParaRPr lang="es-AR" sz="2000" b="1" dirty="0" smtClean="0">
              <a:solidFill>
                <a:srgbClr val="984806"/>
              </a:solidFill>
              <a:effectLst/>
              <a:latin typeface="Verdana"/>
              <a:ea typeface="Calibri"/>
              <a:cs typeface="Arial"/>
            </a:endParaRPr>
          </a:p>
          <a:p>
            <a:pPr algn="ctr">
              <a:lnSpc>
                <a:spcPct val="115000"/>
              </a:lnSpc>
            </a:pPr>
            <a:r>
              <a:rPr lang="es-AR" sz="2000" b="1" dirty="0" smtClean="0">
                <a:solidFill>
                  <a:srgbClr val="984806"/>
                </a:solidFill>
                <a:effectLst>
                  <a:outerShdw blurRad="38100" dist="38100" dir="2700000" algn="tl">
                    <a:srgbClr val="000000">
                      <a:alpha val="43137"/>
                    </a:srgbClr>
                  </a:outerShdw>
                </a:effectLst>
                <a:latin typeface="Verdana"/>
                <a:ea typeface="Calibri"/>
                <a:cs typeface="Arial"/>
              </a:rPr>
              <a:t>2 POWER- ADOLECA. 2017</a:t>
            </a:r>
            <a:endParaRPr lang="es-AR" sz="1800" dirty="0">
              <a:effectLst>
                <a:outerShdw blurRad="38100" dist="38100" dir="2700000" algn="tl">
                  <a:srgbClr val="000000">
                    <a:alpha val="43137"/>
                  </a:srgbClr>
                </a:outerShdw>
              </a:effectLst>
              <a:ea typeface="Calibri"/>
              <a:cs typeface="Times New Roman"/>
            </a:endParaRPr>
          </a:p>
          <a:p>
            <a:pPr algn="ctr">
              <a:lnSpc>
                <a:spcPct val="115000"/>
              </a:lnSpc>
            </a:pPr>
            <a:r>
              <a:rPr lang="es-AR" sz="2000" b="1" dirty="0" smtClean="0">
                <a:solidFill>
                  <a:srgbClr val="984806"/>
                </a:solidFill>
                <a:effectLst>
                  <a:outerShdw blurRad="38100" dist="38100" dir="2700000" algn="tl">
                    <a:srgbClr val="000000">
                      <a:alpha val="43137"/>
                    </a:srgbClr>
                  </a:outerShdw>
                </a:effectLst>
                <a:latin typeface="Verdana"/>
                <a:ea typeface="Calibri"/>
                <a:cs typeface="Arial"/>
              </a:rPr>
              <a:t> </a:t>
            </a:r>
            <a:endParaRPr lang="es-AR" sz="1800" dirty="0">
              <a:effectLst>
                <a:outerShdw blurRad="38100" dist="38100" dir="2700000" algn="tl">
                  <a:srgbClr val="000000">
                    <a:alpha val="43137"/>
                  </a:srgbClr>
                </a:outerShdw>
              </a:effectLst>
              <a:ea typeface="Calibri"/>
              <a:cs typeface="Times New Roman"/>
            </a:endParaRPr>
          </a:p>
          <a:p>
            <a:pPr algn="ctr">
              <a:lnSpc>
                <a:spcPct val="115000"/>
              </a:lnSpc>
            </a:pPr>
            <a:r>
              <a:rPr lang="es-AR" sz="2000" b="1" dirty="0" smtClean="0">
                <a:solidFill>
                  <a:srgbClr val="984806"/>
                </a:solidFill>
                <a:effectLst>
                  <a:outerShdw blurRad="38100" dist="38100" dir="2700000" algn="tl">
                    <a:srgbClr val="000000">
                      <a:alpha val="43137"/>
                    </a:srgbClr>
                  </a:outerShdw>
                </a:effectLst>
                <a:latin typeface="Verdana"/>
                <a:ea typeface="Calibri"/>
                <a:cs typeface="Arial"/>
              </a:rPr>
              <a:t>Escenarios políticos y económicos. Su impacto sobre la salud de  los adolescentes y jóvenes</a:t>
            </a:r>
            <a:endParaRPr lang="es-AR" sz="1800" dirty="0">
              <a:effectLst>
                <a:outerShdw blurRad="38100" dist="38100" dir="2700000" algn="tl">
                  <a:srgbClr val="000000">
                    <a:alpha val="43137"/>
                  </a:srgbClr>
                </a:outerShdw>
              </a:effectLst>
              <a:ea typeface="Calibri"/>
              <a:cs typeface="Times New Roman"/>
            </a:endParaRPr>
          </a:p>
          <a:p>
            <a:pPr algn="ctr">
              <a:lnSpc>
                <a:spcPct val="115000"/>
              </a:lnSpc>
            </a:pPr>
            <a:endParaRPr lang="es-AR" sz="1400" b="1" dirty="0" smtClean="0">
              <a:solidFill>
                <a:srgbClr val="984806"/>
              </a:solidFill>
              <a:effectLst>
                <a:outerShdw blurRad="38100" dist="38100" dir="2700000" algn="tl">
                  <a:srgbClr val="000000">
                    <a:alpha val="43137"/>
                  </a:srgbClr>
                </a:outerShdw>
              </a:effectLst>
              <a:latin typeface="Verdana"/>
              <a:ea typeface="Calibri"/>
              <a:cs typeface="Arial"/>
            </a:endParaRPr>
          </a:p>
          <a:p>
            <a:pPr algn="ctr">
              <a:lnSpc>
                <a:spcPct val="115000"/>
              </a:lnSpc>
            </a:pPr>
            <a:endParaRPr lang="es-AR" sz="1400" b="1" dirty="0">
              <a:solidFill>
                <a:srgbClr val="984806"/>
              </a:solidFill>
              <a:effectLst>
                <a:outerShdw blurRad="38100" dist="38100" dir="2700000" algn="tl">
                  <a:srgbClr val="000000">
                    <a:alpha val="43137"/>
                  </a:srgbClr>
                </a:outerShdw>
              </a:effectLst>
              <a:latin typeface="Verdana"/>
              <a:ea typeface="Calibri"/>
              <a:cs typeface="Arial"/>
            </a:endParaRPr>
          </a:p>
          <a:p>
            <a:pPr algn="ctr">
              <a:lnSpc>
                <a:spcPct val="115000"/>
              </a:lnSpc>
            </a:pPr>
            <a:r>
              <a:rPr lang="es-AR" sz="1400" b="1" dirty="0" smtClean="0">
                <a:solidFill>
                  <a:srgbClr val="984806"/>
                </a:solidFill>
                <a:effectLst>
                  <a:outerShdw blurRad="38100" dist="38100" dir="2700000" algn="tl">
                    <a:srgbClr val="000000">
                      <a:alpha val="43137"/>
                    </a:srgbClr>
                  </a:outerShdw>
                </a:effectLst>
                <a:latin typeface="Verdana"/>
                <a:ea typeface="Calibri"/>
                <a:cs typeface="Arial"/>
              </a:rPr>
              <a:t>Prof. Cándido Roldan. Argentina</a:t>
            </a:r>
            <a:endParaRPr lang="es-AR" sz="1800" dirty="0">
              <a:effectLst>
                <a:outerShdw blurRad="38100" dist="38100" dir="2700000" algn="tl">
                  <a:srgbClr val="000000">
                    <a:alpha val="43137"/>
                  </a:srgbClr>
                </a:outerShdw>
              </a:effectLst>
              <a:ea typeface="Calibri"/>
              <a:cs typeface="Times New Roman"/>
            </a:endParaRPr>
          </a:p>
          <a:p>
            <a:pPr algn="ctr">
              <a:lnSpc>
                <a:spcPct val="115000"/>
              </a:lnSpc>
              <a:spcAft>
                <a:spcPts val="0"/>
              </a:spcAft>
            </a:pPr>
            <a:r>
              <a:rPr lang="es-AR" sz="1400" b="1" dirty="0" smtClean="0">
                <a:solidFill>
                  <a:srgbClr val="984806"/>
                </a:solidFill>
                <a:effectLst>
                  <a:outerShdw blurRad="38100" dist="38100" dir="2700000" algn="tl">
                    <a:srgbClr val="000000">
                      <a:alpha val="43137"/>
                    </a:srgbClr>
                  </a:outerShdw>
                </a:effectLst>
                <a:latin typeface="Verdana"/>
                <a:ea typeface="Calibri"/>
                <a:cs typeface="Arial"/>
              </a:rPr>
              <a:t>Correo: </a:t>
            </a:r>
            <a:r>
              <a:rPr lang="es-AR" sz="1400" b="1" u="sng" dirty="0" smtClean="0">
                <a:solidFill>
                  <a:srgbClr val="0000FF"/>
                </a:solidFill>
                <a:effectLst>
                  <a:outerShdw blurRad="38100" dist="38100" dir="2700000" algn="tl">
                    <a:srgbClr val="000000">
                      <a:alpha val="43137"/>
                    </a:srgbClr>
                  </a:outerShdw>
                </a:effectLst>
                <a:latin typeface="Verdana"/>
                <a:ea typeface="Calibri"/>
                <a:cs typeface="Arial"/>
                <a:hlinkClick r:id="rId2"/>
              </a:rPr>
              <a:t>candidoroldan36@gmail.com</a:t>
            </a:r>
            <a:endParaRPr lang="es-AR" sz="1800" dirty="0">
              <a:effectLst>
                <a:outerShdw blurRad="38100" dist="38100" dir="2700000" algn="tl">
                  <a:srgbClr val="000000">
                    <a:alpha val="43137"/>
                  </a:srgbClr>
                </a:outerShdw>
              </a:effectLst>
              <a:ea typeface="Calibri"/>
              <a:cs typeface="Times New Roman"/>
            </a:endParaRPr>
          </a:p>
          <a:p>
            <a:pPr algn="ctr"/>
            <a:r>
              <a:rPr lang="es-AR" sz="1400" b="1" dirty="0" smtClean="0">
                <a:solidFill>
                  <a:srgbClr val="984806"/>
                </a:solidFill>
                <a:effectLst>
                  <a:outerShdw blurRad="38100" dist="38100" dir="2700000" algn="tl">
                    <a:srgbClr val="000000">
                      <a:alpha val="43137"/>
                    </a:srgbClr>
                  </a:outerShdw>
                </a:effectLst>
                <a:latin typeface="Verdana"/>
                <a:ea typeface="Calibri"/>
                <a:cs typeface="Arial"/>
              </a:rPr>
              <a:t>CIENFUEGOS. CUBA. 2017</a:t>
            </a:r>
          </a:p>
          <a:p>
            <a:pPr algn="ctr"/>
            <a:endParaRPr lang="es-AR" sz="1400" b="1" dirty="0">
              <a:solidFill>
                <a:srgbClr val="984806"/>
              </a:solidFill>
              <a:effectLst>
                <a:outerShdw blurRad="38100" dist="38100" dir="2700000" algn="tl">
                  <a:srgbClr val="000000">
                    <a:alpha val="43137"/>
                  </a:srgbClr>
                </a:outerShdw>
              </a:effectLst>
              <a:latin typeface="Verdana"/>
              <a:cs typeface="Arial"/>
            </a:endParaRPr>
          </a:p>
          <a:p>
            <a:pPr algn="ctr"/>
            <a:endParaRPr lang="es-AR" sz="1400" b="1" dirty="0" smtClean="0">
              <a:solidFill>
                <a:srgbClr val="984806"/>
              </a:solidFill>
              <a:effectLst>
                <a:outerShdw blurRad="38100" dist="38100" dir="2700000" algn="tl">
                  <a:srgbClr val="000000">
                    <a:alpha val="43137"/>
                  </a:srgbClr>
                </a:outerShdw>
              </a:effectLst>
              <a:latin typeface="Verdana"/>
              <a:cs typeface="Arial"/>
            </a:endParaRPr>
          </a:p>
          <a:p>
            <a:pPr algn="ctr"/>
            <a:endParaRPr lang="es-AR" sz="1400" b="1" dirty="0">
              <a:solidFill>
                <a:srgbClr val="984806"/>
              </a:solidFill>
              <a:effectLst>
                <a:outerShdw blurRad="38100" dist="38100" dir="2700000" algn="tl">
                  <a:srgbClr val="000000">
                    <a:alpha val="43137"/>
                  </a:srgbClr>
                </a:outerShdw>
              </a:effectLst>
              <a:latin typeface="Verdana"/>
              <a:cs typeface="Arial"/>
            </a:endParaRPr>
          </a:p>
          <a:p>
            <a:pPr algn="ctr"/>
            <a:endParaRPr lang="es-AR" sz="1400" b="1" dirty="0" smtClean="0">
              <a:solidFill>
                <a:srgbClr val="984806"/>
              </a:solidFill>
              <a:effectLst>
                <a:outerShdw blurRad="38100" dist="38100" dir="2700000" algn="tl">
                  <a:srgbClr val="000000">
                    <a:alpha val="43137"/>
                  </a:srgbClr>
                </a:outerShdw>
              </a:effectLst>
              <a:latin typeface="Verdana"/>
              <a:cs typeface="Arial"/>
            </a:endParaRPr>
          </a:p>
          <a:p>
            <a:pPr marL="0" lvl="0" algn="l" eaLnBrk="0" fontAlgn="base" hangingPunct="0">
              <a:spcBef>
                <a:spcPct val="20000"/>
              </a:spcBef>
              <a:spcAft>
                <a:spcPct val="0"/>
              </a:spcAft>
              <a:buClr>
                <a:srgbClr val="FFFFCC"/>
              </a:buClr>
              <a:buSzPct val="60000"/>
            </a:pPr>
            <a:r>
              <a:rPr lang="es-ES" sz="1200" kern="0" dirty="0">
                <a:solidFill>
                  <a:schemeClr val="accent6">
                    <a:lumMod val="50000"/>
                  </a:schemeClr>
                </a:solidFill>
                <a:effectLst>
                  <a:outerShdw blurRad="38100" dist="38100" dir="2700000" algn="tl">
                    <a:srgbClr val="000000"/>
                  </a:outerShdw>
                </a:effectLst>
                <a:latin typeface="Times New Roman"/>
              </a:rPr>
              <a:t>Pediatra. Master Internacional en Drogadependencia. Univ. Del Salvador. Argentina. Univ. De Deusto. España</a:t>
            </a:r>
          </a:p>
          <a:p>
            <a:pPr marL="0" lvl="0" algn="l" eaLnBrk="0" fontAlgn="base" hangingPunct="0">
              <a:spcBef>
                <a:spcPct val="20000"/>
              </a:spcBef>
              <a:spcAft>
                <a:spcPct val="0"/>
              </a:spcAft>
              <a:buClr>
                <a:srgbClr val="FFFFCC"/>
              </a:buClr>
              <a:buSzPct val="60000"/>
            </a:pPr>
            <a:r>
              <a:rPr lang="es-ES" sz="1200" kern="0" dirty="0" smtClean="0">
                <a:solidFill>
                  <a:schemeClr val="accent6">
                    <a:lumMod val="50000"/>
                  </a:schemeClr>
                </a:solidFill>
                <a:effectLst>
                  <a:outerShdw blurRad="38100" dist="38100" dir="2700000" algn="tl">
                    <a:srgbClr val="000000"/>
                  </a:outerShdw>
                </a:effectLst>
                <a:latin typeface="Times New Roman"/>
              </a:rPr>
              <a:t>Ex Director </a:t>
            </a:r>
            <a:r>
              <a:rPr lang="es-ES" sz="1200" kern="0" dirty="0">
                <a:solidFill>
                  <a:schemeClr val="accent6">
                    <a:lumMod val="50000"/>
                  </a:schemeClr>
                </a:solidFill>
                <a:effectLst>
                  <a:outerShdw blurRad="38100" dist="38100" dir="2700000" algn="tl">
                    <a:srgbClr val="000000"/>
                  </a:outerShdw>
                </a:effectLst>
                <a:latin typeface="Times New Roman"/>
              </a:rPr>
              <a:t>de Posgrado. Medicina Social y Comunitaria. Facultad de Medicina. Instituto Universitario de Ciencias de la Salud</a:t>
            </a:r>
          </a:p>
          <a:p>
            <a:pPr marL="0" lvl="0" algn="l" eaLnBrk="0" fontAlgn="base" hangingPunct="0">
              <a:spcBef>
                <a:spcPct val="20000"/>
              </a:spcBef>
              <a:spcAft>
                <a:spcPct val="0"/>
              </a:spcAft>
              <a:buClr>
                <a:srgbClr val="FFFFCC"/>
              </a:buClr>
              <a:buSzPct val="60000"/>
            </a:pPr>
            <a:r>
              <a:rPr lang="es-ES" sz="1200" kern="0" dirty="0" smtClean="0">
                <a:solidFill>
                  <a:schemeClr val="accent6">
                    <a:lumMod val="50000"/>
                  </a:schemeClr>
                </a:solidFill>
                <a:effectLst>
                  <a:outerShdw blurRad="38100" dist="38100" dir="2700000" algn="tl">
                    <a:srgbClr val="000000"/>
                  </a:outerShdw>
                </a:effectLst>
                <a:latin typeface="Times New Roman"/>
              </a:rPr>
              <a:t>Ex Presidente </a:t>
            </a:r>
            <a:r>
              <a:rPr lang="es-ES" sz="1200" kern="0" dirty="0">
                <a:solidFill>
                  <a:schemeClr val="accent6">
                    <a:lumMod val="50000"/>
                  </a:schemeClr>
                </a:solidFill>
                <a:effectLst>
                  <a:outerShdw blurRad="38100" dist="38100" dir="2700000" algn="tl">
                    <a:srgbClr val="000000"/>
                  </a:outerShdw>
                </a:effectLst>
                <a:latin typeface="Times New Roman"/>
              </a:rPr>
              <a:t>de la Sociedad Argentina de Salud Integral del Adolescente</a:t>
            </a:r>
            <a:endParaRPr lang="es-AR" sz="1200" kern="0" dirty="0">
              <a:solidFill>
                <a:schemeClr val="accent6">
                  <a:lumMod val="50000"/>
                </a:schemeClr>
              </a:solidFill>
              <a:effectLst>
                <a:outerShdw blurRad="38100" dist="38100" dir="2700000" algn="tl">
                  <a:srgbClr val="000000"/>
                </a:outerShdw>
              </a:effectLst>
              <a:latin typeface="Times New Roman"/>
            </a:endParaRPr>
          </a:p>
          <a:p>
            <a:pPr algn="l"/>
            <a:endParaRPr lang="es-AR" sz="1000"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5524048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548680"/>
            <a:ext cx="8229600" cy="5544616"/>
          </a:xfrm>
        </p:spPr>
        <p:txBody>
          <a:bodyPr>
            <a:normAutofit fontScale="85000" lnSpcReduction="10000"/>
          </a:bodyPr>
          <a:lstStyle/>
          <a:p>
            <a:pPr algn="ctr">
              <a:lnSpc>
                <a:spcPct val="115000"/>
              </a:lnSpc>
              <a:spcAft>
                <a:spcPts val="1000"/>
              </a:spcAft>
            </a:pPr>
            <a:endParaRPr lang="es-AR" sz="2000" b="1" dirty="0" smtClean="0">
              <a:solidFill>
                <a:srgbClr val="984806"/>
              </a:solidFill>
              <a:effectLst/>
              <a:latin typeface="Arial"/>
              <a:ea typeface="Calibri"/>
              <a:cs typeface="Times New Roman"/>
            </a:endParaRPr>
          </a:p>
          <a:p>
            <a:pPr marL="0" marR="190500" indent="0" fontAlgn="base">
              <a:lnSpc>
                <a:spcPts val="1350"/>
              </a:lnSpc>
              <a:spcAft>
                <a:spcPts val="0"/>
              </a:spcAft>
              <a:buNone/>
            </a:pPr>
            <a:r>
              <a:rPr lang="es-AR" sz="1400" dirty="0" smtClean="0">
                <a:solidFill>
                  <a:srgbClr val="984806"/>
                </a:solidFill>
                <a:latin typeface="Arial"/>
                <a:ea typeface="Times New Roman"/>
              </a:rPr>
              <a:t>    </a:t>
            </a:r>
          </a:p>
          <a:p>
            <a:pPr marL="0" marR="190500" indent="0" fontAlgn="base">
              <a:lnSpc>
                <a:spcPts val="1350"/>
              </a:lnSpc>
              <a:spcAft>
                <a:spcPts val="0"/>
              </a:spcAft>
              <a:buNone/>
            </a:pPr>
            <a:endParaRPr lang="es-AR" sz="1400" dirty="0">
              <a:solidFill>
                <a:srgbClr val="984806"/>
              </a:solidFill>
              <a:latin typeface="Arial"/>
              <a:ea typeface="Times New Roman"/>
            </a:endParaRPr>
          </a:p>
          <a:p>
            <a:pPr algn="ctr">
              <a:lnSpc>
                <a:spcPct val="115000"/>
              </a:lnSpc>
              <a:spcAft>
                <a:spcPts val="1000"/>
              </a:spcAft>
            </a:pPr>
            <a:r>
              <a:rPr lang="es-AR" sz="2000" b="1" dirty="0" smtClean="0">
                <a:solidFill>
                  <a:srgbClr val="984806"/>
                </a:solidFill>
                <a:effectLst>
                  <a:outerShdw blurRad="38100" dist="38100" dir="2700000" algn="tl">
                    <a:srgbClr val="000000">
                      <a:alpha val="43137"/>
                    </a:srgbClr>
                  </a:outerShdw>
                </a:effectLst>
                <a:latin typeface="Arial"/>
                <a:ea typeface="Calibri"/>
                <a:cs typeface="Times New Roman"/>
              </a:rPr>
              <a:t>JOSEPH STIGLITZ (PREMIO NOBEL DE ECONOMIA 2001) nos señala:</a:t>
            </a:r>
            <a:endParaRPr lang="es-AR" sz="3600" dirty="0" smtClean="0">
              <a:effectLst>
                <a:outerShdw blurRad="38100" dist="38100" dir="2700000" algn="tl">
                  <a:srgbClr val="000000">
                    <a:alpha val="43137"/>
                  </a:srgbClr>
                </a:outerShdw>
              </a:effectLst>
              <a:ea typeface="Calibri"/>
              <a:cs typeface="Times New Roman"/>
            </a:endParaRPr>
          </a:p>
          <a:p>
            <a:pPr marL="0" marR="190500" indent="0" fontAlgn="base">
              <a:lnSpc>
                <a:spcPts val="1350"/>
              </a:lnSpc>
              <a:spcAft>
                <a:spcPts val="0"/>
              </a:spcAft>
              <a:buNone/>
            </a:pPr>
            <a:r>
              <a:rPr lang="es-AR" sz="1400" dirty="0" smtClean="0">
                <a:solidFill>
                  <a:srgbClr val="984806"/>
                </a:solidFill>
                <a:latin typeface="Arial"/>
                <a:ea typeface="Times New Roman"/>
              </a:rPr>
              <a:t>      </a:t>
            </a:r>
            <a:r>
              <a:rPr lang="es-AR" sz="1600" dirty="0" smtClean="0">
                <a:solidFill>
                  <a:srgbClr val="984806"/>
                </a:solidFill>
                <a:effectLst>
                  <a:outerShdw blurRad="38100" dist="38100" dir="2700000" algn="tl">
                    <a:srgbClr val="000000">
                      <a:alpha val="43137"/>
                    </a:srgbClr>
                  </a:outerShdw>
                </a:effectLst>
                <a:latin typeface="Arial"/>
                <a:ea typeface="Times New Roman"/>
              </a:rPr>
              <a:t>Nos señala todos los errores que se fueron sucediendo durante su mandato como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vicepresidente </a:t>
            </a:r>
            <a:r>
              <a:rPr lang="es-AR" sz="1600" i="1" dirty="0" smtClean="0">
                <a:solidFill>
                  <a:srgbClr val="984806"/>
                </a:solidFill>
                <a:effectLst>
                  <a:outerShdw blurRad="38100" dist="38100" dir="2700000" algn="tl">
                    <a:srgbClr val="000000">
                      <a:alpha val="43137"/>
                    </a:srgbClr>
                  </a:outerShdw>
                </a:effectLst>
                <a:latin typeface="Arial"/>
                <a:ea typeface="Times New Roman"/>
              </a:rPr>
              <a:t>sénior*</a:t>
            </a:r>
            <a:r>
              <a:rPr lang="es-AR" sz="1600" dirty="0" smtClean="0">
                <a:solidFill>
                  <a:srgbClr val="984806"/>
                </a:solidFill>
                <a:effectLst>
                  <a:outerShdw blurRad="38100" dist="38100" dir="2700000" algn="tl">
                    <a:srgbClr val="000000">
                      <a:alpha val="43137"/>
                    </a:srgbClr>
                  </a:outerShdw>
                </a:effectLst>
                <a:latin typeface="Arial"/>
                <a:ea typeface="Times New Roman"/>
              </a:rPr>
              <a:t> del Banco Mundial, por parte de las instituciones económicas supra-</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nacionales, sobre todo por parte del FMI, la institución "hermana" del Banco Mundial, aunque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diferenciada de éste por sus objetivos y sus procedimientos; sobre todo, debido al hecho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reconocido por Pierre Bourdieu y que Stiglitz subraya- de que, en lugar de comportarse como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estudiosos y entrar en debates serios y contrastados, los intereses políticos de los analistas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económicos del FMI les hace chocar constantemente con la realidad, ya que están demasiado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a:ea typeface="Times New Roman"/>
            </a:endParaRPr>
          </a:p>
          <a:p>
            <a:pPr marR="190500" fontAlgn="base">
              <a:lnSpc>
                <a:spcPts val="1350"/>
              </a:lnSpc>
              <a:spcAft>
                <a:spcPts val="0"/>
              </a:spcAft>
            </a:pPr>
            <a:r>
              <a:rPr lang="es-AR" sz="1600" dirty="0" smtClean="0">
                <a:solidFill>
                  <a:srgbClr val="984806"/>
                </a:solidFill>
                <a:effectLst>
                  <a:outerShdw blurRad="38100" dist="38100" dir="2700000" algn="tl">
                    <a:srgbClr val="000000">
                      <a:alpha val="43137"/>
                    </a:srgbClr>
                  </a:outerShdw>
                </a:effectLst>
                <a:latin typeface="Arial"/>
                <a:ea typeface="Times New Roman"/>
              </a:rPr>
              <a:t>ocupados en violentarla, para adaptarla a ideas preconcebidas</a:t>
            </a:r>
            <a:endParaRPr lang="es-AR"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34236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pPr>
              <a:lnSpc>
                <a:spcPct val="115000"/>
              </a:lnSpc>
              <a:spcAft>
                <a:spcPts val="1000"/>
              </a:spcAft>
            </a:pPr>
            <a:endParaRPr lang="es-AR" sz="2000" baseline="30000" dirty="0" smtClean="0">
              <a:solidFill>
                <a:srgbClr val="984806"/>
              </a:solidFill>
              <a:effectLst/>
              <a:latin typeface="Arial"/>
              <a:ea typeface="Calibri"/>
              <a:cs typeface="Times New Roman"/>
            </a:endParaRPr>
          </a:p>
          <a:p>
            <a:pPr>
              <a:lnSpc>
                <a:spcPct val="115000"/>
              </a:lnSpc>
              <a:spcAft>
                <a:spcPts val="1000"/>
              </a:spcAft>
            </a:pPr>
            <a:endParaRPr lang="es-AR" sz="2000" baseline="30000" dirty="0">
              <a:solidFill>
                <a:srgbClr val="984806"/>
              </a:solidFill>
              <a:latin typeface="Arial"/>
              <a:ea typeface="Calibri"/>
              <a:cs typeface="Times New Roman"/>
            </a:endParaRPr>
          </a:p>
          <a:p>
            <a:pPr>
              <a:lnSpc>
                <a:spcPct val="115000"/>
              </a:lnSpc>
              <a:spcAft>
                <a:spcPts val="1000"/>
              </a:spcAft>
            </a:pPr>
            <a:endParaRPr lang="es-AR" sz="2000" baseline="30000" dirty="0" smtClean="0">
              <a:solidFill>
                <a:srgbClr val="984806"/>
              </a:solidFill>
              <a:effectLst/>
              <a:latin typeface="Arial"/>
              <a:ea typeface="Calibri"/>
              <a:cs typeface="Times New Roman"/>
            </a:endParaRPr>
          </a:p>
          <a:p>
            <a:pPr>
              <a:lnSpc>
                <a:spcPct val="115000"/>
              </a:lnSpc>
              <a:spcAft>
                <a:spcPts val="1000"/>
              </a:spcAft>
            </a:pPr>
            <a:endParaRPr lang="es-AR" sz="2000" baseline="30000" dirty="0">
              <a:solidFill>
                <a:srgbClr val="984806"/>
              </a:solidFill>
              <a:latin typeface="Arial"/>
              <a:ea typeface="Calibri"/>
              <a:cs typeface="Times New Roman"/>
            </a:endParaRPr>
          </a:p>
          <a:p>
            <a:pPr>
              <a:lnSpc>
                <a:spcPct val="115000"/>
              </a:lnSpc>
              <a:spcAft>
                <a:spcPts val="1000"/>
              </a:spcAft>
            </a:pPr>
            <a:r>
              <a:rPr lang="es-AR" sz="2800" baseline="30000" dirty="0" smtClean="0">
                <a:solidFill>
                  <a:srgbClr val="984806"/>
                </a:solidFill>
                <a:effectLst>
                  <a:outerShdw blurRad="38100" dist="38100" dir="2700000" algn="tl">
                    <a:srgbClr val="000000">
                      <a:alpha val="43137"/>
                    </a:srgbClr>
                  </a:outerShdw>
                </a:effectLst>
                <a:latin typeface="Arial"/>
                <a:ea typeface="Calibri"/>
                <a:cs typeface="Times New Roman"/>
              </a:rPr>
              <a:t>Quienes son los que impulsan   este modelo; los bancos, la industria del petróleo, la industria de las armas. lo medios de comunicación que ejercen el liderazgo y producción de la información, la industria farmacéutica y de tecnología médica. y  Universidades privadas como el MIT, Harvard, Chicago elaboradoras de marcos teóricos, de acuerdo a sus ideologías y rol, en este modelo y que además capacita a muchos recursos humanos provenientes de diferentes países.</a:t>
            </a:r>
            <a:endParaRPr lang="es-AR" sz="2800" dirty="0">
              <a:effectLst>
                <a:outerShdw blurRad="38100" dist="38100" dir="2700000" algn="tl">
                  <a:srgbClr val="000000">
                    <a:alpha val="43137"/>
                  </a:srgbClr>
                </a:outerShdw>
              </a:effectLst>
              <a:ea typeface="Calibri"/>
              <a:cs typeface="Times New Roman"/>
            </a:endParaRPr>
          </a:p>
        </p:txBody>
      </p:sp>
    </p:spTree>
    <p:extLst>
      <p:ext uri="{BB962C8B-B14F-4D97-AF65-F5344CB8AC3E}">
        <p14:creationId xmlns:p14="http://schemas.microsoft.com/office/powerpoint/2010/main" val="1171832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pPr fontAlgn="base">
              <a:lnSpc>
                <a:spcPts val="2105"/>
              </a:lnSpc>
              <a:spcAft>
                <a:spcPts val="1000"/>
              </a:spcAft>
            </a:pPr>
            <a:endParaRPr lang="es-AR" sz="2000" i="1" dirty="0" smtClean="0">
              <a:solidFill>
                <a:srgbClr val="984806"/>
              </a:solidFill>
              <a:effectLst/>
              <a:latin typeface="Arial"/>
              <a:ea typeface="Times New Roman"/>
              <a:cs typeface="Times New Roman"/>
            </a:endParaRPr>
          </a:p>
          <a:p>
            <a:pPr fontAlgn="base">
              <a:lnSpc>
                <a:spcPts val="2105"/>
              </a:lnSpc>
              <a:spcAft>
                <a:spcPts val="1000"/>
              </a:spcAft>
            </a:pPr>
            <a:endParaRPr lang="es-AR" sz="2000" i="1" dirty="0">
              <a:solidFill>
                <a:srgbClr val="984806"/>
              </a:solidFill>
              <a:latin typeface="Arial"/>
              <a:ea typeface="Times New Roman"/>
              <a:cs typeface="Times New Roman"/>
            </a:endParaRPr>
          </a:p>
          <a:p>
            <a:pPr fontAlgn="base">
              <a:lnSpc>
                <a:spcPts val="2105"/>
              </a:lnSpc>
              <a:spcAft>
                <a:spcPts val="1000"/>
              </a:spcAft>
            </a:pPr>
            <a:r>
              <a:rPr lang="es-AR" sz="20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ZIGMUNT BAUMAN </a:t>
            </a:r>
            <a:r>
              <a:rPr lang="es-AR" sz="20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nos aporta “El poder ya no está en manos de la política, ha emigrado a otras instancias libres de todo control democrático. Los derechos económicos están fuera del alcance del Estado; los derechos políticos se han reducido al pensamiento único de los mercados desregulados del neoliberalismo; y los derechos sociales son reemplazados por el deber individual de velar por nosotros mismos</a:t>
            </a:r>
            <a:r>
              <a:rPr lang="es-AR" sz="20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endParaRPr lang="es-AR" sz="2800" dirty="0">
              <a:effectLst>
                <a:outerShdw blurRad="38100" dist="38100" dir="2700000" algn="tl">
                  <a:srgbClr val="000000">
                    <a:alpha val="43137"/>
                  </a:srgbClr>
                </a:outerShdw>
              </a:effectLst>
              <a:latin typeface="Arial" pitchFamily="34" charset="0"/>
              <a:ea typeface="Calibri"/>
              <a:cs typeface="Arial" pitchFamily="34" charset="0"/>
            </a:endParaRPr>
          </a:p>
          <a:p>
            <a:pPr fontAlgn="base">
              <a:lnSpc>
                <a:spcPts val="2105"/>
              </a:lnSpc>
              <a:spcAft>
                <a:spcPts val="1000"/>
              </a:spcAft>
            </a:pPr>
            <a:endParaRPr lang="es-AR" sz="20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fontAlgn="base">
              <a:lnSpc>
                <a:spcPts val="2105"/>
              </a:lnSpc>
              <a:spcAft>
                <a:spcPts val="1000"/>
              </a:spcAft>
            </a:pPr>
            <a:r>
              <a:rPr lang="es-AR" sz="20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”En pocas palabras analizar el accionar de esta organización nos muestra como su desempeño es propiciar los intereses de los mercados financieros, en lugar de aplicar los recursos a ayudar a los países en dificultades (deuda externa), finalidad para las cuales fueron creados, al finalizar la segunda guerra mundial</a:t>
            </a:r>
            <a:r>
              <a:rPr lang="es-AR" sz="2800" i="1" dirty="0" smtClean="0">
                <a:solidFill>
                  <a:srgbClr val="984806"/>
                </a:solidFill>
                <a:effectLst/>
                <a:latin typeface="Arial"/>
                <a:ea typeface="Times New Roman"/>
                <a:cs typeface="Times New Roman"/>
              </a:rPr>
              <a:t>.</a:t>
            </a:r>
            <a:endParaRPr lang="es-AR" sz="2800" dirty="0">
              <a:ea typeface="Calibri"/>
              <a:cs typeface="Times New Roman"/>
            </a:endParaRPr>
          </a:p>
        </p:txBody>
      </p:sp>
    </p:spTree>
    <p:extLst>
      <p:ext uri="{BB962C8B-B14F-4D97-AF65-F5344CB8AC3E}">
        <p14:creationId xmlns:p14="http://schemas.microsoft.com/office/powerpoint/2010/main" val="8967123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a:bodyPr>
          <a:lstStyle/>
          <a:p>
            <a:pPr algn="just">
              <a:lnSpc>
                <a:spcPct val="115000"/>
              </a:lnSpc>
              <a:spcBef>
                <a:spcPts val="1200"/>
              </a:spcBef>
              <a:spcAft>
                <a:spcPts val="1200"/>
              </a:spcAft>
            </a:pPr>
            <a:endParaRPr lang="es-AR" sz="2000" dirty="0" smtClean="0">
              <a:solidFill>
                <a:srgbClr val="984806"/>
              </a:solidFill>
              <a:effectLst/>
              <a:latin typeface="Arial"/>
              <a:ea typeface="Times New Roman"/>
              <a:cs typeface="Times New Roman"/>
            </a:endParaRPr>
          </a:p>
          <a:p>
            <a:pPr marL="0" indent="0" algn="ctr">
              <a:lnSpc>
                <a:spcPct val="115000"/>
              </a:lnSpc>
              <a:spcBef>
                <a:spcPts val="1200"/>
              </a:spcBef>
              <a:spcAft>
                <a:spcPts val="1200"/>
              </a:spcAft>
              <a:buNone/>
            </a:pPr>
            <a:endParaRPr lang="es-AR" sz="20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indent="0" algn="ctr">
              <a:lnSpc>
                <a:spcPct val="115000"/>
              </a:lnSpc>
              <a:spcBef>
                <a:spcPts val="1200"/>
              </a:spcBef>
              <a:spcAft>
                <a:spcPts val="1200"/>
              </a:spcAft>
              <a:buNone/>
            </a:pPr>
            <a:r>
              <a:rPr lang="es-AR" sz="20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Veamos el resultado del funcionamiento de este sistema en nuestra LATINOAMERICA. </a:t>
            </a:r>
            <a:endParaRPr lang="es-AR" sz="20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2000" b="1"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algn="ctr" fontAlgn="base">
              <a:lnSpc>
                <a:spcPts val="1350"/>
              </a:lnSpc>
              <a:spcAft>
                <a:spcPts val="0"/>
              </a:spcAft>
            </a:pPr>
            <a:r>
              <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EL ESCENARIO ACTUAL EN NUESTRA REGION. : </a:t>
            </a:r>
          </a:p>
          <a:p>
            <a:pPr marR="190500" algn="ctr" fontAlgn="base">
              <a:lnSpc>
                <a:spcPts val="1350"/>
              </a:lnSpc>
              <a:spcAft>
                <a:spcPts val="0"/>
              </a:spcAft>
            </a:pPr>
            <a:endPar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algn="ctr" fontAlgn="base">
              <a:lnSpc>
                <a:spcPts val="1350"/>
              </a:lnSpc>
              <a:spcAft>
                <a:spcPts val="0"/>
              </a:spcAft>
            </a:pPr>
            <a:r>
              <a:rPr lang="es-AR" sz="20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Bernardo  Kliksberg</a:t>
            </a:r>
            <a:endParaRPr lang="es-AR" sz="2000" dirty="0">
              <a:effectLst>
                <a:outerShdw blurRad="38100" dist="38100" dir="2700000" algn="tl">
                  <a:srgbClr val="000000">
                    <a:alpha val="43137"/>
                  </a:srgbClr>
                </a:outerShdw>
              </a:effectLst>
              <a:latin typeface="Arial" pitchFamily="34" charset="0"/>
              <a:ea typeface="Calibri"/>
              <a:cs typeface="Arial" pitchFamily="34" charset="0"/>
            </a:endParaRPr>
          </a:p>
          <a:p>
            <a:endParaRPr lang="es-AR" sz="2000"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6756639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33400"/>
            <a:ext cx="8229600" cy="5592763"/>
          </a:xfrm>
        </p:spPr>
        <p:txBody>
          <a:bodyPr>
            <a:normAutofit/>
          </a:bodyPr>
          <a:lstStyle/>
          <a:p>
            <a:pPr marR="190500" fontAlgn="base">
              <a:lnSpc>
                <a:spcPts val="1350"/>
              </a:lnSpc>
              <a:spcAft>
                <a:spcPts val="0"/>
              </a:spcAft>
            </a:pPr>
            <a:endParaRPr lang="es-AR" sz="1800" dirty="0" smtClean="0">
              <a:solidFill>
                <a:srgbClr val="984806"/>
              </a:solidFill>
              <a:effectLst/>
              <a:latin typeface="Arial"/>
              <a:ea typeface="Times New Roman"/>
              <a:cs typeface="Times New Roman"/>
            </a:endParaRPr>
          </a:p>
          <a:p>
            <a:pPr marR="190500" fontAlgn="base">
              <a:lnSpc>
                <a:spcPts val="1350"/>
              </a:lnSpc>
              <a:spcAft>
                <a:spcPts val="0"/>
              </a:spcAft>
            </a:pPr>
            <a:endParaRPr lang="es-AR" sz="1800" dirty="0" smtClean="0">
              <a:solidFill>
                <a:srgbClr val="984806"/>
              </a:solidFill>
              <a:effectLst/>
              <a:latin typeface="Arial"/>
              <a:ea typeface="Times New Roman"/>
              <a:cs typeface="Times New Roman"/>
            </a:endParaRPr>
          </a:p>
          <a:p>
            <a:pPr marR="190500" fontAlgn="base">
              <a:lnSpc>
                <a:spcPts val="1350"/>
              </a:lnSpc>
              <a:spcAft>
                <a:spcPts val="0"/>
              </a:spcAft>
            </a:pPr>
            <a:endParaRPr lang="es-AR" sz="1800" dirty="0">
              <a:solidFill>
                <a:srgbClr val="984806"/>
              </a:solidFill>
              <a:latin typeface="Arial"/>
              <a:ea typeface="Times New Roman"/>
              <a:cs typeface="Times New Roman"/>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*América Latina es la región más desigual de todo el planeta</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*Como se mejora esta desigualdad?  La respuesta pasa por la salud  pública. Este </a:t>
            </a:r>
          </a:p>
          <a:p>
            <a:pPr marR="190500" fontAlgn="base">
              <a:lnSpc>
                <a:spcPts val="1350"/>
              </a:lnSpc>
              <a:spcAft>
                <a:spcPts val="0"/>
              </a:spcAft>
            </a:pPr>
            <a:endParaRPr lang="es-AR" sz="1600"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es el punto central.</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*El coeficiente GINI en los últimos 30 años es el que muestra el mayor deterioro, el </a:t>
            </a:r>
          </a:p>
          <a:p>
            <a:pPr marR="190500" fontAlgn="base">
              <a:lnSpc>
                <a:spcPts val="1350"/>
              </a:lnSpc>
              <a:spcAft>
                <a:spcPts val="0"/>
              </a:spcAft>
            </a:pPr>
            <a:endParaRPr lang="es-AR" sz="1600"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mayor de todo el planeta. </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*Esto significa que  la  distancia entre el 10%  más rico y el 10% más pobre, por </a:t>
            </a:r>
            <a:endParaRPr lang="es-AR" sz="1600"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ejemplo,  en España es el 10%, en Brasil es de  60 veces más mientras que en </a:t>
            </a: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*Noruega es 6 veces y en Guatemala es 58 veces mas</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*África es más pobre que América Latina pero su coeficiente GINI es menor</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*El coeficiente GINI mide desigualdad en la distribución de la riqueza</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L="0" marR="190500" indent="0" fontAlgn="base">
              <a:lnSpc>
                <a:spcPts val="1350"/>
              </a:lnSpc>
              <a:spcAft>
                <a:spcPts val="0"/>
              </a:spcAft>
              <a:buNone/>
            </a:pPr>
            <a:r>
              <a:rPr lang="es-AR" sz="16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*Lo grave es que en América Latina  viene creciendo.**</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endParaRPr lang="es-AR" sz="2000"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7600355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Autofit/>
          </a:bodyPr>
          <a:lstStyle/>
          <a:p>
            <a:pPr marR="190500" lvl="0" fontAlgn="base">
              <a:lnSpc>
                <a:spcPts val="1350"/>
              </a:lnSpc>
              <a:buSzPts val="1000"/>
              <a:buFont typeface="Symbol"/>
              <a:buChar char=""/>
              <a:tabLst>
                <a:tab pos="457200" algn="l"/>
              </a:tabLst>
            </a:pPr>
            <a:endParaRPr lang="es-AR" sz="1200" dirty="0" smtClean="0">
              <a:solidFill>
                <a:srgbClr val="984806"/>
              </a:solidFill>
              <a:effectLst/>
              <a:latin typeface="Arial" pitchFamily="34" charset="0"/>
              <a:ea typeface="Times New Roman"/>
              <a:cs typeface="Arial" pitchFamily="34" charset="0"/>
            </a:endParaRPr>
          </a:p>
          <a:p>
            <a:pPr marR="190500" lvl="0" fontAlgn="base">
              <a:lnSpc>
                <a:spcPts val="1350"/>
              </a:lnSpc>
              <a:buSzPts val="1000"/>
              <a:buFont typeface="Symbol"/>
              <a:buChar char=""/>
              <a:tabLst>
                <a:tab pos="457200" algn="l"/>
              </a:tabLst>
            </a:pPr>
            <a:endParaRPr lang="es-AR" sz="1200" dirty="0" smtClean="0">
              <a:solidFill>
                <a:srgbClr val="984806"/>
              </a:solidFill>
              <a:effectLst/>
              <a:latin typeface="Arial" pitchFamily="34" charset="0"/>
              <a:ea typeface="Times New Roman"/>
              <a:cs typeface="Arial" pitchFamily="34" charset="0"/>
            </a:endParaRPr>
          </a:p>
          <a:p>
            <a:pPr marR="190500" lvl="0" fontAlgn="base">
              <a:lnSpc>
                <a:spcPts val="1350"/>
              </a:lnSpc>
              <a:buSzPts val="1000"/>
              <a:buFont typeface="Symbol"/>
              <a:buChar char=""/>
              <a:tabLst>
                <a:tab pos="457200" algn="l"/>
              </a:tabLst>
            </a:pPr>
            <a:endPar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lvl="0" fontAlgn="base">
              <a:lnSpc>
                <a:spcPts val="1350"/>
              </a:lnSpc>
              <a:buSzPts val="1000"/>
              <a:buFont typeface="Symbol"/>
              <a:buChar char=""/>
              <a:tabLst>
                <a:tab pos="457200" algn="l"/>
              </a:tabLst>
            </a:pPr>
            <a:endParaRPr lang="es-AR" sz="1400"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lvl="0" fontAlgn="base">
              <a:lnSpc>
                <a:spcPts val="1350"/>
              </a:lnSpc>
              <a:buSzPts val="1000"/>
              <a:buFont typeface="Symbol"/>
              <a:buChar char=""/>
              <a:tabLst>
                <a:tab pos="457200" algn="l"/>
              </a:tabLst>
            </a:pPr>
            <a:endParaRPr lang="es-AR" sz="1200" dirty="0">
              <a:solidFill>
                <a:srgbClr val="984806"/>
              </a:solidFill>
              <a:latin typeface="Arial" pitchFamily="34" charset="0"/>
              <a:ea typeface="Times New Roman"/>
              <a:cs typeface="Arial" pitchFamily="34" charset="0"/>
            </a:endParaRPr>
          </a:p>
          <a:p>
            <a:pPr marR="190500" lvl="0" algn="ctr" fontAlgn="base">
              <a:lnSpc>
                <a:spcPts val="1350"/>
              </a:lnSpc>
              <a:buSzPts val="1000"/>
              <a:buFont typeface="Symbol"/>
              <a:buChar char=""/>
              <a:tabLst>
                <a:tab pos="457200" algn="l"/>
              </a:tabLst>
            </a:pPr>
            <a:endParaRPr lang="es-AR" sz="1200" b="1" dirty="0">
              <a:solidFill>
                <a:srgbClr val="984806"/>
              </a:solidFill>
              <a:latin typeface="Arial" pitchFamily="34" charset="0"/>
              <a:ea typeface="Times New Roman"/>
              <a:cs typeface="Arial" pitchFamily="34" charset="0"/>
            </a:endParaRPr>
          </a:p>
          <a:p>
            <a:pPr marR="190500" lvl="0" algn="ctr" fontAlgn="base">
              <a:lnSpc>
                <a:spcPts val="1350"/>
              </a:lnSpc>
              <a:buSzPts val="1000"/>
              <a:buFont typeface="Symbol"/>
              <a:buChar char=""/>
              <a:tabLst>
                <a:tab pos="457200" algn="l"/>
              </a:tabLst>
            </a:pPr>
            <a:endParaRPr lang="es-AR" sz="1200" b="1" dirty="0">
              <a:solidFill>
                <a:srgbClr val="984806"/>
              </a:solidFill>
              <a:latin typeface="Arial" pitchFamily="34" charset="0"/>
              <a:ea typeface="Times New Roman"/>
              <a:cs typeface="Arial" pitchFamily="34" charset="0"/>
            </a:endParaRPr>
          </a:p>
          <a:p>
            <a:pPr lvl="0" algn="ctr"/>
            <a:endParaRPr lang="es-AR" sz="1200" dirty="0">
              <a:solidFill>
                <a:prstClr val="black"/>
              </a:solidFill>
              <a:latin typeface="Arial" pitchFamily="34" charset="0"/>
              <a:cs typeface="Arial" pitchFamily="34" charset="0"/>
            </a:endParaRPr>
          </a:p>
          <a:p>
            <a:pPr marR="190500" lvl="0" fontAlgn="base">
              <a:lnSpc>
                <a:spcPts val="1350"/>
              </a:lnSpc>
              <a:buSzPts val="1000"/>
              <a:buFont typeface="Symbol"/>
              <a:buChar char=""/>
              <a:tabLst>
                <a:tab pos="457200" algn="l"/>
              </a:tabLst>
            </a:pPr>
            <a:endParaRPr lang="es-AR" sz="1200" dirty="0">
              <a:ea typeface="Calibri"/>
              <a:cs typeface="Times New Roman"/>
            </a:endParaRPr>
          </a:p>
          <a:p>
            <a:endParaRPr lang="es-AR" sz="1200" dirty="0">
              <a:latin typeface="Arial" pitchFamily="34" charset="0"/>
              <a:cs typeface="Arial" pitchFamily="34" charset="0"/>
            </a:endParaRPr>
          </a:p>
        </p:txBody>
      </p:sp>
      <p:sp>
        <p:nvSpPr>
          <p:cNvPr id="2" name="1 Cerrar llave"/>
          <p:cNvSpPr/>
          <p:nvPr/>
        </p:nvSpPr>
        <p:spPr>
          <a:xfrm>
            <a:off x="899592" y="548680"/>
            <a:ext cx="216024"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1936944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pPr marL="0" lvl="0" indent="0">
              <a:lnSpc>
                <a:spcPct val="115000"/>
              </a:lnSpc>
              <a:spcAft>
                <a:spcPts val="1000"/>
              </a:spcAft>
              <a:buNone/>
            </a:pPr>
            <a:endParaRPr lang="es-AR" sz="1400" dirty="0" smtClean="0">
              <a:solidFill>
                <a:srgbClr val="984806"/>
              </a:solidFill>
              <a:effectLst/>
              <a:latin typeface="Arial"/>
              <a:ea typeface="Times New Roman"/>
              <a:cs typeface="Times New Roman"/>
            </a:endParaRPr>
          </a:p>
          <a:p>
            <a:pPr marL="0" lvl="0" indent="0">
              <a:lnSpc>
                <a:spcPct val="115000"/>
              </a:lnSpc>
              <a:spcAft>
                <a:spcPts val="1000"/>
              </a:spcAft>
              <a:buNone/>
            </a:pPr>
            <a: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t>1-En definitiva, los mercados financieros altamente especulativos, son protagonistas decisivos del proceso Privatizaciones: no sólo en la perspectiva de transferencias de empresas del sector público al privado, sino la conversión de derechos sociales en objetos de mercado. La salud y la educación, tradicionalmente consideradas derechos ciudadanos, pasan a formar parte de los intereses económicos, y en muchos países se integran a los circuitos de acumulación del capital. La privatización de los fondos de pensiones de la seguridad social </a:t>
            </a:r>
            <a:b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br>
            <a:endPar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endParaRPr>
          </a:p>
          <a:p>
            <a:pPr marL="0" lvl="0" indent="0">
              <a:lnSpc>
                <a:spcPct val="115000"/>
              </a:lnSpc>
              <a:spcAft>
                <a:spcPts val="1000"/>
              </a:spcAft>
              <a:buNone/>
            </a:pPr>
            <a: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t>2-Con especial impacto sobre la salud de los trabajadores la desregulación del mercado laboral, con su consecuencia de flexibilización y precarización del empleo.. </a:t>
            </a:r>
            <a:b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br>
            <a:endPar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endParaRPr>
          </a:p>
          <a:p>
            <a:pPr marL="0" lvl="0" indent="0">
              <a:lnSpc>
                <a:spcPct val="115000"/>
              </a:lnSpc>
              <a:spcAft>
                <a:spcPts val="1000"/>
              </a:spcAft>
              <a:buNone/>
            </a:pPr>
            <a: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t>3- Focalización en los Programas Sociales: . </a:t>
            </a:r>
            <a:b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br>
            <a:endPar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endParaRPr>
          </a:p>
          <a:p>
            <a:pPr marL="0" lvl="0" indent="0">
              <a:lnSpc>
                <a:spcPct val="115000"/>
              </a:lnSpc>
              <a:spcAft>
                <a:spcPts val="1000"/>
              </a:spcAft>
              <a:buNone/>
            </a:pPr>
            <a:r>
              <a:rPr lang="es-AR" sz="1400" dirty="0" smtClean="0">
                <a:solidFill>
                  <a:srgbClr val="984806"/>
                </a:solidFill>
                <a:effectLst>
                  <a:outerShdw blurRad="38100" dist="38100" dir="2700000" algn="tl">
                    <a:srgbClr val="000000">
                      <a:alpha val="43137"/>
                    </a:srgbClr>
                  </a:outerShdw>
                </a:effectLst>
                <a:latin typeface="Arial"/>
                <a:ea typeface="Times New Roman"/>
                <a:cs typeface="Times New Roman"/>
              </a:rPr>
              <a:t>4-La inversión especulativa: operaciones de capital a corto plazo, desvinculadas de la actividad real de producción, comercio e inversión, cuyo objetivo dominante es realizar ganancias especulativas. Se estima que el 95% de las operaciones en los mercados cambiarios, que asciende diariamente a US$1,3 billones, consisten en movimientos especulativos..</a:t>
            </a:r>
            <a:endParaRPr lang="es-AR" sz="1400" dirty="0">
              <a:effectLst>
                <a:outerShdw blurRad="38100" dist="38100" dir="2700000" algn="tl">
                  <a:srgbClr val="000000">
                    <a:alpha val="43137"/>
                  </a:srgbClr>
                </a:outerShdw>
              </a:effectLst>
              <a:ea typeface="Calibri"/>
              <a:cs typeface="Times New Roman"/>
            </a:endParaRPr>
          </a:p>
          <a:p>
            <a:endParaRPr lang="es-AR" sz="2000" dirty="0">
              <a:latin typeface="Arial" pitchFamily="34" charset="0"/>
              <a:cs typeface="Arial" pitchFamily="34" charset="0"/>
            </a:endParaRPr>
          </a:p>
        </p:txBody>
      </p:sp>
    </p:spTree>
    <p:extLst>
      <p:ext uri="{BB962C8B-B14F-4D97-AF65-F5344CB8AC3E}">
        <p14:creationId xmlns:p14="http://schemas.microsoft.com/office/powerpoint/2010/main" val="18880450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Users\Candido\Documents\Publico\CUBA.Congreso. julio 2010\CUBA. CULTURA. 2017\determinantes-para-la-salud IMAGEN. LALOND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476672"/>
            <a:ext cx="7533217" cy="5649913"/>
          </a:xfrm>
          <a:prstGeom prst="rect">
            <a:avLst/>
          </a:prstGeom>
          <a:noFill/>
          <a:ln>
            <a:noFill/>
          </a:ln>
        </p:spPr>
      </p:pic>
    </p:spTree>
    <p:extLst>
      <p:ext uri="{BB962C8B-B14F-4D97-AF65-F5344CB8AC3E}">
        <p14:creationId xmlns:p14="http://schemas.microsoft.com/office/powerpoint/2010/main" val="42542530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8700" y="909398"/>
            <a:ext cx="4572638" cy="3429479"/>
          </a:xfrm>
          <a:prstGeom prst="rect">
            <a:avLst/>
          </a:prstGeom>
          <a:noFill/>
        </p:spPr>
      </p:pic>
    </p:spTree>
    <p:extLst>
      <p:ext uri="{BB962C8B-B14F-4D97-AF65-F5344CB8AC3E}">
        <p14:creationId xmlns:p14="http://schemas.microsoft.com/office/powerpoint/2010/main" val="33927091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a:bodyPr>
          <a:lstStyle/>
          <a:p>
            <a:endParaRPr lang="es-AR" sz="1600" dirty="0" smtClean="0">
              <a:solidFill>
                <a:srgbClr val="984806"/>
              </a:solidFill>
              <a:effectLst/>
              <a:latin typeface="Arial"/>
              <a:ea typeface="Calibri"/>
            </a:endParaRPr>
          </a:p>
          <a:p>
            <a:endParaRPr lang="es-AR" sz="1600" dirty="0" smtClean="0">
              <a:solidFill>
                <a:srgbClr val="984806"/>
              </a:solidFill>
              <a:effectLst/>
              <a:latin typeface="Arial"/>
              <a:ea typeface="Calibri"/>
            </a:endParaRPr>
          </a:p>
          <a:p>
            <a:endParaRPr lang="es-AR" sz="1600" dirty="0">
              <a:solidFill>
                <a:srgbClr val="984806"/>
              </a:solidFill>
              <a:latin typeface="Arial"/>
              <a:cs typeface="Arial" pitchFamily="34" charset="0"/>
            </a:endParaRPr>
          </a:p>
          <a:p>
            <a:pPr algn="just">
              <a:lnSpc>
                <a:spcPct val="115000"/>
              </a:lnSpc>
              <a:spcBef>
                <a:spcPts val="1200"/>
              </a:spcBef>
              <a:spcAft>
                <a:spcPts val="1200"/>
              </a:spcAft>
            </a:pPr>
            <a:endParaRPr lang="es-AR" sz="1600" dirty="0" smtClean="0">
              <a:solidFill>
                <a:srgbClr val="984806"/>
              </a:solidFill>
              <a:effectLst/>
              <a:latin typeface="Arial"/>
              <a:ea typeface="Times New Roman"/>
              <a:cs typeface="Times New Roman"/>
            </a:endParaRPr>
          </a:p>
          <a:p>
            <a:pPr algn="just">
              <a:lnSpc>
                <a:spcPct val="115000"/>
              </a:lnSpc>
              <a:spcBef>
                <a:spcPts val="1200"/>
              </a:spcBef>
              <a:spcAft>
                <a:spcPts val="1200"/>
              </a:spcAft>
            </a:pPr>
            <a:r>
              <a:rPr lang="es-AR" sz="28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El 11% del presupuesto en salud se destinas a las áreas que provocan el 84% de las muertes, mientras el 89% al área de atención en salud que solo provoca el 11% de las muertes</a:t>
            </a:r>
            <a:endParaRPr lang="es-AR" sz="2800" dirty="0">
              <a:effectLst>
                <a:outerShdw blurRad="38100" dist="38100" dir="2700000" algn="tl">
                  <a:srgbClr val="000000">
                    <a:alpha val="43137"/>
                  </a:srgbClr>
                </a:outerShdw>
              </a:effectLst>
              <a:latin typeface="Arial" pitchFamily="34" charset="0"/>
              <a:ea typeface="Calibri"/>
              <a:cs typeface="Arial" pitchFamily="34" charset="0"/>
            </a:endParaRPr>
          </a:p>
          <a:p>
            <a:endParaRPr lang="es-AR" sz="2000" dirty="0">
              <a:latin typeface="Arial" pitchFamily="34" charset="0"/>
              <a:cs typeface="Arial" pitchFamily="34" charset="0"/>
            </a:endParaRPr>
          </a:p>
        </p:txBody>
      </p:sp>
    </p:spTree>
    <p:extLst>
      <p:ext uri="{BB962C8B-B14F-4D97-AF65-F5344CB8AC3E}">
        <p14:creationId xmlns:p14="http://schemas.microsoft.com/office/powerpoint/2010/main" val="24057075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908720"/>
            <a:ext cx="8229600" cy="5361459"/>
          </a:xfrm>
        </p:spPr>
        <p:txBody>
          <a:bodyPr>
            <a:normAutofit fontScale="47500" lnSpcReduction="20000"/>
          </a:bodyPr>
          <a:lstStyle/>
          <a:p>
            <a:pPr algn="ctr">
              <a:lnSpc>
                <a:spcPct val="115000"/>
              </a:lnSpc>
              <a:spcAft>
                <a:spcPts val="0"/>
              </a:spcAft>
            </a:pPr>
            <a:r>
              <a:rPr lang="es-AR" sz="4000" b="1" dirty="0" smtClean="0">
                <a:solidFill>
                  <a:srgbClr val="984806"/>
                </a:solidFill>
                <a:effectLst/>
                <a:latin typeface="Arial"/>
                <a:ea typeface="Times New Roman"/>
                <a:cs typeface="Times New Roman"/>
              </a:rPr>
              <a:t>FUNDAMENTO</a:t>
            </a:r>
            <a:endParaRPr lang="es-AR" sz="3600" dirty="0">
              <a:ea typeface="Calibri"/>
              <a:cs typeface="Times New Roman"/>
            </a:endParaRPr>
          </a:p>
          <a:p>
            <a:pPr algn="ctr">
              <a:lnSpc>
                <a:spcPct val="115000"/>
              </a:lnSpc>
              <a:spcAft>
                <a:spcPts val="0"/>
              </a:spcAft>
            </a:pPr>
            <a:r>
              <a:rPr lang="es-AR" sz="4000" b="1" dirty="0" smtClean="0">
                <a:solidFill>
                  <a:srgbClr val="984806"/>
                </a:solidFill>
                <a:effectLst/>
                <a:latin typeface="Arial"/>
                <a:ea typeface="Times New Roman"/>
                <a:cs typeface="Times New Roman"/>
              </a:rPr>
              <a:t> </a:t>
            </a:r>
            <a:endParaRPr lang="es-AR" sz="3600" dirty="0">
              <a:ea typeface="Calibri"/>
              <a:cs typeface="Times New Roman"/>
            </a:endParaRPr>
          </a:p>
          <a:p>
            <a:pPr indent="449580" algn="ctr">
              <a:lnSpc>
                <a:spcPct val="115000"/>
              </a:lnSpc>
              <a:spcAft>
                <a:spcPts val="1000"/>
              </a:spcAft>
            </a:pPr>
            <a:endParaRPr lang="es-AR" sz="2000" b="1" dirty="0" smtClean="0">
              <a:solidFill>
                <a:srgbClr val="984806"/>
              </a:solidFill>
              <a:effectLst/>
              <a:latin typeface="Arial"/>
              <a:ea typeface="Calibri"/>
              <a:cs typeface="Times New Roman"/>
            </a:endParaRPr>
          </a:p>
          <a:p>
            <a:pPr indent="449580" algn="ctr">
              <a:lnSpc>
                <a:spcPct val="115000"/>
              </a:lnSpc>
              <a:spcAft>
                <a:spcPts val="1000"/>
              </a:spcAft>
            </a:pPr>
            <a:endParaRPr lang="es-AR" sz="2000" b="1" dirty="0">
              <a:solidFill>
                <a:srgbClr val="984806"/>
              </a:solidFill>
              <a:latin typeface="Arial"/>
              <a:ea typeface="Calibri"/>
              <a:cs typeface="Times New Roman"/>
            </a:endParaRPr>
          </a:p>
          <a:p>
            <a:pPr indent="449580" algn="ctr">
              <a:lnSpc>
                <a:spcPct val="115000"/>
              </a:lnSpc>
              <a:spcAft>
                <a:spcPts val="1000"/>
              </a:spcAft>
            </a:pPr>
            <a:r>
              <a:rPr lang="es-AR" sz="33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*Programa de prevención de la violencia estudiantil en la ciudad de Buenos Aires. 1986 1996</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indent="449580" algn="ctr">
              <a:lnSpc>
                <a:spcPct val="115000"/>
              </a:lnSpc>
              <a:spcAft>
                <a:spcPts val="1000"/>
              </a:spcAft>
            </a:pPr>
            <a:r>
              <a:rPr lang="es-AR" sz="33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a:t>
            </a:r>
            <a:r>
              <a:rPr lang="es-AR" sz="33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Programa de prevención y asistencia a las adicciones. Programa 10.000 líderes para el cambio. 1992-2000</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indent="449580" algn="ctr" fontAlgn="base">
              <a:lnSpc>
                <a:spcPct val="115000"/>
              </a:lnSpc>
              <a:spcBef>
                <a:spcPts val="770"/>
              </a:spcBef>
              <a:spcAft>
                <a:spcPts val="0"/>
              </a:spcAft>
            </a:pPr>
            <a:r>
              <a:rPr lang="es-ES_tradnl" sz="3300" b="1" dirty="0" smtClean="0">
                <a:solidFill>
                  <a:srgbClr val="984806"/>
                </a:solidFill>
                <a:effectLst>
                  <a:outerShdw blurRad="38100" dist="38100" dir="2700000" algn="tl">
                    <a:srgbClr val="000000">
                      <a:alpha val="43137"/>
                    </a:srgbClr>
                  </a:outerShdw>
                </a:effectLst>
                <a:latin typeface="Arial" pitchFamily="34" charset="0"/>
                <a:cs typeface="Arial" pitchFamily="34" charset="0"/>
              </a:rPr>
              <a:t>*CASA DE LA JUVENTUD</a:t>
            </a:r>
            <a:r>
              <a:rPr lang="es-ES" sz="33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r>
              <a:rPr lang="es-ES_tradnl" sz="3300" b="1" dirty="0" smtClean="0">
                <a:solidFill>
                  <a:srgbClr val="984806"/>
                </a:solidFill>
                <a:effectLst>
                  <a:outerShdw blurRad="38100" dist="38100" dir="2700000" algn="tl">
                    <a:srgbClr val="000000">
                      <a:alpha val="43137"/>
                    </a:srgbClr>
                  </a:outerShdw>
                </a:effectLst>
                <a:latin typeface="Arial" pitchFamily="34" charset="0"/>
                <a:cs typeface="Arial" pitchFamily="34" charset="0"/>
              </a:rPr>
              <a:t>Programa de desarrollo juvenil. 2000-2005</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marL="0" indent="0">
              <a:lnSpc>
                <a:spcPct val="115000"/>
              </a:lnSpc>
              <a:spcAft>
                <a:spcPts val="0"/>
              </a:spcAft>
              <a:buNone/>
            </a:pPr>
            <a:r>
              <a:rPr lang="es-ES_tradnl" sz="33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 </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algn="ctr">
              <a:lnSpc>
                <a:spcPct val="115000"/>
              </a:lnSpc>
              <a:spcAft>
                <a:spcPts val="0"/>
              </a:spcAft>
            </a:pPr>
            <a:r>
              <a:rPr lang="es-AR" sz="33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*“Posgrado en Salud Social y Comunitaria” 2005-2010</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marL="0" indent="0">
              <a:lnSpc>
                <a:spcPct val="115000"/>
              </a:lnSpc>
              <a:spcAft>
                <a:spcPts val="0"/>
              </a:spcAft>
              <a:buNone/>
            </a:pPr>
            <a:r>
              <a:rPr lang="es-AR" sz="33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endParaRPr lang="es-AR" sz="3300" dirty="0">
              <a:effectLst>
                <a:outerShdw blurRad="38100" dist="38100" dir="2700000" algn="tl">
                  <a:srgbClr val="000000">
                    <a:alpha val="43137"/>
                  </a:srgbClr>
                </a:outerShdw>
              </a:effectLst>
              <a:latin typeface="Arial" pitchFamily="34" charset="0"/>
              <a:ea typeface="Calibri"/>
              <a:cs typeface="Arial" pitchFamily="34" charset="0"/>
            </a:endParaRPr>
          </a:p>
          <a:p>
            <a:pPr>
              <a:lnSpc>
                <a:spcPct val="115000"/>
              </a:lnSpc>
              <a:spcAft>
                <a:spcPts val="0"/>
              </a:spcAft>
            </a:pPr>
            <a:endParaRPr lang="es-AR" sz="2000" dirty="0" smtClean="0">
              <a:solidFill>
                <a:srgbClr val="984806"/>
              </a:solidFill>
              <a:effectLst/>
              <a:latin typeface="Arial"/>
              <a:ea typeface="MinionPro-Regular"/>
              <a:cs typeface="Times New Roman"/>
            </a:endParaRPr>
          </a:p>
          <a:p>
            <a:pPr>
              <a:lnSpc>
                <a:spcPct val="115000"/>
              </a:lnSpc>
              <a:spcAft>
                <a:spcPts val="0"/>
              </a:spcAft>
            </a:pPr>
            <a:endParaRPr lang="es-AR" sz="2000" dirty="0">
              <a:solidFill>
                <a:srgbClr val="984806"/>
              </a:solidFill>
              <a:latin typeface="Arial"/>
              <a:ea typeface="MinionPro-Regular"/>
              <a:cs typeface="Times New Roman"/>
            </a:endParaRPr>
          </a:p>
          <a:p>
            <a:pPr>
              <a:lnSpc>
                <a:spcPct val="115000"/>
              </a:lnSpc>
              <a:spcAft>
                <a:spcPts val="0"/>
              </a:spcAft>
            </a:pPr>
            <a:endParaRPr lang="es-AR" sz="2000" dirty="0" smtClean="0">
              <a:solidFill>
                <a:srgbClr val="984806"/>
              </a:solidFill>
              <a:effectLst/>
              <a:latin typeface="Arial"/>
              <a:ea typeface="MinionPro-Regular"/>
              <a:cs typeface="Times New Roman"/>
            </a:endParaRPr>
          </a:p>
          <a:p>
            <a:pPr marL="0" indent="0">
              <a:lnSpc>
                <a:spcPct val="115000"/>
              </a:lnSpc>
              <a:spcAft>
                <a:spcPts val="0"/>
              </a:spcAft>
              <a:buNone/>
            </a:pPr>
            <a:endParaRPr lang="es-AR" sz="3600" dirty="0">
              <a:ea typeface="Calibri"/>
              <a:cs typeface="Times New Roman"/>
            </a:endParaRPr>
          </a:p>
          <a:p>
            <a:pPr marL="0" indent="0">
              <a:lnSpc>
                <a:spcPct val="115000"/>
              </a:lnSpc>
              <a:spcAft>
                <a:spcPts val="0"/>
              </a:spcAft>
              <a:buNone/>
            </a:pPr>
            <a:r>
              <a:rPr lang="es-AR" sz="2000" dirty="0" smtClean="0">
                <a:solidFill>
                  <a:srgbClr val="984806"/>
                </a:solidFill>
                <a:effectLst/>
                <a:latin typeface="Arial"/>
                <a:ea typeface="MinionPro-Regular"/>
                <a:cs typeface="Times New Roman"/>
              </a:rPr>
              <a:t> </a:t>
            </a:r>
            <a:endParaRPr lang="es-AR" sz="3600" dirty="0">
              <a:ea typeface="Calibri"/>
              <a:cs typeface="Times New Roman"/>
            </a:endParaRPr>
          </a:p>
          <a:p>
            <a:endParaRPr lang="es-AR" sz="2000" dirty="0">
              <a:latin typeface="Arial" pitchFamily="34" charset="0"/>
              <a:cs typeface="Arial" pitchFamily="34" charset="0"/>
            </a:endParaRPr>
          </a:p>
        </p:txBody>
      </p:sp>
    </p:spTree>
    <p:extLst>
      <p:ext uri="{BB962C8B-B14F-4D97-AF65-F5344CB8AC3E}">
        <p14:creationId xmlns:p14="http://schemas.microsoft.com/office/powerpoint/2010/main" val="16732861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336704"/>
          </a:xfrm>
        </p:spPr>
        <p:txBody>
          <a:bodyPr>
            <a:normAutofit/>
          </a:bodyPr>
          <a:lstStyle/>
          <a:p>
            <a:pPr algn="ctr">
              <a:lnSpc>
                <a:spcPct val="115000"/>
              </a:lnSpc>
              <a:spcBef>
                <a:spcPts val="1200"/>
              </a:spcBef>
              <a:spcAft>
                <a:spcPts val="1200"/>
              </a:spcAft>
            </a:pPr>
            <a:endPar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algn="ctr">
              <a:lnSpc>
                <a:spcPct val="115000"/>
              </a:lnSpc>
              <a:spcBef>
                <a:spcPts val="1200"/>
              </a:spcBef>
              <a:spcAft>
                <a:spcPts val="1200"/>
              </a:spcAft>
            </a:pPr>
            <a:r>
              <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a:t>
            </a:r>
          </a:p>
          <a:p>
            <a:pPr algn="ctr">
              <a:lnSpc>
                <a:spcPct val="115000"/>
              </a:lnSpc>
              <a:spcBef>
                <a:spcPts val="1200"/>
              </a:spcBef>
              <a:spcAft>
                <a:spcPts val="1200"/>
              </a:spcAft>
            </a:pPr>
            <a:r>
              <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MERCADO Y SALUD</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a:lnSpc>
                <a:spcPct val="115000"/>
              </a:lnSpc>
              <a:spcAft>
                <a:spcPts val="1000"/>
              </a:spcAft>
            </a:pPr>
            <a:r>
              <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“”Las estadísticas económicas señalan que el mercado de la salud se ha convertido en uno de los más importantes a nivel mundial, con diversos actores claves que conforman lo que se denomina el complejo médico industrial, integrado por los productores de tecnologías e insumos para los servicios de salud; la industria farmacéutica; el sector asegurador y financiero, y los productores directos de servicios en clínicas u hospitales privados.””</a:t>
            </a:r>
          </a:p>
          <a:p>
            <a:pPr>
              <a:lnSpc>
                <a:spcPct val="115000"/>
              </a:lnSpc>
              <a:spcAft>
                <a:spcPts val="1000"/>
              </a:spcAft>
            </a:pPr>
            <a:endParaRPr lang="es-AR" sz="1400"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a:lnSpc>
                <a:spcPct val="115000"/>
              </a:lnSpc>
              <a:spcAft>
                <a:spcPts val="1000"/>
              </a:spcAft>
            </a:pPr>
            <a:r>
              <a:rPr lang="es-AR" sz="1400" dirty="0">
                <a:solidFill>
                  <a:srgbClr val="984806"/>
                </a:solidFill>
                <a:effectLst>
                  <a:outerShdw blurRad="38100" dist="38100" dir="2700000" algn="tl">
                    <a:srgbClr val="000000">
                      <a:alpha val="43137"/>
                    </a:srgbClr>
                  </a:outerShdw>
                </a:effectLst>
                <a:latin typeface="Arial"/>
                <a:ea typeface="Times New Roman"/>
                <a:cs typeface="Times New Roman"/>
              </a:rPr>
              <a:t>Buena parte de los procesos de reforma de salud promovidas por los organismos financieros multilaterales han tratado de introducir mecanismos para la "privatización" de la salud y la seguridad social, a través del desarrollo de administradoras privadas para la administración de fondos de pensiones, de los recursos para la salud provenientes del Estado o particulares a través de cotizaciones, y administradoras de riesgos de trabajo que captan fondos de las empresas y en algunos casos de los trabajadores</a:t>
            </a:r>
            <a:endParaRPr lang="es-AR" sz="1400"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a:lnSpc>
                <a:spcPct val="115000"/>
              </a:lnSpc>
              <a:spcAft>
                <a:spcPts val="1000"/>
              </a:spcAft>
            </a:pPr>
            <a:endParaRPr lang="es-AR" sz="1400" dirty="0">
              <a:solidFill>
                <a:srgbClr val="984806"/>
              </a:solidFill>
              <a:effectLst>
                <a:outerShdw blurRad="38100" dist="38100" dir="2700000" algn="tl">
                  <a:srgbClr val="000000">
                    <a:alpha val="43137"/>
                  </a:srgbClr>
                </a:outerShdw>
              </a:effectLst>
              <a:latin typeface="Arial" pitchFamily="34" charset="0"/>
              <a:ea typeface="Calibri"/>
              <a:cs typeface="Arial" pitchFamily="34" charset="0"/>
            </a:endParaRPr>
          </a:p>
          <a:p>
            <a:pPr>
              <a:lnSpc>
                <a:spcPct val="115000"/>
              </a:lnSpc>
              <a:spcAft>
                <a:spcPts val="1000"/>
              </a:spcAft>
            </a:pP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p:txBody>
      </p:sp>
    </p:spTree>
    <p:extLst>
      <p:ext uri="{BB962C8B-B14F-4D97-AF65-F5344CB8AC3E}">
        <p14:creationId xmlns:p14="http://schemas.microsoft.com/office/powerpoint/2010/main" val="22215368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20680"/>
          </a:xfrm>
        </p:spPr>
        <p:txBody>
          <a:bodyPr>
            <a:normAutofit fontScale="70000" lnSpcReduction="20000"/>
          </a:bodyPr>
          <a:lstStyle/>
          <a:p>
            <a:pPr algn="ctr">
              <a:lnSpc>
                <a:spcPct val="115000"/>
              </a:lnSpc>
              <a:spcAft>
                <a:spcPts val="0"/>
              </a:spcAft>
            </a:pPr>
            <a:endParaRPr lang="es-AR" sz="2800" b="1" dirty="0" smtClean="0">
              <a:solidFill>
                <a:srgbClr val="984806"/>
              </a:solidFill>
              <a:effectLst/>
              <a:latin typeface="Arial"/>
              <a:ea typeface="MinionPro-Regular"/>
              <a:cs typeface="Times New Roman"/>
            </a:endParaRPr>
          </a:p>
          <a:p>
            <a:pPr algn="ctr">
              <a:lnSpc>
                <a:spcPct val="115000"/>
              </a:lnSpc>
              <a:spcAft>
                <a:spcPts val="0"/>
              </a:spcAft>
            </a:pPr>
            <a:r>
              <a:rPr lang="es-AR" sz="2800" b="1" dirty="0" smtClean="0">
                <a:solidFill>
                  <a:srgbClr val="984806"/>
                </a:solidFill>
                <a:effectLst>
                  <a:outerShdw blurRad="38100" dist="38100" dir="2700000" algn="tl">
                    <a:srgbClr val="000000">
                      <a:alpha val="43137"/>
                    </a:srgbClr>
                  </a:outerShdw>
                </a:effectLst>
                <a:latin typeface="Arial"/>
                <a:ea typeface="MinionPro-Regular"/>
                <a:cs typeface="Times New Roman"/>
              </a:rPr>
              <a:t>Informe 2008 de la Comisión designada por OMS, en el año 2005, sobre los determinantes sociales en salud</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 </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0"/>
              </a:spcAft>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A su vez, </a:t>
            </a:r>
            <a:r>
              <a:rPr lang="es-AR" sz="2000" b="1" dirty="0" smtClean="0">
                <a:solidFill>
                  <a:srgbClr val="984806"/>
                </a:solidFill>
                <a:effectLst>
                  <a:outerShdw blurRad="38100" dist="38100" dir="2700000" algn="tl">
                    <a:srgbClr val="000000">
                      <a:alpha val="43137"/>
                    </a:srgbClr>
                  </a:outerShdw>
                </a:effectLst>
                <a:latin typeface="Arial"/>
                <a:ea typeface="Calibri"/>
                <a:cs typeface="Times New Roman"/>
              </a:rPr>
              <a:t>las condiciones en que la gente vive y muere están determinadas por fuerzas políticas, sociales y económicas.</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 </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 </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0"/>
              </a:spcAft>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Esa distribución desigual de experiencias perjudiciales para la salud no es, en ningún caso, un fenómeno «natural», sino el resultado de </a:t>
            </a:r>
            <a:r>
              <a:rPr lang="es-AR" sz="2000" b="1" dirty="0" smtClean="0">
                <a:solidFill>
                  <a:srgbClr val="984806"/>
                </a:solidFill>
                <a:effectLst>
                  <a:outerShdw blurRad="38100" dist="38100" dir="2700000" algn="tl">
                    <a:srgbClr val="000000">
                      <a:alpha val="43137"/>
                    </a:srgbClr>
                  </a:outerShdw>
                </a:effectLst>
                <a:latin typeface="Arial"/>
                <a:ea typeface="Calibri"/>
                <a:cs typeface="Times New Roman"/>
              </a:rPr>
              <a:t>una nefasta combinación</a:t>
            </a: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 de políticas y programas sociales deficientes, arreglos económicos injustos y una mala e intencionada  gestión política. </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 </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0"/>
              </a:spcAft>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En 2007, por primera vez, la mayoría de los habitantes del planeta vivía en entornos urbanos. Casi mil millones de éstos viven en barrios precarios (villas, chabolas, favelas)</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0"/>
              </a:spcAft>
              <a:buNone/>
            </a:pPr>
            <a:r>
              <a:rPr lang="es-AR" sz="2000" b="1" dirty="0" smtClean="0">
                <a:solidFill>
                  <a:srgbClr val="984806"/>
                </a:solidFill>
                <a:effectLst>
                  <a:outerShdw blurRad="38100" dist="38100" dir="2700000" algn="tl">
                    <a:srgbClr val="000000">
                      <a:alpha val="43137"/>
                    </a:srgbClr>
                  </a:outerShdw>
                </a:effectLst>
                <a:latin typeface="Arial"/>
                <a:ea typeface="MinionPro-Regular"/>
                <a:cs typeface="Times New Roman"/>
              </a:rPr>
              <a:t> </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0"/>
              </a:spcAft>
            </a:pPr>
            <a:r>
              <a:rPr lang="es-AR" sz="2000" dirty="0" smtClean="0">
                <a:solidFill>
                  <a:srgbClr val="984806"/>
                </a:solidFill>
                <a:effectLst>
                  <a:outerShdw blurRad="38100" dist="38100" dir="2700000" algn="tl">
                    <a:srgbClr val="000000">
                      <a:alpha val="43137"/>
                    </a:srgbClr>
                  </a:outerShdw>
                </a:effectLst>
                <a:latin typeface="Arial"/>
                <a:ea typeface="Calibri"/>
                <a:cs typeface="Times New Roman"/>
              </a:rPr>
              <a:t>Cada año, más de 100 millones de personas se ven afectados por  las políticas económicas</a:t>
            </a:r>
            <a:endParaRPr lang="es-AR" sz="3600" dirty="0">
              <a:effectLst>
                <a:outerShdw blurRad="38100" dist="38100" dir="2700000" algn="tl">
                  <a:srgbClr val="000000">
                    <a:alpha val="43137"/>
                  </a:srgbClr>
                </a:outerShdw>
              </a:effectLst>
              <a:ea typeface="Calibri"/>
              <a:cs typeface="Times New Roman"/>
            </a:endParaRPr>
          </a:p>
          <a:p>
            <a:pPr>
              <a:spcAft>
                <a:spcPts val="750"/>
              </a:spcAft>
            </a:pPr>
            <a:endParaRPr lang="es-AR" sz="2000" dirty="0" smtClean="0">
              <a:solidFill>
                <a:srgbClr val="984806"/>
              </a:solidFill>
              <a:effectLst>
                <a:outerShdw blurRad="38100" dist="38100" dir="2700000" algn="tl">
                  <a:srgbClr val="000000">
                    <a:alpha val="43137"/>
                  </a:srgbClr>
                </a:outerShdw>
              </a:effectLst>
              <a:latin typeface="Arial"/>
              <a:ea typeface="Times New Roman"/>
            </a:endParaRPr>
          </a:p>
          <a:p>
            <a:pPr>
              <a:spcAft>
                <a:spcPts val="750"/>
              </a:spcAft>
            </a:pPr>
            <a:r>
              <a:rPr lang="es-AR" sz="2000" dirty="0" smtClean="0">
                <a:solidFill>
                  <a:srgbClr val="984806"/>
                </a:solidFill>
                <a:effectLst>
                  <a:outerShdw blurRad="38100" dist="38100" dir="2700000" algn="tl">
                    <a:srgbClr val="000000">
                      <a:alpha val="43137"/>
                    </a:srgbClr>
                  </a:outerShdw>
                </a:effectLst>
                <a:latin typeface="Arial"/>
                <a:ea typeface="Times New Roman"/>
              </a:rPr>
              <a:t>EN ARGENTINA aumento la población de pobres al 40,8% (16 millones de personas y la población indigente  al 32,1% (totalizan 3.6.millones de personas). Tenemos 59,5% de niños y adolescentes integran este grupo. </a:t>
            </a:r>
            <a:r>
              <a:rPr lang="es-AR" sz="2000" b="1" dirty="0" smtClean="0">
                <a:solidFill>
                  <a:srgbClr val="984806"/>
                </a:solidFill>
                <a:effectLst>
                  <a:outerShdw blurRad="38100" dist="38100" dir="2700000" algn="tl">
                    <a:srgbClr val="000000">
                      <a:alpha val="43137"/>
                    </a:srgbClr>
                  </a:outerShdw>
                </a:effectLst>
                <a:latin typeface="Arial"/>
                <a:ea typeface="Times New Roman"/>
              </a:rPr>
              <a:t>FUENTE</a:t>
            </a:r>
            <a:r>
              <a:rPr lang="es-AR" sz="2000" dirty="0" smtClean="0">
                <a:solidFill>
                  <a:srgbClr val="984806"/>
                </a:solidFill>
                <a:effectLst>
                  <a:outerShdw blurRad="38100" dist="38100" dir="2700000" algn="tl">
                    <a:srgbClr val="000000">
                      <a:alpha val="43137"/>
                    </a:srgbClr>
                  </a:outerShdw>
                </a:effectLst>
                <a:latin typeface="Arial"/>
                <a:ea typeface="Times New Roman"/>
              </a:rPr>
              <a:t>. Observatorio de la Deuda Social Argentina. Informe 20010-19. Universidad Católica Argentina</a:t>
            </a:r>
            <a:endParaRPr lang="es-AR" sz="4000" dirty="0">
              <a:effectLst>
                <a:outerShdw blurRad="38100" dist="38100" dir="2700000" algn="tl">
                  <a:srgbClr val="000000">
                    <a:alpha val="43137"/>
                  </a:srgbClr>
                </a:outerShdw>
              </a:effectLst>
              <a:latin typeface="Times New Roman"/>
              <a:ea typeface="Times New Roman"/>
            </a:endParaRPr>
          </a:p>
        </p:txBody>
      </p:sp>
    </p:spTree>
    <p:extLst>
      <p:ext uri="{BB962C8B-B14F-4D97-AF65-F5344CB8AC3E}">
        <p14:creationId xmlns:p14="http://schemas.microsoft.com/office/powerpoint/2010/main" val="3983681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fontScale="77500" lnSpcReduction="20000"/>
          </a:bodyPr>
          <a:lstStyle/>
          <a:p>
            <a:pPr algn="ctr">
              <a:lnSpc>
                <a:spcPct val="115000"/>
              </a:lnSpc>
              <a:spcBef>
                <a:spcPts val="1200"/>
              </a:spcBef>
              <a:spcAft>
                <a:spcPts val="1200"/>
              </a:spcAft>
            </a:pPr>
            <a:r>
              <a:rPr lang="es-AR" sz="2000" b="1" dirty="0" smtClean="0">
                <a:solidFill>
                  <a:srgbClr val="984806"/>
                </a:solidFill>
                <a:effectLst/>
                <a:latin typeface="Arial"/>
                <a:ea typeface="Calibri"/>
                <a:cs typeface="Times New Roman"/>
              </a:rPr>
              <a:t>LAS HERRAMIENTAS UTILIZADAS POR LA GLOBALIZACION PARA IMPONER EL MODELO.</a:t>
            </a:r>
            <a:endParaRPr lang="es-AR" sz="3600" dirty="0">
              <a:ea typeface="Calibri"/>
              <a:cs typeface="Times New Roman"/>
            </a:endParaRPr>
          </a:p>
          <a:p>
            <a:pPr algn="ctr">
              <a:lnSpc>
                <a:spcPct val="115000"/>
              </a:lnSpc>
              <a:spcBef>
                <a:spcPts val="1200"/>
              </a:spcBef>
              <a:spcAft>
                <a:spcPts val="1200"/>
              </a:spcAft>
            </a:pPr>
            <a:r>
              <a:rPr lang="es-AR" sz="2000" b="1" dirty="0" smtClean="0">
                <a:solidFill>
                  <a:srgbClr val="984806"/>
                </a:solidFill>
                <a:effectLst/>
                <a:latin typeface="Arial"/>
                <a:ea typeface="Calibri"/>
                <a:cs typeface="Times New Roman"/>
              </a:rPr>
              <a:t>Los medios y  la Publicidad</a:t>
            </a:r>
            <a:endParaRPr lang="es-AR" sz="3600" dirty="0">
              <a:ea typeface="Calibri"/>
              <a:cs typeface="Times New Roman"/>
            </a:endParaRPr>
          </a:p>
          <a:p>
            <a:pPr algn="just">
              <a:lnSpc>
                <a:spcPct val="115000"/>
              </a:lnSpc>
              <a:spcBef>
                <a:spcPts val="1200"/>
              </a:spcBef>
              <a:spcAft>
                <a:spcPts val="1200"/>
              </a:spcAft>
            </a:pPr>
            <a:r>
              <a:rPr lang="es-AR" sz="2000" i="1" dirty="0" smtClean="0">
                <a:solidFill>
                  <a:srgbClr val="984806"/>
                </a:solidFill>
                <a:effectLst/>
                <a:latin typeface="Arial"/>
                <a:ea typeface="Calibri"/>
                <a:cs typeface="Times New Roman"/>
              </a:rPr>
              <a:t>Un análisis sobre la propiedad de los medios realizado por Chomsky y Herman (1990) y confirmado más re­cientemente por Carmona (2007), determina que en Estados Unidos, 29 organizaciones son las responsables de la producción de más de la mitad de los más de 25 mil medios de comunicación existentes en el país, y son ellas quienes definen la agenda de contenido y gene­ran las noticias nacionales e internacionales. Las cua­tro principales agencias de noticias (AP, UPI, Reuters y AFP) generan el 80 % de las noticias que circulan en todo el mundo. </a:t>
            </a:r>
            <a:endParaRPr lang="es-AR" sz="3600" dirty="0">
              <a:ea typeface="Calibri"/>
              <a:cs typeface="Times New Roman"/>
            </a:endParaRPr>
          </a:p>
          <a:p>
            <a:pPr algn="just">
              <a:lnSpc>
                <a:spcPct val="115000"/>
              </a:lnSpc>
              <a:spcBef>
                <a:spcPts val="1200"/>
              </a:spcBef>
              <a:spcAft>
                <a:spcPts val="1200"/>
              </a:spcAft>
            </a:pPr>
            <a:r>
              <a:rPr lang="es-AR" sz="2000" i="1" dirty="0" smtClean="0">
                <a:solidFill>
                  <a:srgbClr val="984806"/>
                </a:solidFill>
                <a:effectLst/>
                <a:latin typeface="Arial"/>
                <a:ea typeface="Calibri"/>
                <a:cs typeface="Times New Roman"/>
              </a:rPr>
              <a:t>Pero resulta que los propietarios de es­tos grandes medios están directamente vinculados con otros rubros de la economía, como la banca, la pro­ducción de armamento, la agroindustria, las compañías petroleras, las compañías automotrices, o la industria farmacéutica. Un ejemplo: General Electric y Wes­tinghouse, empresas inicialmente de manufactura de productos para el hogar, ahora también fabrican arma­mentos, son parte del complejo industrial de la salud y propietarias de grandes medios de comunicación. </a:t>
            </a:r>
            <a:r>
              <a:rPr lang="es-AR" sz="2000" b="1" i="1" dirty="0" smtClean="0">
                <a:solidFill>
                  <a:srgbClr val="984806"/>
                </a:solidFill>
                <a:effectLst/>
                <a:latin typeface="Arial"/>
                <a:ea typeface="Calibri"/>
                <a:cs typeface="Times New Roman"/>
              </a:rPr>
              <a:t>Fuente</a:t>
            </a:r>
            <a:r>
              <a:rPr lang="es-AR" sz="2000" i="1" dirty="0" smtClean="0">
                <a:solidFill>
                  <a:srgbClr val="984806"/>
                </a:solidFill>
                <a:effectLst/>
                <a:latin typeface="Arial"/>
                <a:ea typeface="Calibri"/>
                <a:cs typeface="Times New Roman"/>
              </a:rPr>
              <a:t>:</a:t>
            </a:r>
            <a:r>
              <a:rPr lang="es-ES_tradnl" sz="2000" dirty="0" smtClean="0">
                <a:solidFill>
                  <a:srgbClr val="984806"/>
                </a:solidFill>
                <a:effectLst/>
                <a:latin typeface="Arial"/>
                <a:ea typeface="Calibri"/>
                <a:cs typeface="Times New Roman"/>
              </a:rPr>
              <a:t>Carlos Feo Acevedo1, Oscar Feo Istúriz. Impacto de los medios de comunicación en la salud pública. Rev. </a:t>
            </a:r>
            <a:r>
              <a:rPr lang="es-ES_tradnl" sz="2000" dirty="0" err="1" smtClean="0">
                <a:solidFill>
                  <a:srgbClr val="984806"/>
                </a:solidFill>
                <a:effectLst/>
                <a:latin typeface="Arial"/>
                <a:ea typeface="Calibri"/>
                <a:cs typeface="Times New Roman"/>
              </a:rPr>
              <a:t>Scielo</a:t>
            </a:r>
            <a:endParaRPr lang="es-AR" sz="3600" dirty="0">
              <a:ea typeface="Calibri"/>
              <a:cs typeface="Times New Roman"/>
            </a:endParaRPr>
          </a:p>
        </p:txBody>
      </p:sp>
    </p:spTree>
    <p:extLst>
      <p:ext uri="{BB962C8B-B14F-4D97-AF65-F5344CB8AC3E}">
        <p14:creationId xmlns:p14="http://schemas.microsoft.com/office/powerpoint/2010/main" val="2842642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7544" y="476673"/>
            <a:ext cx="8208912" cy="5400600"/>
          </a:xfrm>
          <a:prstGeom prst="rect">
            <a:avLst/>
          </a:prstGeom>
          <a:noFill/>
          <a:ln>
            <a:noFill/>
          </a:ln>
        </p:spPr>
      </p:pic>
    </p:spTree>
    <p:extLst>
      <p:ext uri="{BB962C8B-B14F-4D97-AF65-F5344CB8AC3E}">
        <p14:creationId xmlns:p14="http://schemas.microsoft.com/office/powerpoint/2010/main" val="3846182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pPr marR="190500" algn="ctr" fontAlgn="base">
              <a:lnSpc>
                <a:spcPts val="1350"/>
              </a:lnSpc>
              <a:spcAft>
                <a:spcPts val="0"/>
              </a:spcAft>
            </a:pPr>
            <a:endParaRPr lang="es-AR" sz="1600" b="1" dirty="0" smtClean="0">
              <a:solidFill>
                <a:srgbClr val="984806"/>
              </a:solidFill>
              <a:effectLst/>
              <a:latin typeface="Arial" pitchFamily="34" charset="0"/>
              <a:ea typeface="Times New Roman"/>
              <a:cs typeface="Arial" pitchFamily="34" charset="0"/>
            </a:endParaRPr>
          </a:p>
          <a:p>
            <a:pPr marR="190500" algn="ctr" fontAlgn="base">
              <a:lnSpc>
                <a:spcPts val="1350"/>
              </a:lnSpc>
              <a:spcAft>
                <a:spcPts val="0"/>
              </a:spcAft>
            </a:pPr>
            <a:endParaRPr lang="es-AR" sz="1600" b="1" dirty="0" smtClean="0">
              <a:solidFill>
                <a:srgbClr val="984806"/>
              </a:solidFill>
              <a:effectLst/>
              <a:latin typeface="Arial" pitchFamily="34" charset="0"/>
              <a:ea typeface="Times New Roman"/>
              <a:cs typeface="Arial" pitchFamily="34" charset="0"/>
            </a:endParaRPr>
          </a:p>
          <a:p>
            <a:pPr marR="190500" algn="ctr" fontAlgn="base">
              <a:lnSpc>
                <a:spcPts val="1350"/>
              </a:lnSpc>
              <a:spcAft>
                <a:spcPts val="0"/>
              </a:spcAft>
            </a:pPr>
            <a:r>
              <a:rPr lang="es-AR" sz="1600" b="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Recordemos que en la actualidad  la variable FINANCIERA es la elegida por la Globalización en detrimento de la variable productiva</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marR="190500" algn="ctr" fontAlgn="base">
              <a:lnSpc>
                <a:spcPts val="1350"/>
              </a:lnSpc>
              <a:spcAft>
                <a:spcPts val="0"/>
              </a:spcAft>
            </a:pPr>
            <a:r>
              <a:rPr lang="es-AR" sz="2800" b="1" i="1" dirty="0" smtClean="0">
                <a:solidFill>
                  <a:srgbClr val="984806"/>
                </a:solidFill>
                <a:effectLst>
                  <a:outerShdw blurRad="38100" dist="38100" dir="2700000" algn="tl">
                    <a:srgbClr val="000000">
                      <a:alpha val="43137"/>
                    </a:srgbClr>
                  </a:outerShdw>
                </a:effectLst>
                <a:latin typeface="Arial"/>
                <a:ea typeface="Times New Roman"/>
                <a:cs typeface="Times New Roman"/>
              </a:rPr>
              <a:t> </a:t>
            </a:r>
            <a:endParaRPr lang="es-AR" sz="3600" dirty="0">
              <a:effectLst>
                <a:outerShdw blurRad="38100" dist="38100" dir="2700000" algn="tl">
                  <a:srgbClr val="000000">
                    <a:alpha val="43137"/>
                  </a:srgbClr>
                </a:outerShdw>
              </a:effectLst>
              <a:ea typeface="Calibri"/>
              <a:cs typeface="Times New Roman"/>
            </a:endParaRPr>
          </a:p>
          <a:p>
            <a:pPr marR="190500" algn="ctr" fontAlgn="base">
              <a:lnSpc>
                <a:spcPts val="1350"/>
              </a:lnSpc>
              <a:spcAft>
                <a:spcPts val="0"/>
              </a:spcAft>
            </a:pPr>
            <a:endPar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algn="ctr" fontAlgn="base">
              <a:lnSpc>
                <a:spcPts val="1350"/>
              </a:lnSpc>
              <a:spcAft>
                <a:spcPts val="0"/>
              </a:spcAft>
            </a:pPr>
            <a:endParaRPr lang="es-AR" sz="1400" b="1" i="1" dirty="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algn="ctr" fontAlgn="base">
              <a:lnSpc>
                <a:spcPts val="1350"/>
              </a:lnSpc>
              <a:spcAft>
                <a:spcPts val="0"/>
              </a:spcAft>
            </a:pPr>
            <a:r>
              <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Sus consecuencias: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VARIABLE FINANCIERA</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*publicidad, incremento del consumo</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*consecuencias a tener presente: obesidad, malnutrición, diabetes, enfermedad metabólica</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r>
              <a:rPr lang="es-AR" sz="1400" i="1" dirty="0" err="1"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Hiperconsumo</a:t>
            </a: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bebidas, drogas tecnologías, comida chatarra, autos, motos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*Recortes del sistema político, en salud, educación, fondo de pensiones, desarrollo social, reforma laboral, ajustes fiscales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*aumento de la vulnerabilidad de las poblaciones, aumento de la pobreza y desigualdades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endPar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endParaRPr>
          </a:p>
          <a:p>
            <a:pPr marR="190500" fontAlgn="base">
              <a:lnSpc>
                <a:spcPts val="1350"/>
              </a:lnSpc>
              <a:spcAft>
                <a:spcPts val="0"/>
              </a:spcAft>
            </a:pPr>
            <a:r>
              <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VARIABLE PRODUCTIVA</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b="1"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t>
            </a: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*cierre de empresas., generación de desempleo y deterioro de la oferta de nuevos empleos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a:p>
            <a:pPr marR="190500" fontAlgn="base">
              <a:lnSpc>
                <a:spcPts val="1350"/>
              </a:lnSpc>
              <a:spcAft>
                <a:spcPts val="0"/>
              </a:spcAft>
            </a:pPr>
            <a:r>
              <a:rPr lang="es-AR" sz="1400" i="1" dirty="0" smtClean="0">
                <a:solidFill>
                  <a:srgbClr val="984806"/>
                </a:solidFill>
                <a:effectLst>
                  <a:outerShdw blurRad="38100" dist="38100" dir="2700000" algn="tl">
                    <a:srgbClr val="000000">
                      <a:alpha val="43137"/>
                    </a:srgbClr>
                  </a:outerShdw>
                </a:effectLst>
                <a:latin typeface="Arial" pitchFamily="34" charset="0"/>
                <a:ea typeface="Times New Roman"/>
                <a:cs typeface="Arial" pitchFamily="34" charset="0"/>
              </a:rPr>
              <a:t>	*aumento del tiempo libre, sin ocupación: depresión, suicidios, alcoholismo, adicciones, violencia, homicidios, delitos, embarazos. Abortos, HIV, ITS</a:t>
            </a:r>
            <a:endParaRPr lang="es-AR" sz="1400" dirty="0">
              <a:effectLst>
                <a:outerShdw blurRad="38100" dist="38100" dir="2700000" algn="tl">
                  <a:srgbClr val="000000">
                    <a:alpha val="43137"/>
                  </a:srgbClr>
                </a:outerShdw>
              </a:effectLst>
              <a:latin typeface="Arial" pitchFamily="34" charset="0"/>
              <a:ea typeface="Calibri"/>
              <a:cs typeface="Arial" pitchFamily="34" charset="0"/>
            </a:endParaRPr>
          </a:p>
        </p:txBody>
      </p:sp>
    </p:spTree>
    <p:extLst>
      <p:ext uri="{BB962C8B-B14F-4D97-AF65-F5344CB8AC3E}">
        <p14:creationId xmlns:p14="http://schemas.microsoft.com/office/powerpoint/2010/main" val="11532113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8229600" cy="5976663"/>
          </a:xfrm>
        </p:spPr>
        <p:txBody>
          <a:bodyPr>
            <a:normAutofit fontScale="77500" lnSpcReduction="20000"/>
          </a:bodyPr>
          <a:lstStyle/>
          <a:p>
            <a:pPr marL="0" indent="0" algn="ctr">
              <a:buNone/>
            </a:pPr>
            <a:r>
              <a:rPr lang="es-AR" sz="1800" b="1" dirty="0" smtClean="0">
                <a:solidFill>
                  <a:schemeClr val="accent6">
                    <a:lumMod val="50000"/>
                  </a:schemeClr>
                </a:solidFill>
                <a:latin typeface="Arial" pitchFamily="34" charset="0"/>
                <a:cs typeface="Arial" pitchFamily="34" charset="0"/>
              </a:rPr>
              <a:t>DESAFIOS</a:t>
            </a:r>
          </a:p>
          <a:p>
            <a:endParaRPr lang="es-AR" sz="1800" dirty="0" smtClean="0">
              <a:solidFill>
                <a:schemeClr val="accent6">
                  <a:lumMod val="50000"/>
                </a:schemeClr>
              </a:solidFill>
              <a:latin typeface="Arial" pitchFamily="34" charset="0"/>
              <a:cs typeface="Arial" pitchFamily="34" charset="0"/>
            </a:endParaRPr>
          </a:p>
          <a:p>
            <a:r>
              <a:rPr lang="es-AR" sz="1800" dirty="0" smtClean="0">
                <a:solidFill>
                  <a:schemeClr val="accent6">
                    <a:lumMod val="50000"/>
                  </a:schemeClr>
                </a:solidFill>
                <a:latin typeface="Arial" pitchFamily="34" charset="0"/>
                <a:cs typeface="Arial" pitchFamily="34" charset="0"/>
              </a:rPr>
              <a:t>Desde los equipos de salud, podemos ampliar las áreas de intervención.?</a:t>
            </a:r>
          </a:p>
          <a:p>
            <a:endParaRPr lang="es-AR" sz="1800" dirty="0" smtClean="0">
              <a:solidFill>
                <a:schemeClr val="accent6">
                  <a:lumMod val="50000"/>
                </a:schemeClr>
              </a:solidFill>
              <a:latin typeface="Arial" pitchFamily="34" charset="0"/>
              <a:cs typeface="Arial" pitchFamily="34" charset="0"/>
            </a:endParaRPr>
          </a:p>
          <a:p>
            <a:r>
              <a:rPr lang="es-AR" sz="1800" dirty="0" smtClean="0">
                <a:solidFill>
                  <a:schemeClr val="accent6">
                    <a:lumMod val="50000"/>
                  </a:schemeClr>
                </a:solidFill>
                <a:latin typeface="Arial" pitchFamily="34" charset="0"/>
                <a:cs typeface="Arial" pitchFamily="34" charset="0"/>
              </a:rPr>
              <a:t>Especialmente hago referencia a los adolescentes y jóvenes de la comunidad que no consultan al sistema de salud.</a:t>
            </a:r>
          </a:p>
          <a:p>
            <a:endParaRPr lang="es-AR" sz="1800" dirty="0" smtClean="0">
              <a:solidFill>
                <a:schemeClr val="accent6">
                  <a:lumMod val="50000"/>
                </a:schemeClr>
              </a:solidFill>
              <a:latin typeface="Arial" pitchFamily="34" charset="0"/>
              <a:cs typeface="Arial" pitchFamily="34" charset="0"/>
            </a:endParaRPr>
          </a:p>
          <a:p>
            <a:r>
              <a:rPr lang="es-AR" sz="1800" dirty="0" smtClean="0">
                <a:solidFill>
                  <a:schemeClr val="accent6">
                    <a:lumMod val="50000"/>
                  </a:schemeClr>
                </a:solidFill>
                <a:latin typeface="Arial" pitchFamily="34" charset="0"/>
                <a:cs typeface="Arial" pitchFamily="34" charset="0"/>
              </a:rPr>
              <a:t>Si no somos nosotros, quienes??</a:t>
            </a:r>
          </a:p>
          <a:p>
            <a:endParaRPr lang="es-AR" sz="1800" dirty="0" smtClean="0">
              <a:solidFill>
                <a:schemeClr val="accent6">
                  <a:lumMod val="50000"/>
                </a:schemeClr>
              </a:solidFill>
              <a:latin typeface="Arial" pitchFamily="34" charset="0"/>
              <a:cs typeface="Arial" pitchFamily="34" charset="0"/>
            </a:endParaRPr>
          </a:p>
          <a:p>
            <a:pPr>
              <a:lnSpc>
                <a:spcPct val="115000"/>
              </a:lnSpc>
              <a:spcAft>
                <a:spcPts val="1000"/>
              </a:spcAft>
            </a:pPr>
            <a:r>
              <a:rPr lang="es-AR" sz="1800" dirty="0" smtClean="0">
                <a:solidFill>
                  <a:schemeClr val="accent6">
                    <a:lumMod val="50000"/>
                  </a:schemeClr>
                </a:solidFill>
                <a:latin typeface="Arial" pitchFamily="34" charset="0"/>
                <a:cs typeface="Arial" pitchFamily="34" charset="0"/>
              </a:rPr>
              <a:t>La respuesta podría ser a través de la trayectoria y liderazgo ganados en estas cuatro décadas, Y atreves de una gestión conjunta entre el Comité de Adolescencia de Alape y Codajic  poder acceder a la agenda de reunión de ministros de salud y presidentes, para incluir la situación que viven los jóvenes y la responsabilidad de los </a:t>
            </a:r>
            <a:r>
              <a:rPr lang="es-AR" sz="15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Estados. </a:t>
            </a:r>
            <a:r>
              <a:rPr lang="es-ES" sz="1600" dirty="0">
                <a:solidFill>
                  <a:srgbClr val="984806"/>
                </a:solidFill>
                <a:latin typeface="Arial"/>
                <a:ea typeface="Calibri"/>
                <a:cs typeface="Times New Roman"/>
              </a:rPr>
              <a:t>Existe un antecedente que señala este camino, dado por la Ex directora de OPS. </a:t>
            </a:r>
            <a:r>
              <a:rPr lang="es-ES" sz="1600" i="1" dirty="0">
                <a:solidFill>
                  <a:srgbClr val="984806"/>
                </a:solidFill>
                <a:latin typeface="Arial"/>
                <a:ea typeface="Calibri"/>
                <a:cs typeface="Times New Roman"/>
              </a:rPr>
              <a:t> </a:t>
            </a:r>
            <a:r>
              <a:rPr lang="es-AR" sz="1600" i="1" dirty="0">
                <a:solidFill>
                  <a:srgbClr val="984806"/>
                </a:solidFill>
                <a:latin typeface="Arial"/>
                <a:ea typeface="Times New Roman"/>
                <a:cs typeface="Times New Roman"/>
              </a:rPr>
              <a:t>La doctora Roses llamó a buscar todas las oportunidades donde se discutan cambios en políticas, en esta oportunidad, para traer el tema de las enfermedades no transmisibles. Esta intervención tuvo un éxito rotundo, incorporada a la agenda de ministros y a las políticas públicas, en todos los países de la región.</a:t>
            </a:r>
            <a:endParaRPr lang="es-AR" sz="1600" dirty="0">
              <a:latin typeface="Calibri"/>
              <a:ea typeface="Calibri"/>
              <a:cs typeface="Times New Roman"/>
            </a:endParaRPr>
          </a:p>
          <a:p>
            <a:endParaRPr lang="es-AR" sz="15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endParaRPr lang="es-AR" sz="15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r>
              <a:rPr lang="es-AR" sz="1600" dirty="0" smtClean="0">
                <a:solidFill>
                  <a:schemeClr val="accent6">
                    <a:lumMod val="50000"/>
                  </a:schemeClr>
                </a:solidFill>
                <a:latin typeface="Arial" pitchFamily="34" charset="0"/>
                <a:cs typeface="Arial" pitchFamily="34" charset="0"/>
              </a:rPr>
              <a:t>Es respetable la posición de aquellos que desean exclusivamente dar respuesta a los adolescentes y jóvenes que consultan al sistema de salud.</a:t>
            </a:r>
            <a:endParaRPr lang="es-AR" sz="1600" dirty="0">
              <a:solidFill>
                <a:schemeClr val="accent6">
                  <a:lumMod val="50000"/>
                </a:schemeClr>
              </a:solidFill>
              <a:latin typeface="Arial" pitchFamily="34" charset="0"/>
              <a:cs typeface="Arial" pitchFamily="34" charset="0"/>
            </a:endParaRPr>
          </a:p>
          <a:p>
            <a:endParaRPr lang="es-AR" sz="1600" b="1" dirty="0">
              <a:solidFill>
                <a:schemeClr val="accent6">
                  <a:lumMod val="50000"/>
                </a:schemeClr>
              </a:solidFill>
              <a:latin typeface="Arial" pitchFamily="34" charset="0"/>
              <a:ea typeface="Times New Roman"/>
              <a:cs typeface="Arial" pitchFamily="34" charset="0"/>
            </a:endParaRPr>
          </a:p>
          <a:p>
            <a:r>
              <a:rPr lang="es-AR" sz="1600" b="1" dirty="0" smtClean="0">
                <a:solidFill>
                  <a:schemeClr val="accent6">
                    <a:lumMod val="50000"/>
                  </a:schemeClr>
                </a:solidFill>
                <a:latin typeface="Arial" pitchFamily="34" charset="0"/>
                <a:ea typeface="Times New Roman"/>
                <a:cs typeface="Arial" pitchFamily="34" charset="0"/>
              </a:rPr>
              <a:t>Como ciudadanos </a:t>
            </a:r>
            <a:r>
              <a:rPr lang="es-AR" sz="1600" dirty="0" smtClean="0">
                <a:solidFill>
                  <a:schemeClr val="accent6">
                    <a:lumMod val="50000"/>
                  </a:schemeClr>
                </a:solidFill>
                <a:latin typeface="Arial" pitchFamily="34" charset="0"/>
                <a:ea typeface="Times New Roman"/>
                <a:cs typeface="Arial" pitchFamily="34" charset="0"/>
              </a:rPr>
              <a:t>debemos reclamar la necesidad  de  </a:t>
            </a:r>
            <a:r>
              <a:rPr lang="es-AR" sz="1600" dirty="0">
                <a:solidFill>
                  <a:schemeClr val="accent6">
                    <a:lumMod val="50000"/>
                  </a:schemeClr>
                </a:solidFill>
                <a:latin typeface="Arial" pitchFamily="34" charset="0"/>
                <a:ea typeface="Times New Roman"/>
                <a:cs typeface="Arial" pitchFamily="34" charset="0"/>
              </a:rPr>
              <a:t>un pacto social; </a:t>
            </a:r>
            <a:r>
              <a:rPr lang="es-AR" sz="1600" b="1" dirty="0">
                <a:solidFill>
                  <a:schemeClr val="accent6">
                    <a:lumMod val="50000"/>
                  </a:schemeClr>
                </a:solidFill>
                <a:latin typeface="Arial" pitchFamily="34" charset="0"/>
                <a:ea typeface="Times New Roman"/>
                <a:cs typeface="Arial" pitchFamily="34" charset="0"/>
              </a:rPr>
              <a:t>movilidad de  las sociedad civil; </a:t>
            </a:r>
            <a:r>
              <a:rPr lang="es-AR" sz="1600" dirty="0" smtClean="0">
                <a:solidFill>
                  <a:schemeClr val="accent6">
                    <a:lumMod val="50000"/>
                  </a:schemeClr>
                </a:solidFill>
                <a:latin typeface="Arial" pitchFamily="34" charset="0"/>
                <a:ea typeface="Times New Roman"/>
                <a:cs typeface="Arial" pitchFamily="34" charset="0"/>
              </a:rPr>
              <a:t>responsabilidad </a:t>
            </a:r>
            <a:r>
              <a:rPr lang="es-AR" sz="1600" dirty="0">
                <a:solidFill>
                  <a:schemeClr val="accent6">
                    <a:lumMod val="50000"/>
                  </a:schemeClr>
                </a:solidFill>
                <a:latin typeface="Arial" pitchFamily="34" charset="0"/>
                <a:ea typeface="Times New Roman"/>
                <a:cs typeface="Arial" pitchFamily="34" charset="0"/>
              </a:rPr>
              <a:t>social  de las empresas privadas; trabajo de </a:t>
            </a:r>
            <a:r>
              <a:rPr lang="es-AR" sz="1600" dirty="0" smtClean="0">
                <a:solidFill>
                  <a:schemeClr val="accent6">
                    <a:lumMod val="50000"/>
                  </a:schemeClr>
                </a:solidFill>
                <a:latin typeface="Arial" pitchFamily="34" charset="0"/>
                <a:ea typeface="Times New Roman"/>
                <a:cs typeface="Arial" pitchFamily="34" charset="0"/>
              </a:rPr>
              <a:t>apoyo </a:t>
            </a:r>
            <a:r>
              <a:rPr lang="es-AR" sz="1600" dirty="0">
                <a:solidFill>
                  <a:schemeClr val="accent6">
                    <a:lumMod val="50000"/>
                  </a:schemeClr>
                </a:solidFill>
                <a:latin typeface="Arial" pitchFamily="34" charset="0"/>
                <a:ea typeface="Times New Roman"/>
                <a:cs typeface="Arial" pitchFamily="34" charset="0"/>
              </a:rPr>
              <a:t>de los medios de </a:t>
            </a:r>
            <a:r>
              <a:rPr lang="es-AR" sz="1600" dirty="0" smtClean="0">
                <a:solidFill>
                  <a:schemeClr val="accent6">
                    <a:lumMod val="50000"/>
                  </a:schemeClr>
                </a:solidFill>
                <a:latin typeface="Arial" pitchFamily="34" charset="0"/>
                <a:ea typeface="Times New Roman"/>
                <a:cs typeface="Arial" pitchFamily="34" charset="0"/>
              </a:rPr>
              <a:t>comunicación, de las </a:t>
            </a:r>
            <a:r>
              <a:rPr lang="es-AR" sz="1600" dirty="0">
                <a:solidFill>
                  <a:schemeClr val="accent6">
                    <a:lumMod val="50000"/>
                  </a:schemeClr>
                </a:solidFill>
                <a:latin typeface="Arial" pitchFamily="34" charset="0"/>
                <a:ea typeface="Times New Roman"/>
                <a:cs typeface="Arial" pitchFamily="34" charset="0"/>
              </a:rPr>
              <a:t>principales </a:t>
            </a:r>
            <a:r>
              <a:rPr lang="es-AR" sz="1600" dirty="0" smtClean="0">
                <a:solidFill>
                  <a:schemeClr val="accent6">
                    <a:lumMod val="50000"/>
                  </a:schemeClr>
                </a:solidFill>
                <a:latin typeface="Arial" pitchFamily="34" charset="0"/>
                <a:ea typeface="Times New Roman"/>
                <a:cs typeface="Arial" pitchFamily="34" charset="0"/>
              </a:rPr>
              <a:t>instituciones </a:t>
            </a:r>
            <a:r>
              <a:rPr lang="es-AR" sz="1600" dirty="0">
                <a:solidFill>
                  <a:schemeClr val="accent6">
                    <a:lumMod val="50000"/>
                  </a:schemeClr>
                </a:solidFill>
                <a:latin typeface="Arial" pitchFamily="34" charset="0"/>
                <a:ea typeface="Times New Roman"/>
                <a:cs typeface="Arial" pitchFamily="34" charset="0"/>
              </a:rPr>
              <a:t>de la sociedad; obligando a tener </a:t>
            </a:r>
            <a:r>
              <a:rPr lang="es-AR" sz="1600" dirty="0" smtClean="0">
                <a:solidFill>
                  <a:schemeClr val="accent6">
                    <a:lumMod val="50000"/>
                  </a:schemeClr>
                </a:solidFill>
                <a:latin typeface="Arial" pitchFamily="34" charset="0"/>
                <a:ea typeface="Times New Roman"/>
                <a:cs typeface="Arial" pitchFamily="34" charset="0"/>
              </a:rPr>
              <a:t>políticas públicas que </a:t>
            </a:r>
            <a:r>
              <a:rPr lang="es-AR" sz="1600" dirty="0">
                <a:solidFill>
                  <a:schemeClr val="accent6">
                    <a:lumMod val="50000"/>
                  </a:schemeClr>
                </a:solidFill>
                <a:latin typeface="Arial" pitchFamily="34" charset="0"/>
                <a:ea typeface="Times New Roman"/>
                <a:cs typeface="Arial" pitchFamily="34" charset="0"/>
              </a:rPr>
              <a:t>generen equidad</a:t>
            </a:r>
            <a:endParaRPr lang="es-AR" sz="1600" dirty="0">
              <a:solidFill>
                <a:schemeClr val="accent6">
                  <a:lumMod val="50000"/>
                </a:schemeClr>
              </a:solidFill>
              <a:latin typeface="Arial" pitchFamily="34" charset="0"/>
              <a:ea typeface="Calibri"/>
              <a:cs typeface="Arial" pitchFamily="34" charset="0"/>
            </a:endParaRPr>
          </a:p>
          <a:p>
            <a:pPr lvl="0" algn="ctr"/>
            <a:endParaRPr lang="es-AR" sz="1600" dirty="0" smtClean="0">
              <a:solidFill>
                <a:prstClr val="black"/>
              </a:solidFill>
              <a:latin typeface="Arial" pitchFamily="34" charset="0"/>
              <a:cs typeface="Arial" pitchFamily="34" charset="0"/>
            </a:endParaRPr>
          </a:p>
          <a:p>
            <a:pPr lvl="0" algn="ctr"/>
            <a:endParaRPr lang="es-AR" sz="1600" dirty="0">
              <a:solidFill>
                <a:prstClr val="black"/>
              </a:solidFill>
              <a:latin typeface="Arial" pitchFamily="34" charset="0"/>
              <a:cs typeface="Arial" pitchFamily="34" charset="0"/>
            </a:endParaRPr>
          </a:p>
          <a:p>
            <a:pPr lvl="0" algn="ctr"/>
            <a:endParaRPr lang="es-AR" sz="800" dirty="0" smtClean="0">
              <a:solidFill>
                <a:prstClr val="black"/>
              </a:solidFill>
              <a:effectLst>
                <a:outerShdw blurRad="38100" dist="38100" dir="2700000" algn="tl">
                  <a:srgbClr val="000000">
                    <a:alpha val="43137"/>
                  </a:srgbClr>
                </a:outerShdw>
              </a:effectLst>
              <a:latin typeface="Arial" pitchFamily="34" charset="0"/>
              <a:cs typeface="Arial" pitchFamily="34" charset="0"/>
            </a:endParaRPr>
          </a:p>
          <a:p>
            <a:pPr lvl="0" algn="ctr"/>
            <a:endParaRPr lang="es-AR" sz="800" dirty="0">
              <a:solidFill>
                <a:prstClr val="black"/>
              </a:solidFill>
              <a:effectLst>
                <a:outerShdw blurRad="38100" dist="38100" dir="2700000" algn="tl">
                  <a:srgbClr val="000000">
                    <a:alpha val="43137"/>
                  </a:srgbClr>
                </a:outerShdw>
              </a:effectLst>
              <a:latin typeface="Arial" pitchFamily="34" charset="0"/>
              <a:cs typeface="Arial" pitchFamily="34" charset="0"/>
            </a:endParaRPr>
          </a:p>
          <a:p>
            <a:pPr marL="0" lvl="0" indent="0" algn="ctr">
              <a:buNone/>
            </a:pPr>
            <a:r>
              <a:rPr lang="es-AR" sz="2000" b="1" i="1"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                                                              MUCHAS GRACIAS</a:t>
            </a:r>
            <a:endParaRPr lang="es-AR" sz="2000" b="1" i="1" dirty="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pPr algn="ctr"/>
            <a:endParaRPr lang="es-AR" sz="1800" dirty="0">
              <a:latin typeface="Arial" pitchFamily="34" charset="0"/>
              <a:cs typeface="Arial" pitchFamily="34" charset="0"/>
            </a:endParaRPr>
          </a:p>
        </p:txBody>
      </p:sp>
    </p:spTree>
    <p:extLst>
      <p:ext uri="{BB962C8B-B14F-4D97-AF65-F5344CB8AC3E}">
        <p14:creationId xmlns:p14="http://schemas.microsoft.com/office/powerpoint/2010/main" val="4601023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sultado de imagen para frases famosas de ramon carrill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912768" cy="3384376"/>
          </a:xfrm>
          <a:prstGeom prst="rect">
            <a:avLst/>
          </a:prstGeom>
          <a:noFill/>
          <a:ln>
            <a:noFill/>
          </a:ln>
        </p:spPr>
      </p:pic>
    </p:spTree>
    <p:extLst>
      <p:ext uri="{BB962C8B-B14F-4D97-AF65-F5344CB8AC3E}">
        <p14:creationId xmlns:p14="http://schemas.microsoft.com/office/powerpoint/2010/main" val="26043542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endParaRPr lang="es-AR" sz="12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endParaRPr lang="es-AR" sz="1200" dirty="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ESTA EXPERIENCIA ME PLANTEO INTERROGANTES Y CURIOSIDADES, REQUICITOS BASICOS DEL PENSAMIENTO CIENTIFICO</a:t>
            </a:r>
          </a:p>
          <a:p>
            <a:pPr marL="0" indent="0" algn="ctr">
              <a:buNone/>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                      *  Interrogantes</a:t>
            </a:r>
          </a:p>
          <a:p>
            <a:pPr marL="0" indent="0">
              <a:buNone/>
            </a:pPr>
            <a:endPar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la situación que viven las poblaciones pobres es un producto de sus elecciones  de vida?</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Es realmente una elección?</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Que otra situación o situaciones se dan?</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Cuando hablamos de salud, de que hablamos?</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Nuestro rol, es restablecer la salud ante la aparición de la enfermedad o tiene un significado mas amplio.</a:t>
            </a:r>
          </a:p>
          <a:p>
            <a:pPr lvl="2">
              <a:buFont typeface="Arial" charset="0"/>
              <a:buChar char="•"/>
            </a:pPr>
            <a:endParaRPr lang="es-AR" sz="1400" dirty="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pPr lvl="2" algn="ctr">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Curiosidad</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Muchos escuchamos  y leemos acerca de la importancia de los determinantes económico</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político, sociales ,ambientales, culturales</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Como se generan y quienes lo generan</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Cual es la importancia de analizar y reflexionar para los trabajadores de la salud</a:t>
            </a:r>
          </a:p>
          <a:p>
            <a:pPr lvl="2">
              <a:buFont typeface="Arial" charset="0"/>
              <a:buChar char="•"/>
            </a:pPr>
            <a:endParaRPr lang="es-AR" sz="1400" dirty="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pPr lvl="2">
              <a:buFont typeface="Arial" charset="0"/>
              <a:buChar char="•"/>
            </a:pPr>
            <a:endPar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endParaRP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SOBRE TODO ESTO LOS INVITO A PENSAR Y AYUDARME A RESCATAR EL CONOCIMIENTO COMO FUENTE DE VERDAD Y DESDE AHÍ AMPLIAR NUESTRAS AREAS DE INTERVENCION- REFLEXION. A ESTA EXPERIENCIA DESARROLLADA DURANTE TRES DECADAS, </a:t>
            </a:r>
          </a:p>
          <a:p>
            <a:pPr lvl="2">
              <a:buFont typeface="Arial" charset="0"/>
              <a:buChar char="•"/>
            </a:pPr>
            <a:r>
              <a:rPr lang="es-AR" sz="1400" dirty="0" smtClean="0">
                <a:solidFill>
                  <a:schemeClr val="accent6">
                    <a:lumMod val="50000"/>
                  </a:schemeClr>
                </a:solidFill>
                <a:effectLst>
                  <a:outerShdw blurRad="38100" dist="38100" dir="2700000" algn="tl">
                    <a:srgbClr val="000000">
                      <a:alpha val="43137"/>
                    </a:srgbClr>
                  </a:outerShdw>
                </a:effectLst>
                <a:latin typeface="Arial" pitchFamily="34" charset="0"/>
                <a:cs typeface="Arial" pitchFamily="34" charset="0"/>
              </a:rPr>
              <a:t>ASOCIE  A ESTA VIVENCIA UNA INVESTIGACION BIBLIOGRAFIA</a:t>
            </a:r>
          </a:p>
          <a:p>
            <a:pPr lvl="2">
              <a:buFont typeface="Arial" charset="0"/>
              <a:buChar char="•"/>
            </a:pPr>
            <a:endParaRPr lang="es-AR" sz="1200" dirty="0" smtClean="0">
              <a:latin typeface="Arial" pitchFamily="34" charset="0"/>
              <a:cs typeface="Arial" pitchFamily="34" charset="0"/>
            </a:endParaRPr>
          </a:p>
        </p:txBody>
      </p:sp>
    </p:spTree>
    <p:extLst>
      <p:ext uri="{BB962C8B-B14F-4D97-AF65-F5344CB8AC3E}">
        <p14:creationId xmlns:p14="http://schemas.microsoft.com/office/powerpoint/2010/main" val="18474495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a:bodyPr>
          <a:lstStyle/>
          <a:p>
            <a:pPr algn="ctr"/>
            <a:endParaRPr lang="es-AR" sz="1400" dirty="0" smtClean="0">
              <a:latin typeface="Arial" pitchFamily="34" charset="0"/>
              <a:cs typeface="Arial" pitchFamily="34" charset="0"/>
            </a:endParaRPr>
          </a:p>
          <a:p>
            <a:pPr algn="ctr"/>
            <a:endParaRPr lang="es-AR" sz="1400" dirty="0">
              <a:latin typeface="Arial" pitchFamily="34" charset="0"/>
              <a:cs typeface="Arial" pitchFamily="34" charset="0"/>
            </a:endParaRPr>
          </a:p>
          <a:p>
            <a:pPr algn="ctr"/>
            <a:endParaRPr lang="es-AR" sz="1400" dirty="0" smtClean="0">
              <a:latin typeface="Arial" pitchFamily="34" charset="0"/>
              <a:cs typeface="Arial" pitchFamily="34" charset="0"/>
            </a:endParaRPr>
          </a:p>
          <a:p>
            <a:pPr algn="ctr"/>
            <a:endParaRPr lang="es-AR" sz="1400" dirty="0">
              <a:latin typeface="Arial" pitchFamily="34" charset="0"/>
              <a:cs typeface="Arial" pitchFamily="34" charset="0"/>
            </a:endParaRPr>
          </a:p>
          <a:p>
            <a:pPr lvl="0">
              <a:lnSpc>
                <a:spcPct val="115000"/>
              </a:lnSpc>
            </a:pP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De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estos trabajos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me surgió una preocupación,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al haber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contactado y vivenciado la compleja situación que viven los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jóvenes y sus familias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en sus comunidades.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Especialmente en contextos de pobreza e indigencia</a:t>
            </a:r>
          </a:p>
          <a:p>
            <a:pPr lvl="0">
              <a:lnSpc>
                <a:spcPct val="115000"/>
              </a:lnSpc>
            </a:pPr>
            <a:endPar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endParaRPr>
          </a:p>
          <a:p>
            <a:pPr lvl="0">
              <a:lnSpc>
                <a:spcPct val="115000"/>
              </a:lnSpc>
            </a:pP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Son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jóvenes que no consultan al sistema de salud. </a:t>
            </a:r>
            <a:endParaRPr lang="es-AR" sz="1800" dirty="0">
              <a:solidFill>
                <a:prstClr val="black"/>
              </a:solidFill>
              <a:effectLst>
                <a:outerShdw blurRad="38100" dist="38100" dir="2700000" algn="tl">
                  <a:srgbClr val="000000">
                    <a:alpha val="43137"/>
                  </a:srgbClr>
                </a:outerShdw>
              </a:effectLst>
              <a:latin typeface="Arial" pitchFamily="34" charset="0"/>
              <a:ea typeface="Calibri"/>
              <a:cs typeface="Arial" pitchFamily="34" charset="0"/>
            </a:endParaRPr>
          </a:p>
          <a:p>
            <a:pPr lvl="0">
              <a:lnSpc>
                <a:spcPct val="115000"/>
              </a:lnSpc>
            </a:pPr>
            <a:endPar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endParaRPr>
          </a:p>
          <a:p>
            <a:pPr lvl="0">
              <a:lnSpc>
                <a:spcPct val="115000"/>
              </a:lnSpc>
            </a:pP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Se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plantea la necesidad de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ampliar </a:t>
            </a:r>
            <a:r>
              <a:rPr lang="es-AR" sz="1800" dirty="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las áreas de intervención, si decimos estar comprometidos con la </a:t>
            </a:r>
            <a:r>
              <a:rPr lang="es-AR" sz="1800" dirty="0" smtClean="0">
                <a:solidFill>
                  <a:srgbClr val="984806"/>
                </a:solidFill>
                <a:effectLst>
                  <a:outerShdw blurRad="38100" dist="38100" dir="2700000" algn="tl">
                    <a:srgbClr val="000000">
                      <a:alpha val="43137"/>
                    </a:srgbClr>
                  </a:outerShdw>
                </a:effectLst>
                <a:latin typeface="Arial" pitchFamily="34" charset="0"/>
                <a:ea typeface="MinionPro-Regular"/>
                <a:cs typeface="Arial" pitchFamily="34" charset="0"/>
              </a:rPr>
              <a:t>salud de los adolescentes y jóvenes.</a:t>
            </a:r>
            <a:endParaRPr lang="es-AR" sz="1800" dirty="0">
              <a:solidFill>
                <a:prstClr val="black"/>
              </a:solidFill>
              <a:effectLst>
                <a:outerShdw blurRad="38100" dist="38100" dir="2700000" algn="tl">
                  <a:srgbClr val="000000">
                    <a:alpha val="43137"/>
                  </a:srgbClr>
                </a:outerShdw>
              </a:effectLst>
              <a:latin typeface="Arial" pitchFamily="34" charset="0"/>
              <a:ea typeface="Calibri"/>
              <a:cs typeface="Arial" pitchFamily="34" charset="0"/>
            </a:endParaRPr>
          </a:p>
          <a:p>
            <a:pPr algn="ctr"/>
            <a:endParaRPr lang="es-AR" sz="1400" dirty="0">
              <a:latin typeface="Arial" pitchFamily="34" charset="0"/>
              <a:cs typeface="Arial" pitchFamily="34" charset="0"/>
            </a:endParaRPr>
          </a:p>
        </p:txBody>
      </p:sp>
    </p:spTree>
    <p:extLst>
      <p:ext uri="{BB962C8B-B14F-4D97-AF65-F5344CB8AC3E}">
        <p14:creationId xmlns:p14="http://schemas.microsoft.com/office/powerpoint/2010/main" val="31179861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7632848"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878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908721"/>
            <a:ext cx="6768752" cy="4608512"/>
          </a:xfrm>
          <a:prstGeom prst="rect">
            <a:avLst/>
          </a:prstGeom>
          <a:noFill/>
        </p:spPr>
      </p:pic>
      <p:pic>
        <p:nvPicPr>
          <p:cNvPr id="3" name="3 Marcador de contenido"/>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08720"/>
            <a:ext cx="6768752" cy="4608512"/>
          </a:xfrm>
          <a:prstGeom prst="rect">
            <a:avLst/>
          </a:prstGeom>
          <a:noFill/>
        </p:spPr>
      </p:pic>
    </p:spTree>
    <p:extLst>
      <p:ext uri="{BB962C8B-B14F-4D97-AF65-F5344CB8AC3E}">
        <p14:creationId xmlns:p14="http://schemas.microsoft.com/office/powerpoint/2010/main" val="3687014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pPr>
              <a:lnSpc>
                <a:spcPct val="115000"/>
              </a:lnSpc>
              <a:spcAft>
                <a:spcPts val="0"/>
              </a:spcAft>
            </a:pPr>
            <a:endParaRPr lang="es-AR" sz="2000" dirty="0" smtClean="0">
              <a:solidFill>
                <a:srgbClr val="984806"/>
              </a:solidFill>
              <a:effectLst/>
              <a:latin typeface="Arial"/>
              <a:ea typeface="MinionPro-Regular"/>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MinionPro-Regular"/>
                <a:cs typeface="Times New Roman"/>
              </a:rPr>
              <a:t>Entender los escenarios políticos, nos permitirá conocer un poco más los interese que se juegan y cómo impacta en el campo de la salud, que es nuestro área de trabajo , reflexionar sobre nuestro rol,  actualizar nuestros conocimientos y poder elaborar estrategias en nuestro accionar, docente, preventivo y asistencial.</a:t>
            </a:r>
          </a:p>
          <a:p>
            <a:pPr marL="0" indent="0">
              <a:lnSpc>
                <a:spcPct val="115000"/>
              </a:lnSpc>
              <a:spcAft>
                <a:spcPts val="0"/>
              </a:spcAft>
              <a:buNone/>
            </a:pPr>
            <a:endParaRPr lang="es-AR" sz="2000" dirty="0" smtClean="0">
              <a:solidFill>
                <a:srgbClr val="984806"/>
              </a:solidFill>
              <a:effectLst>
                <a:outerShdw blurRad="38100" dist="38100" dir="2700000" algn="tl">
                  <a:srgbClr val="000000">
                    <a:alpha val="43137"/>
                  </a:srgbClr>
                </a:outerShdw>
              </a:effectLst>
              <a:latin typeface="Arial"/>
              <a:ea typeface="MinionPro-Regular"/>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MinionPro-Regular"/>
                <a:cs typeface="Times New Roman"/>
              </a:rPr>
              <a:t>Estaremos de acuerdo que el escenario con el cual convivimos esta dado por LA GLOBALIZACION  </a:t>
            </a:r>
          </a:p>
          <a:p>
            <a:pPr marL="0" indent="0">
              <a:lnSpc>
                <a:spcPct val="115000"/>
              </a:lnSpc>
              <a:spcAft>
                <a:spcPts val="0"/>
              </a:spcAft>
              <a:buNone/>
            </a:pPr>
            <a:endParaRPr lang="es-AR" sz="2000" dirty="0">
              <a:solidFill>
                <a:srgbClr val="984806"/>
              </a:solidFill>
              <a:effectLst>
                <a:outerShdw blurRad="38100" dist="38100" dir="2700000" algn="tl">
                  <a:srgbClr val="000000">
                    <a:alpha val="43137"/>
                  </a:srgbClr>
                </a:outerShdw>
              </a:effectLst>
              <a:latin typeface="Arial"/>
              <a:ea typeface="MinionPro-Regular"/>
              <a:cs typeface="Times New Roman"/>
            </a:endParaRP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MinionPro-Regular"/>
                <a:cs typeface="Times New Roman"/>
              </a:rPr>
              <a:t>Que variables integran y se desarrollan dentro de estos escenarios </a:t>
            </a:r>
          </a:p>
          <a:p>
            <a:pPr marL="0" indent="0">
              <a:lnSpc>
                <a:spcPct val="115000"/>
              </a:lnSpc>
              <a:spcAft>
                <a:spcPts val="0"/>
              </a:spcAft>
              <a:buNone/>
            </a:pPr>
            <a:r>
              <a:rPr lang="es-AR" sz="2000" dirty="0" smtClean="0">
                <a:solidFill>
                  <a:srgbClr val="984806"/>
                </a:solidFill>
                <a:effectLst>
                  <a:outerShdw blurRad="38100" dist="38100" dir="2700000" algn="tl">
                    <a:srgbClr val="000000">
                      <a:alpha val="43137"/>
                    </a:srgbClr>
                  </a:outerShdw>
                </a:effectLst>
                <a:latin typeface="Arial"/>
                <a:ea typeface="MinionPro-Regular"/>
                <a:cs typeface="Times New Roman"/>
              </a:rPr>
              <a:t>en las políticas públicas, económicas, sociales culturales, etc.</a:t>
            </a:r>
            <a:endParaRPr lang="es-AR" sz="3600" dirty="0">
              <a:effectLst>
                <a:outerShdw blurRad="38100" dist="38100" dir="2700000" algn="tl">
                  <a:srgbClr val="000000">
                    <a:alpha val="43137"/>
                  </a:srgbClr>
                </a:outerShdw>
              </a:effectLst>
              <a:ea typeface="Calibri"/>
              <a:cs typeface="Times New Roman"/>
            </a:endParaRPr>
          </a:p>
          <a:p>
            <a:endParaRPr lang="es-AR" sz="2000" dirty="0">
              <a:latin typeface="Arial" pitchFamily="34" charset="0"/>
              <a:cs typeface="Arial" pitchFamily="34" charset="0"/>
            </a:endParaRPr>
          </a:p>
        </p:txBody>
      </p:sp>
    </p:spTree>
    <p:extLst>
      <p:ext uri="{BB962C8B-B14F-4D97-AF65-F5344CB8AC3E}">
        <p14:creationId xmlns:p14="http://schemas.microsoft.com/office/powerpoint/2010/main" val="1500365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pPr marL="0" indent="0" algn="ctr">
              <a:lnSpc>
                <a:spcPct val="115000"/>
              </a:lnSpc>
              <a:spcAft>
                <a:spcPts val="0"/>
              </a:spcAft>
              <a:buNone/>
            </a:pPr>
            <a:endParaRPr lang="es-AR" sz="2000" b="1" dirty="0" smtClean="0">
              <a:solidFill>
                <a:srgbClr val="984806"/>
              </a:solidFill>
              <a:effectLst/>
              <a:latin typeface="Arial"/>
              <a:ea typeface="Times New Roman"/>
              <a:cs typeface="Times New Roman"/>
            </a:endParaRPr>
          </a:p>
          <a:p>
            <a:pPr marL="0" indent="0" algn="ctr">
              <a:lnSpc>
                <a:spcPct val="115000"/>
              </a:lnSpc>
              <a:spcAft>
                <a:spcPts val="0"/>
              </a:spcAft>
              <a:buNone/>
            </a:pPr>
            <a:r>
              <a:rPr lang="es-AR" sz="2000" b="1" dirty="0" smtClean="0">
                <a:solidFill>
                  <a:srgbClr val="984806"/>
                </a:solidFill>
                <a:effectLst>
                  <a:outerShdw blurRad="38100" dist="38100" dir="2700000" algn="tl">
                    <a:srgbClr val="000000">
                      <a:alpha val="43137"/>
                    </a:srgbClr>
                  </a:outerShdw>
                </a:effectLst>
                <a:latin typeface="Arial"/>
                <a:ea typeface="Times New Roman"/>
                <a:cs typeface="Times New Roman"/>
              </a:rPr>
              <a:t>Rasgos fundamentales de la globalización neoliberal</a:t>
            </a:r>
            <a:endParaRPr lang="es-AR" sz="3600" dirty="0">
              <a:effectLst>
                <a:outerShdw blurRad="38100" dist="38100" dir="2700000" algn="tl">
                  <a:srgbClr val="000000">
                    <a:alpha val="43137"/>
                  </a:srgbClr>
                </a:outerShdw>
              </a:effectLst>
              <a:ea typeface="Calibri"/>
              <a:cs typeface="Times New Roman"/>
            </a:endParaRPr>
          </a:p>
          <a:p>
            <a:pPr marL="0" indent="0">
              <a:lnSpc>
                <a:spcPct val="115000"/>
              </a:lnSpc>
              <a:spcAft>
                <a:spcPts val="1000"/>
              </a:spcAft>
              <a:buNone/>
            </a:pPr>
            <a:endParaRPr lang="es-AR" sz="2000" dirty="0">
              <a:solidFill>
                <a:srgbClr val="984806"/>
              </a:solidFill>
              <a:effectLst>
                <a:outerShdw blurRad="38100" dist="38100" dir="2700000" algn="tl">
                  <a:srgbClr val="000000">
                    <a:alpha val="43137"/>
                  </a:srgbClr>
                </a:outerShdw>
              </a:effectLst>
              <a:latin typeface="Arial"/>
              <a:ea typeface="Times New Roman"/>
              <a:cs typeface="Times New Roman"/>
            </a:endParaRPr>
          </a:p>
          <a:p>
            <a:pPr marL="0" indent="0">
              <a:lnSpc>
                <a:spcPct val="115000"/>
              </a:lnSpc>
              <a:spcAft>
                <a:spcPts val="1000"/>
              </a:spcAft>
              <a:buNone/>
            </a:pP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La globalización también se presenta como una ideología basada en tres grandes principios:</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1000"/>
              </a:spcAft>
            </a:pP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1) </a:t>
            </a:r>
            <a:r>
              <a:rPr lang="es-AR" sz="2000" b="1" dirty="0" smtClean="0">
                <a:solidFill>
                  <a:srgbClr val="984806"/>
                </a:solidFill>
                <a:effectLst>
                  <a:outerShdw blurRad="38100" dist="38100" dir="2700000" algn="tl">
                    <a:srgbClr val="000000">
                      <a:alpha val="43137"/>
                    </a:srgbClr>
                  </a:outerShdw>
                </a:effectLst>
                <a:latin typeface="Arial"/>
                <a:ea typeface="Times New Roman"/>
                <a:cs typeface="Times New Roman"/>
              </a:rPr>
              <a:t>El fundamentalismo del mercado</a:t>
            </a: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 </a:t>
            </a:r>
            <a:b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b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2) </a:t>
            </a:r>
            <a:r>
              <a:rPr lang="es-AR" sz="2000" b="1" dirty="0" smtClean="0">
                <a:solidFill>
                  <a:srgbClr val="984806"/>
                </a:solidFill>
                <a:effectLst>
                  <a:outerShdw blurRad="38100" dist="38100" dir="2700000" algn="tl">
                    <a:srgbClr val="000000">
                      <a:alpha val="43137"/>
                    </a:srgbClr>
                  </a:outerShdw>
                </a:effectLst>
                <a:latin typeface="Arial"/>
                <a:ea typeface="Times New Roman"/>
                <a:cs typeface="Times New Roman"/>
              </a:rPr>
              <a:t>El desmantelamiento de los estados nacionales,</a:t>
            </a: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 </a:t>
            </a:r>
            <a:b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b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3) </a:t>
            </a:r>
            <a:r>
              <a:rPr lang="es-AR" sz="2000" b="1" dirty="0" smtClean="0">
                <a:solidFill>
                  <a:srgbClr val="984806"/>
                </a:solidFill>
                <a:effectLst>
                  <a:outerShdw blurRad="38100" dist="38100" dir="2700000" algn="tl">
                    <a:srgbClr val="000000">
                      <a:alpha val="43137"/>
                    </a:srgbClr>
                  </a:outerShdw>
                </a:effectLst>
                <a:latin typeface="Arial"/>
                <a:ea typeface="Times New Roman"/>
                <a:cs typeface="Times New Roman"/>
              </a:rPr>
              <a:t>La homogenización de las culturas y costumbres</a:t>
            </a: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a:t>
            </a:r>
            <a:endParaRPr lang="es-AR" sz="3600" dirty="0">
              <a:effectLst>
                <a:outerShdw blurRad="38100" dist="38100" dir="2700000" algn="tl">
                  <a:srgbClr val="000000">
                    <a:alpha val="43137"/>
                  </a:srgbClr>
                </a:outerShdw>
              </a:effectLst>
              <a:ea typeface="Calibri"/>
              <a:cs typeface="Times New Roman"/>
            </a:endParaRPr>
          </a:p>
          <a:p>
            <a:pPr>
              <a:lnSpc>
                <a:spcPct val="115000"/>
              </a:lnSpc>
              <a:spcAft>
                <a:spcPts val="1000"/>
              </a:spcAft>
            </a:pPr>
            <a:endPar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endParaRPr>
          </a:p>
          <a:p>
            <a:pPr>
              <a:lnSpc>
                <a:spcPct val="115000"/>
              </a:lnSpc>
              <a:spcAft>
                <a:spcPts val="1000"/>
              </a:spcAft>
            </a:pPr>
            <a:r>
              <a:rPr lang="es-AR" sz="2000" dirty="0" smtClean="0">
                <a:solidFill>
                  <a:srgbClr val="984806"/>
                </a:solidFill>
                <a:effectLst>
                  <a:outerShdw blurRad="38100" dist="38100" dir="2700000" algn="tl">
                    <a:srgbClr val="000000">
                      <a:alpha val="43137"/>
                    </a:srgbClr>
                  </a:outerShdw>
                </a:effectLst>
                <a:latin typeface="Arial"/>
                <a:ea typeface="Times New Roman"/>
                <a:cs typeface="Times New Roman"/>
              </a:rPr>
              <a:t>En esa perspectiva, en el mundo globalizado, la ideología neoliberal promueve diversos tipos de acciones para lograr sus intereses</a:t>
            </a:r>
            <a:r>
              <a:rPr lang="es-AR" sz="2000" dirty="0" smtClean="0">
                <a:solidFill>
                  <a:srgbClr val="984806"/>
                </a:solidFill>
                <a:effectLst/>
                <a:latin typeface="Arial"/>
                <a:ea typeface="Times New Roman"/>
                <a:cs typeface="Times New Roman"/>
              </a:rPr>
              <a:t>:</a:t>
            </a:r>
            <a:endParaRPr lang="es-AR" sz="3600" dirty="0">
              <a:ea typeface="Calibri"/>
              <a:cs typeface="Times New Roman"/>
            </a:endParaRPr>
          </a:p>
        </p:txBody>
      </p:sp>
    </p:spTree>
    <p:extLst>
      <p:ext uri="{BB962C8B-B14F-4D97-AF65-F5344CB8AC3E}">
        <p14:creationId xmlns:p14="http://schemas.microsoft.com/office/powerpoint/2010/main" val="14695290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a:bodyPr>
          <a:lstStyle/>
          <a:p>
            <a:pPr marL="457200" marR="190500" algn="ctr" fontAlgn="base">
              <a:lnSpc>
                <a:spcPts val="1350"/>
              </a:lnSpc>
              <a:spcAft>
                <a:spcPts val="0"/>
              </a:spcAft>
            </a:pPr>
            <a:endParaRPr lang="es-AR" sz="1600" b="1" dirty="0" smtClean="0">
              <a:solidFill>
                <a:srgbClr val="984806"/>
              </a:solidFill>
              <a:effectLst/>
              <a:latin typeface="Arial"/>
              <a:ea typeface="MinionPro-Regular"/>
            </a:endParaRPr>
          </a:p>
          <a:p>
            <a:pPr marL="457200" marR="190500" algn="ctr" fontAlgn="base">
              <a:lnSpc>
                <a:spcPts val="1350"/>
              </a:lnSpc>
              <a:spcAft>
                <a:spcPts val="0"/>
              </a:spcAft>
            </a:pPr>
            <a:endParaRPr lang="es-AR" sz="1600" b="1" dirty="0">
              <a:solidFill>
                <a:srgbClr val="984806"/>
              </a:solidFill>
              <a:effectLst>
                <a:outerShdw blurRad="38100" dist="38100" dir="2700000" algn="tl">
                  <a:srgbClr val="000000">
                    <a:alpha val="43137"/>
                  </a:srgbClr>
                </a:outerShdw>
              </a:effectLst>
              <a:latin typeface="Arial"/>
              <a:ea typeface="MinionPro-Regular"/>
            </a:endParaRPr>
          </a:p>
          <a:p>
            <a:pPr marL="114300" marR="190500" indent="0" algn="ctr" fontAlgn="base">
              <a:lnSpc>
                <a:spcPts val="1350"/>
              </a:lnSpc>
              <a:spcAft>
                <a:spcPts val="0"/>
              </a:spcAft>
              <a:buNone/>
            </a:pPr>
            <a:r>
              <a:rPr lang="es-AR" sz="1600" b="1" dirty="0" smtClean="0">
                <a:solidFill>
                  <a:srgbClr val="984806"/>
                </a:solidFill>
                <a:effectLst>
                  <a:outerShdw blurRad="38100" dist="38100" dir="2700000" algn="tl">
                    <a:srgbClr val="000000">
                      <a:alpha val="43137"/>
                    </a:srgbClr>
                  </a:outerShdw>
                </a:effectLst>
                <a:latin typeface="Arial"/>
                <a:ea typeface="MinionPro-Regular"/>
              </a:rPr>
              <a:t>       Es importante que esta presentación, no sea una mirada personal, sino que </a:t>
            </a:r>
          </a:p>
          <a:p>
            <a:pPr marL="114300" marR="190500" indent="0" algn="ctr" fontAlgn="base">
              <a:lnSpc>
                <a:spcPts val="1350"/>
              </a:lnSpc>
              <a:spcAft>
                <a:spcPts val="0"/>
              </a:spcAft>
              <a:buNone/>
            </a:pPr>
            <a:r>
              <a:rPr lang="es-AR" sz="1600" b="1" dirty="0" smtClean="0">
                <a:solidFill>
                  <a:srgbClr val="984806"/>
                </a:solidFill>
                <a:effectLst>
                  <a:outerShdw blurRad="38100" dist="38100" dir="2700000" algn="tl">
                    <a:srgbClr val="000000">
                      <a:alpha val="43137"/>
                    </a:srgbClr>
                  </a:outerShdw>
                </a:effectLst>
                <a:latin typeface="Arial"/>
                <a:ea typeface="MinionPro-Regular"/>
              </a:rPr>
              <a:t> </a:t>
            </a:r>
          </a:p>
          <a:p>
            <a:pPr marL="114300" marR="190500" indent="0" algn="ctr" fontAlgn="base">
              <a:lnSpc>
                <a:spcPts val="1350"/>
              </a:lnSpc>
              <a:spcAft>
                <a:spcPts val="0"/>
              </a:spcAft>
              <a:buNone/>
            </a:pPr>
            <a:r>
              <a:rPr lang="es-AR" sz="1600" b="1" dirty="0" smtClean="0">
                <a:solidFill>
                  <a:srgbClr val="984806"/>
                </a:solidFill>
                <a:effectLst>
                  <a:outerShdw blurRad="38100" dist="38100" dir="2700000" algn="tl">
                    <a:srgbClr val="000000">
                      <a:alpha val="43137"/>
                    </a:srgbClr>
                  </a:outerShdw>
                </a:effectLst>
                <a:latin typeface="Arial"/>
                <a:ea typeface="MinionPro-Regular"/>
              </a:rPr>
              <a:t> conozcamos las opiniones de</a:t>
            </a:r>
            <a:r>
              <a:rPr lang="es-AR" sz="1600" dirty="0">
                <a:effectLst>
                  <a:outerShdw blurRad="38100" dist="38100" dir="2700000" algn="tl">
                    <a:srgbClr val="000000">
                      <a:alpha val="43137"/>
                    </a:srgbClr>
                  </a:outerShdw>
                </a:effectLst>
              </a:rPr>
              <a:t> </a:t>
            </a:r>
            <a:r>
              <a:rPr lang="es-AR" sz="1600" b="1" dirty="0" smtClean="0">
                <a:solidFill>
                  <a:srgbClr val="984806"/>
                </a:solidFill>
                <a:effectLst>
                  <a:outerShdw blurRad="38100" dist="38100" dir="2700000" algn="tl">
                    <a:srgbClr val="000000">
                      <a:alpha val="43137"/>
                    </a:srgbClr>
                  </a:outerShdw>
                </a:effectLst>
                <a:latin typeface="Arial"/>
                <a:ea typeface="MinionPro-Regular"/>
              </a:rPr>
              <a:t>autoridades indiscutidas de nivel mundial, </a:t>
            </a:r>
          </a:p>
          <a:p>
            <a:pPr marL="114300" marR="190500" indent="0" algn="ctr" fontAlgn="base">
              <a:lnSpc>
                <a:spcPts val="1350"/>
              </a:lnSpc>
              <a:spcAft>
                <a:spcPts val="0"/>
              </a:spcAft>
              <a:buNone/>
            </a:pPr>
            <a:r>
              <a:rPr lang="es-AR" sz="1600" b="1" dirty="0">
                <a:solidFill>
                  <a:srgbClr val="984806"/>
                </a:solidFill>
                <a:effectLst>
                  <a:outerShdw blurRad="38100" dist="38100" dir="2700000" algn="tl">
                    <a:srgbClr val="000000">
                      <a:alpha val="43137"/>
                    </a:srgbClr>
                  </a:outerShdw>
                </a:effectLst>
                <a:latin typeface="Arial"/>
                <a:ea typeface="MinionPro-Regular"/>
              </a:rPr>
              <a:t> </a:t>
            </a:r>
            <a:endParaRPr lang="es-AR" sz="1600" b="1" dirty="0" smtClean="0">
              <a:solidFill>
                <a:srgbClr val="984806"/>
              </a:solidFill>
              <a:effectLst>
                <a:outerShdw blurRad="38100" dist="38100" dir="2700000" algn="tl">
                  <a:srgbClr val="000000">
                    <a:alpha val="43137"/>
                  </a:srgbClr>
                </a:outerShdw>
              </a:effectLst>
              <a:latin typeface="Arial"/>
              <a:ea typeface="MinionPro-Regular"/>
            </a:endParaRPr>
          </a:p>
          <a:p>
            <a:pPr marL="114300" marR="190500" indent="0" algn="ctr" fontAlgn="base">
              <a:lnSpc>
                <a:spcPts val="1350"/>
              </a:lnSpc>
              <a:spcAft>
                <a:spcPts val="0"/>
              </a:spcAft>
              <a:buNone/>
            </a:pPr>
            <a:r>
              <a:rPr lang="es-AR" sz="1600" b="1" dirty="0" smtClean="0">
                <a:solidFill>
                  <a:srgbClr val="984806"/>
                </a:solidFill>
                <a:effectLst>
                  <a:outerShdw blurRad="38100" dist="38100" dir="2700000" algn="tl">
                    <a:srgbClr val="000000">
                      <a:alpha val="43137"/>
                    </a:srgbClr>
                  </a:outerShdw>
                </a:effectLst>
                <a:latin typeface="Arial"/>
                <a:ea typeface="MinionPro-Regular"/>
              </a:rPr>
              <a:t> QUE RESPALDEN ESTE ENFOQUE</a:t>
            </a:r>
            <a:endParaRPr lang="es-AR" sz="1600" dirty="0" smtClean="0">
              <a:effectLst>
                <a:outerShdw blurRad="38100" dist="38100" dir="2700000" algn="tl">
                  <a:srgbClr val="000000">
                    <a:alpha val="43137"/>
                  </a:srgbClr>
                </a:outerShdw>
              </a:effectLst>
            </a:endParaRPr>
          </a:p>
          <a:p>
            <a:pPr>
              <a:lnSpc>
                <a:spcPct val="115000"/>
              </a:lnSpc>
              <a:spcAft>
                <a:spcPts val="1000"/>
              </a:spcAft>
            </a:pPr>
            <a:endParaRPr lang="es-AR" sz="2000" b="1" dirty="0" smtClean="0">
              <a:solidFill>
                <a:srgbClr val="984806"/>
              </a:solidFill>
              <a:effectLst>
                <a:outerShdw blurRad="38100" dist="38100" dir="2700000" algn="tl">
                  <a:srgbClr val="000000">
                    <a:alpha val="43137"/>
                  </a:srgbClr>
                </a:outerShdw>
              </a:effectLst>
              <a:latin typeface="Arial"/>
              <a:ea typeface="Calibri"/>
              <a:cs typeface="Times New Roman"/>
            </a:endParaRPr>
          </a:p>
          <a:p>
            <a:pPr>
              <a:lnSpc>
                <a:spcPct val="115000"/>
              </a:lnSpc>
              <a:spcAft>
                <a:spcPts val="1000"/>
              </a:spcAft>
            </a:pPr>
            <a:endParaRPr lang="es-AR" sz="2000" b="1" dirty="0">
              <a:solidFill>
                <a:srgbClr val="984806"/>
              </a:solidFill>
              <a:effectLst>
                <a:outerShdw blurRad="38100" dist="38100" dir="2700000" algn="tl">
                  <a:srgbClr val="000000">
                    <a:alpha val="43137"/>
                  </a:srgbClr>
                </a:outerShdw>
              </a:effectLst>
              <a:latin typeface="Arial"/>
              <a:ea typeface="Calibri"/>
              <a:cs typeface="Times New Roman"/>
            </a:endParaRPr>
          </a:p>
          <a:p>
            <a:pPr>
              <a:lnSpc>
                <a:spcPct val="115000"/>
              </a:lnSpc>
              <a:spcAft>
                <a:spcPts val="1000"/>
              </a:spcAft>
            </a:pPr>
            <a:r>
              <a:rPr lang="es-AR" sz="16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Hannah Arendt</a:t>
            </a:r>
            <a:r>
              <a:rPr lang="es-AR" sz="1600"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 . Filosofa, política, la mas importante del siglo XX, expreso: “</a:t>
            </a:r>
            <a:r>
              <a:rPr lang="es-AR" sz="1600" b="1"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Vivimos inmersos en sistemas  sociales ocultos que con frecuencia no detectamos</a:t>
            </a:r>
            <a:r>
              <a:rPr lang="es-AR" sz="1600"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 Un sistema social oculto es una red de significados aparente no detectados pero que tienen un estructura férrea. Si se  acepta uno de los conceptos o valores que ellos proponen, se han aceptados todos los demás implícitamente””.</a:t>
            </a:r>
            <a:endParaRPr lang="es-AR" sz="1600" dirty="0">
              <a:effectLst>
                <a:outerShdw blurRad="38100" dist="38100" dir="2700000" algn="tl">
                  <a:srgbClr val="000000">
                    <a:alpha val="43137"/>
                  </a:srgbClr>
                </a:outerShdw>
              </a:effectLst>
              <a:latin typeface="Arial" pitchFamily="34" charset="0"/>
              <a:ea typeface="Calibri"/>
              <a:cs typeface="Arial" pitchFamily="34" charset="0"/>
            </a:endParaRPr>
          </a:p>
          <a:p>
            <a:pPr>
              <a:lnSpc>
                <a:spcPct val="115000"/>
              </a:lnSpc>
              <a:spcAft>
                <a:spcPts val="1000"/>
              </a:spcAft>
            </a:pPr>
            <a:r>
              <a:rPr lang="es-AR" sz="1600" dirty="0" smtClean="0">
                <a:solidFill>
                  <a:srgbClr val="984806"/>
                </a:solidFill>
                <a:effectLst>
                  <a:outerShdw blurRad="38100" dist="38100" dir="2700000" algn="tl">
                    <a:srgbClr val="000000">
                      <a:alpha val="43137"/>
                    </a:srgbClr>
                  </a:outerShdw>
                </a:effectLst>
                <a:latin typeface="Arial" pitchFamily="34" charset="0"/>
                <a:ea typeface="Calibri"/>
                <a:cs typeface="Arial" pitchFamily="34" charset="0"/>
              </a:rPr>
              <a:t>“Una de las grandes tareas de la teoría crítica de la inteligencia social es explicar esos sistemas ocultos, que está en el origen inconsciente de muchas de nuestras ocurrencias sociales</a:t>
            </a:r>
            <a:r>
              <a:rPr lang="es-AR" sz="1400" dirty="0" smtClean="0">
                <a:solidFill>
                  <a:srgbClr val="984806"/>
                </a:solidFill>
                <a:effectLst>
                  <a:outerShdw blurRad="38100" dist="38100" dir="2700000" algn="tl">
                    <a:srgbClr val="000000">
                      <a:alpha val="43137"/>
                    </a:srgbClr>
                  </a:outerShdw>
                </a:effectLst>
                <a:latin typeface="Arial"/>
                <a:ea typeface="Calibri"/>
                <a:cs typeface="Times New Roman"/>
              </a:rPr>
              <a:t>”</a:t>
            </a:r>
            <a:endParaRPr lang="es-AR" sz="1400" dirty="0">
              <a:effectLst>
                <a:outerShdw blurRad="38100" dist="38100" dir="2700000" algn="tl">
                  <a:srgbClr val="000000">
                    <a:alpha val="43137"/>
                  </a:srgbClr>
                </a:outerShdw>
              </a:effectLst>
              <a:ea typeface="Calibri"/>
              <a:cs typeface="Times New Roman"/>
            </a:endParaRPr>
          </a:p>
          <a:p>
            <a:endParaRPr lang="es-AR" sz="2000" dirty="0">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6111149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1761</TotalTime>
  <Words>1649</Words>
  <Application>Microsoft Office PowerPoint</Application>
  <PresentationFormat>Presentación en pantalla (4:3)</PresentationFormat>
  <Paragraphs>232</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Aspecto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Candido</dc:creator>
  <cp:lastModifiedBy>Usuario de Windows</cp:lastModifiedBy>
  <cp:revision>97</cp:revision>
  <dcterms:created xsi:type="dcterms:W3CDTF">2017-09-22T20:23:55Z</dcterms:created>
  <dcterms:modified xsi:type="dcterms:W3CDTF">2020-11-13T20:57:09Z</dcterms:modified>
</cp:coreProperties>
</file>