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623050" cy="9810750"/>
  <p:embeddedFontLst>
    <p:embeddedFont>
      <p:font typeface="Economica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BHbUdLfdJjIgbUsT9Td/ZqgT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C29EAF-41C4-4F2F-A649-FE944AFAFDC6}">
  <a:tblStyle styleId="{8CC29EAF-41C4-4F2F-A649-FE944AFAFD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Introducción a la programación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P0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13216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CADP 202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526425" y="593375"/>
            <a:ext cx="830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>
                <a:latin typeface="Economica"/>
                <a:ea typeface="Economica"/>
                <a:cs typeface="Economica"/>
                <a:sym typeface="Economica"/>
              </a:rPr>
              <a:t>Hasta ahora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526425" y="1536625"/>
            <a:ext cx="8057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En el curso de ingreso, trabajamos con el entorno R-info y su sintaxis acotada para crear programas.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4195" l="0" r="0" t="0"/>
          <a:stretch/>
        </p:blipFill>
        <p:spPr>
          <a:xfrm>
            <a:off x="1665775" y="2477700"/>
            <a:ext cx="5812450" cy="3167274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fadeDir="5400012" kx="0" rotWithShape="0" algn="bl" stA="30000" stPos="0" sy="-100000" ky="0"/>
          </a:effectLst>
        </p:spPr>
      </p:pic>
      <p:sp>
        <p:nvSpPr>
          <p:cNvPr id="78" name="Google Shape;78;p2"/>
          <p:cNvSpPr txBox="1"/>
          <p:nvPr/>
        </p:nvSpPr>
        <p:spPr>
          <a:xfrm>
            <a:off x="2178750" y="6009100"/>
            <a:ext cx="5748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CADP, implementaremos programas en </a:t>
            </a:r>
            <a:r>
              <a:rPr b="1" i="1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Pascal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013175" y="6006800"/>
            <a:ext cx="819000" cy="4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BA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¿Cómo se estructura un programa en Pascal?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628650" y="1825625"/>
            <a:ext cx="310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R-Info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773277" y="2464825"/>
            <a:ext cx="3379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programa ejemploRInfo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areas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ciudad: areaC(1,1,100,100)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robots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 robot1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{variables del programa}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{cuerpo del programa}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fin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Rinfo: robot1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comenzar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AsignarArea(Rinfo,ciudad)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iniciar(Rinfo,1,1)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5505462" y="3220663"/>
            <a:ext cx="33099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 ejemploPascal;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en-US" sz="16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{variables del programa}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nsolas"/>
              <a:buNone/>
            </a:pPr>
            <a:r>
              <a:rPr b="0" i="1" lang="en-US" sz="16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{cuerpo del programa}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6477800" y="5972200"/>
            <a:ext cx="2602800" cy="80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Más adelante, veremos ejemplos</a:t>
            </a:r>
            <a:endParaRPr b="0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1" name="Google Shape;91;p3"/>
          <p:cNvCxnSpPr/>
          <p:nvPr/>
        </p:nvCxnSpPr>
        <p:spPr>
          <a:xfrm>
            <a:off x="3012250" y="2669550"/>
            <a:ext cx="2500500" cy="804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3"/>
          <p:cNvCxnSpPr/>
          <p:nvPr/>
        </p:nvCxnSpPr>
        <p:spPr>
          <a:xfrm>
            <a:off x="2017925" y="3646175"/>
            <a:ext cx="3465600" cy="32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3"/>
          <p:cNvCxnSpPr>
            <a:endCxn id="89" idx="1"/>
          </p:cNvCxnSpPr>
          <p:nvPr/>
        </p:nvCxnSpPr>
        <p:spPr>
          <a:xfrm>
            <a:off x="2935362" y="4087813"/>
            <a:ext cx="2570100" cy="33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3"/>
          <p:cNvCxnSpPr/>
          <p:nvPr/>
        </p:nvCxnSpPr>
        <p:spPr>
          <a:xfrm>
            <a:off x="1418400" y="4526600"/>
            <a:ext cx="4109100" cy="73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555650" y="669575"/>
            <a:ext cx="827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¿Qué tipos de variables existen en Pascal?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01" name="Google Shape;101;p4"/>
          <p:cNvGraphicFramePr/>
          <p:nvPr/>
        </p:nvGraphicFramePr>
        <p:xfrm>
          <a:off x="2159000" y="24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{8CC29EAF-41C4-4F2F-A649-FE944AFAFDC6}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Tipo de variable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Datos 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Numero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Boolean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 enteros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 - F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Integer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Real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Boolean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7F7F7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Otros ...</a:t>
                      </a:r>
                      <a:endParaRPr i="1" sz="1800" u="none" cap="none" strike="noStrike">
                        <a:solidFill>
                          <a:srgbClr val="7F7F7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 enteros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 reales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 - False</a:t>
                      </a:r>
                      <a:endParaRPr sz="1800" u="none" cap="none" strike="noStrike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4"/>
          <p:cNvSpPr txBox="1"/>
          <p:nvPr/>
        </p:nvSpPr>
        <p:spPr>
          <a:xfrm>
            <a:off x="1085150" y="3012250"/>
            <a:ext cx="100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R-Info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88250" y="3978150"/>
            <a:ext cx="100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¿</a:t>
            </a: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Cómo se declaran variables en Pascal?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28650" y="1825625"/>
            <a:ext cx="3309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9944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R-Info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773277" y="2464825"/>
            <a:ext cx="3379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programa ejemploRInfo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areas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ciudad: areaC(1,1,100,100)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robots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 robot1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nombre_variable: tipo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{cuerpo del programa}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fin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Rinfo: robot1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comenzar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AsignarArea(Rinfo,ciudad)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iniciar(Rinfo,1,1)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5505462" y="3220663"/>
            <a:ext cx="33099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 ejemploPascal;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5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nombre_variable: 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nsolas"/>
              <a:buNone/>
            </a:pPr>
            <a:r>
              <a:rPr b="0" i="1" lang="en-US" sz="16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{cuerpo del programa}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"/>
          <p:cNvCxnSpPr/>
          <p:nvPr/>
        </p:nvCxnSpPr>
        <p:spPr>
          <a:xfrm>
            <a:off x="3594075" y="3897825"/>
            <a:ext cx="2139900" cy="7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15" name="Google Shape;115;p5"/>
          <p:cNvSpPr txBox="1"/>
          <p:nvPr/>
        </p:nvSpPr>
        <p:spPr>
          <a:xfrm>
            <a:off x="6477800" y="5972200"/>
            <a:ext cx="2602800" cy="80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Más adelante, veremos ejemplos</a:t>
            </a:r>
            <a:endParaRPr b="0" i="0" sz="1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75725" y="669575"/>
            <a:ext cx="8232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>
                <a:latin typeface="Economica"/>
                <a:ea typeface="Economica"/>
                <a:cs typeface="Economica"/>
                <a:sym typeface="Economica"/>
              </a:rPr>
              <a:t>¿Cómo se da valor a una variable?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806525" y="2820987"/>
            <a:ext cx="115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R-info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625527" y="2644775"/>
            <a:ext cx="385800" cy="792300"/>
          </a:xfrm>
          <a:prstGeom prst="leftBrace">
            <a:avLst>
              <a:gd fmla="val 15597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2011526" y="2820975"/>
            <a:ext cx="3072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 el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operador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:=</a:t>
            </a:r>
            <a:endParaRPr b="0" i="0" sz="1400" u="none" cap="none" strike="noStrike"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806525" y="4749800"/>
            <a:ext cx="115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648225" y="4229100"/>
            <a:ext cx="455700" cy="1440000"/>
          </a:xfrm>
          <a:prstGeom prst="leftBrace">
            <a:avLst>
              <a:gd fmla="val 29925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034621" y="4445000"/>
            <a:ext cx="6580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 el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operador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:=</a:t>
            </a:r>
            <a:endParaRPr b="0" i="0" sz="1400" u="none" cap="none" strike="noStrike"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Mediante la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operación de lectura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teclado: </a:t>
            </a:r>
            <a:r>
              <a:rPr b="0" i="0" lang="en-US" sz="1800" u="none" cap="none" strike="noStrike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read(variable)</a:t>
            </a:r>
            <a:endParaRPr b="0" i="0" sz="1800" u="none" cap="none" strike="noStrike">
              <a:solidFill>
                <a:srgbClr val="20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9525" y="593375"/>
            <a:ext cx="8232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¿Cómo se imprime el valor de una variable?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806525" y="2820987"/>
            <a:ext cx="115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R-info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625527" y="2644775"/>
            <a:ext cx="385800" cy="792300"/>
          </a:xfrm>
          <a:prstGeom prst="leftBrace">
            <a:avLst>
              <a:gd fmla="val 15597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2011524" y="2820975"/>
            <a:ext cx="5738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 la instrucción:  </a:t>
            </a:r>
            <a:r>
              <a:rPr b="0" i="0" lang="en-US" sz="1800" u="none" cap="none" strike="noStrike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Informar(variable)</a:t>
            </a:r>
            <a:endParaRPr b="0" i="0" sz="1400" u="none" cap="none" strike="noStrike"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806525" y="4521200"/>
            <a:ext cx="115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648225" y="4229100"/>
            <a:ext cx="455700" cy="1016100"/>
          </a:xfrm>
          <a:prstGeom prst="leftBrace">
            <a:avLst>
              <a:gd fmla="val 29925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034625" y="4445000"/>
            <a:ext cx="6929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Mediante la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operación de escritura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pantalla:  </a:t>
            </a:r>
            <a:r>
              <a:rPr b="0" i="0" lang="en-US" sz="1800" u="none" cap="none" strike="noStrike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write(variable)</a:t>
            </a:r>
            <a:endParaRPr b="0" i="0" sz="1800" u="none" cap="none" strike="noStrike">
              <a:solidFill>
                <a:srgbClr val="20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68312" y="5249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Veamos un ejemplo en Pascal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4843462" y="3500437"/>
            <a:ext cx="4121100" cy="2808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 ejercicio;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num1, num2, suma: integer;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read(num1);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read(num2);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suma := num1 + num2;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write(‘El resultado es: ’, suma);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21525" y="1884125"/>
            <a:ext cx="39948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Implementar un programa en </a:t>
            </a:r>
            <a:r>
              <a:rPr b="1" i="1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Pascal</a:t>
            </a: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b="0" i="0" lang="en-US" sz="2000" u="sng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dos números enteros, realice la suma de los mismos e </a:t>
            </a:r>
            <a:r>
              <a:rPr b="0" i="0" lang="en-US" sz="2000" u="sng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imprima</a:t>
            </a: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 pantalla el resultado obtenido.</a:t>
            </a:r>
            <a:endParaRPr b="0" i="0" sz="2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8"/>
          <p:cNvSpPr/>
          <p:nvPr/>
        </p:nvSpPr>
        <p:spPr>
          <a:xfrm rot="5400000">
            <a:off x="2720975" y="3560763"/>
            <a:ext cx="1296988" cy="1439862"/>
          </a:xfrm>
          <a:custGeom>
            <a:rect b="b" l="l" r="r" t="t"/>
            <a:pathLst>
              <a:path extrusionOk="0" h="1439862" w="1296988">
                <a:moveTo>
                  <a:pt x="0" y="1115615"/>
                </a:moveTo>
                <a:lnTo>
                  <a:pt x="810618" y="1115615"/>
                </a:lnTo>
                <a:lnTo>
                  <a:pt x="810618" y="324247"/>
                </a:lnTo>
                <a:lnTo>
                  <a:pt x="648494" y="324247"/>
                </a:lnTo>
                <a:lnTo>
                  <a:pt x="972741" y="0"/>
                </a:lnTo>
                <a:lnTo>
                  <a:pt x="1296988" y="324247"/>
                </a:lnTo>
                <a:lnTo>
                  <a:pt x="1134865" y="324247"/>
                </a:lnTo>
                <a:lnTo>
                  <a:pt x="1134865" y="1439862"/>
                </a:lnTo>
                <a:lnTo>
                  <a:pt x="0" y="1439862"/>
                </a:lnTo>
                <a:lnTo>
                  <a:pt x="0" y="1115615"/>
                </a:lnTo>
                <a:close/>
              </a:path>
            </a:pathLst>
          </a:custGeom>
          <a:solidFill>
            <a:srgbClr val="DAE3F3"/>
          </a:solidFill>
          <a:ln cap="flat" cmpd="sng" w="12700">
            <a:solidFill>
              <a:srgbClr val="DAE3F3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735012" y="67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PARA PENSAR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056725" y="2273400"/>
            <a:ext cx="72342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Roboto Condensed"/>
              <a:buChar char="-"/>
            </a:pP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modificaciones deberían hacerse en el programa si se quisiera informar, además del resultado obtenido, los números que fueron sumados?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056725" y="3715625"/>
            <a:ext cx="737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Roboto Condensed"/>
              <a:buChar char="-"/>
            </a:pPr>
            <a:r>
              <a:rPr b="0" i="0" lang="en-US" sz="2000" u="none" cap="none" strike="noStrik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¿Y si se quisiera informar el doble del resultado obtenido?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22138" l="5940" r="70271" t="41426"/>
          <a:stretch/>
        </p:blipFill>
        <p:spPr>
          <a:xfrm>
            <a:off x="3710150" y="4751325"/>
            <a:ext cx="1896500" cy="17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2070275" y="6570850"/>
            <a:ext cx="7062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88888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Ilustración rawpixel.com - www.freepik.es&lt;/a&gt;</a:t>
            </a:r>
            <a:endParaRPr b="0" i="0" sz="1100" u="none" cap="none" strike="noStrike">
              <a:solidFill>
                <a:srgbClr val="88888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