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</p:sldMasterIdLst>
  <p:notesMasterIdLst>
    <p:notesMasterId r:id="rId3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2" r:id="rId16"/>
    <p:sldId id="301" r:id="rId17"/>
    <p:sldId id="269" r:id="rId18"/>
    <p:sldId id="300" r:id="rId19"/>
    <p:sldId id="272" r:id="rId20"/>
    <p:sldId id="273" r:id="rId21"/>
    <p:sldId id="274" r:id="rId22"/>
    <p:sldId id="275" r:id="rId23"/>
    <p:sldId id="303" r:id="rId24"/>
    <p:sldId id="276" r:id="rId25"/>
    <p:sldId id="277" r:id="rId26"/>
    <p:sldId id="278" r:id="rId27"/>
    <p:sldId id="279" r:id="rId28"/>
    <p:sldId id="299" r:id="rId29"/>
    <p:sldId id="306" r:id="rId30"/>
    <p:sldId id="270" r:id="rId31"/>
  </p:sldIdLst>
  <p:sldSz cx="12192000" cy="6858000"/>
  <p:notesSz cx="6797675" cy="9874250"/>
  <p:embeddedFontLst>
    <p:embeddedFont>
      <p:font typeface="Libre Baskerville" panose="02000000000000000000" pitchFamily="2" charset="0"/>
      <p:regular r:id="rId33"/>
      <p:bold r:id="rId34"/>
      <p:italic r:id="rId35"/>
    </p:embeddedFont>
    <p:embeddedFont>
      <p:font typeface="Noto Sans Symbols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fyHjvLOhTppsxZ1yfSZGMthI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079AC-1019-435F-88D0-13771664655A}">
  <a:tblStyle styleId="{014079AC-1019-435F-88D0-13771664655A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 b="off" i="off"/>
      <a:tcStyle>
        <a:tcBdr/>
        <a:fill>
          <a:solidFill>
            <a:srgbClr val="E8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093D751-695A-4B9B-ACB2-DCE672DDA7E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3E73BA-C17D-4A99-9D19-78DB4725B846}" styleName="Table_2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61" autoAdjust="0"/>
  </p:normalViewPr>
  <p:slideViewPr>
    <p:cSldViewPr snapToGrid="0">
      <p:cViewPr varScale="1">
        <p:scale>
          <a:sx n="60" d="100"/>
          <a:sy n="60" d="100"/>
        </p:scale>
        <p:origin x="1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405" name="Google Shape;405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57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2011</a:t>
            </a:r>
            <a:endParaRPr/>
          </a:p>
        </p:txBody>
      </p:sp>
      <p:sp>
        <p:nvSpPr>
          <p:cNvPr id="807" name="Google Shape;80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Informatica UNLP</a:t>
            </a:r>
            <a:endParaRPr/>
          </a:p>
        </p:txBody>
      </p:sp>
      <p:sp>
        <p:nvSpPr>
          <p:cNvPr id="808" name="Google Shape;80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94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 dirty="0"/>
              <a:t>Ingeniería de Software I  2025</a:t>
            </a:r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20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 userDrawn="1">
  <p:cSld name="Diseño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8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8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1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" name="Google Shape;64;p91"/>
          <p:cNvSpPr txBox="1">
            <a:spLocks noGrp="1"/>
          </p:cNvSpPr>
          <p:nvPr>
            <p:ph type="body" idx="1"/>
          </p:nvPr>
        </p:nvSpPr>
        <p:spPr>
          <a:xfrm>
            <a:off x="6636093" y="6543223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sp>
        <p:nvSpPr>
          <p:cNvPr id="65" name="Google Shape;65;p91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19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8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70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2256606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7" r:id="rId5"/>
    <p:sldLayoutId id="2147483718" r:id="rId6"/>
    <p:sldLayoutId id="2147483719" r:id="rId7"/>
    <p:sldLayoutId id="2147483720" r:id="rId8"/>
    <p:sldLayoutId id="214748372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409" name="Google Shape;409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11"/>
          <p:cNvSpPr txBox="1">
            <a:spLocks noGrp="1"/>
          </p:cNvSpPr>
          <p:nvPr>
            <p:ph type="body" idx="4294967295"/>
          </p:nvPr>
        </p:nvSpPr>
        <p:spPr>
          <a:xfrm>
            <a:off x="2133600" y="1906588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>
                <a:solidFill>
                  <a:srgbClr val="3F3F3F"/>
                </a:solidFill>
                <a:latin typeface="Calibri"/>
                <a:cs typeface="Calibri"/>
              </a:rPr>
              <a:t>Redundancia y Contradicción</a:t>
            </a:r>
            <a:endParaRPr sz="2800" dirty="0"/>
          </a:p>
        </p:txBody>
      </p:sp>
      <p:graphicFrame>
        <p:nvGraphicFramePr>
          <p:cNvPr id="489" name="Google Shape;489;p11"/>
          <p:cNvGraphicFramePr/>
          <p:nvPr>
            <p:extLst>
              <p:ext uri="{D42A27DB-BD31-4B8C-83A1-F6EECF244321}">
                <p14:modId xmlns:p14="http://schemas.microsoft.com/office/powerpoint/2010/main" val="27974146"/>
              </p:ext>
            </p:extLst>
          </p:nvPr>
        </p:nvGraphicFramePr>
        <p:xfrm>
          <a:off x="6648868" y="2564904"/>
          <a:ext cx="3527425" cy="309637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5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1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i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 dirty="0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0" name="Google Shape;490;p11"/>
          <p:cNvGraphicFramePr/>
          <p:nvPr>
            <p:extLst>
              <p:ext uri="{D42A27DB-BD31-4B8C-83A1-F6EECF244321}">
                <p14:modId xmlns:p14="http://schemas.microsoft.com/office/powerpoint/2010/main" val="1878814124"/>
              </p:ext>
            </p:extLst>
          </p:nvPr>
        </p:nvGraphicFramePr>
        <p:xfrm>
          <a:off x="1991544" y="2636913"/>
          <a:ext cx="3672450" cy="30295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1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i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" name="Google Shape;491;p11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Redundante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Contradictoria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1266092" y="352135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900000"/>
              </a:buClr>
              <a:buSzPts val="4000"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688455-43B2-D92F-CCA3-E533B96460BB}"/>
              </a:ext>
            </a:extLst>
          </p:cNvPr>
          <p:cNvSpPr txBox="1"/>
          <p:nvPr/>
        </p:nvSpPr>
        <p:spPr>
          <a:xfrm>
            <a:off x="6670362" y="6497238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BD2226-DC86-9EFD-71F9-EE413F32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499" name="Google Shape;499;p12"/>
          <p:cNvSpPr txBox="1">
            <a:spLocks noGrp="1"/>
          </p:cNvSpPr>
          <p:nvPr>
            <p:ph type="body" idx="4294967295"/>
          </p:nvPr>
        </p:nvSpPr>
        <p:spPr>
          <a:xfrm>
            <a:off x="1097280" y="1920546"/>
            <a:ext cx="9937750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0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Combine las reglas en donde sea evidente que una alternativa no representa una diferencia en el resultado. 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El guion [—] significa que la condición 2 puede ser V o F, y que aun así se realizará la acción.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graphicFrame>
        <p:nvGraphicFramePr>
          <p:cNvPr id="500" name="Google Shape;500;p12"/>
          <p:cNvGraphicFramePr/>
          <p:nvPr>
            <p:extLst>
              <p:ext uri="{D42A27DB-BD31-4B8C-83A1-F6EECF244321}">
                <p14:modId xmlns:p14="http://schemas.microsoft.com/office/powerpoint/2010/main" val="2577085286"/>
              </p:ext>
            </p:extLst>
          </p:nvPr>
        </p:nvGraphicFramePr>
        <p:xfrm>
          <a:off x="2432305" y="4293096"/>
          <a:ext cx="3214286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195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1" name="Google Shape;501;p12"/>
          <p:cNvGraphicFramePr/>
          <p:nvPr>
            <p:extLst>
              <p:ext uri="{D42A27DB-BD31-4B8C-83A1-F6EECF244321}">
                <p14:modId xmlns:p14="http://schemas.microsoft.com/office/powerpoint/2010/main" val="1742559732"/>
              </p:ext>
            </p:extLst>
          </p:nvPr>
        </p:nvGraphicFramePr>
        <p:xfrm>
          <a:off x="6096000" y="4293096"/>
          <a:ext cx="2735525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20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3"/>
          <p:cNvSpPr txBox="1">
            <a:spLocks noGrp="1"/>
          </p:cNvSpPr>
          <p:nvPr>
            <p:ph type="body" idx="1"/>
          </p:nvPr>
        </p:nvSpPr>
        <p:spPr>
          <a:xfrm>
            <a:off x="919299" y="1826303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Álgebra de Boole </a:t>
            </a:r>
            <a:endParaRPr sz="24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sz="1800" dirty="0"/>
          </a:p>
        </p:txBody>
      </p:sp>
      <p:graphicFrame>
        <p:nvGraphicFramePr>
          <p:cNvPr id="510" name="Google Shape;510;p13"/>
          <p:cNvGraphicFramePr/>
          <p:nvPr>
            <p:extLst>
              <p:ext uri="{D42A27DB-BD31-4B8C-83A1-F6EECF244321}">
                <p14:modId xmlns:p14="http://schemas.microsoft.com/office/powerpoint/2010/main" val="418515820"/>
              </p:ext>
            </p:extLst>
          </p:nvPr>
        </p:nvGraphicFramePr>
        <p:xfrm>
          <a:off x="2639541" y="3212977"/>
          <a:ext cx="4866038" cy="225050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42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1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i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Hay stock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Imprime mensaje de aviso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1" name="Google Shape;511;p13"/>
          <p:cNvGraphicFramePr/>
          <p:nvPr>
            <p:extLst>
              <p:ext uri="{D42A27DB-BD31-4B8C-83A1-F6EECF244321}">
                <p14:modId xmlns:p14="http://schemas.microsoft.com/office/powerpoint/2010/main" val="653284324"/>
              </p:ext>
            </p:extLst>
          </p:nvPr>
        </p:nvGraphicFramePr>
        <p:xfrm>
          <a:off x="8031590" y="3212977"/>
          <a:ext cx="1295400" cy="2262038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271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1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i="1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91998674-5C31-EE2A-06BC-EDEE5CFBFA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18" name="Google Shape;5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1036320" y="1766420"/>
            <a:ext cx="10668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ES" sz="2800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Identificar las condiciones y las acciones.</a:t>
            </a:r>
            <a:endParaRPr sz="2800" dirty="0">
              <a:solidFill>
                <a:srgbClr val="313543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4"/>
          <p:cNvSpPr/>
          <p:nvPr/>
        </p:nvSpPr>
        <p:spPr>
          <a:xfrm>
            <a:off x="1471840" y="2455193"/>
            <a:ext cx="8261131" cy="1754326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14"/>
          <p:cNvGraphicFramePr/>
          <p:nvPr>
            <p:extLst>
              <p:ext uri="{D42A27DB-BD31-4B8C-83A1-F6EECF244321}">
                <p14:modId xmlns:p14="http://schemas.microsoft.com/office/powerpoint/2010/main" val="643002630"/>
              </p:ext>
            </p:extLst>
          </p:nvPr>
        </p:nvGraphicFramePr>
        <p:xfrm>
          <a:off x="1471840" y="4848189"/>
          <a:ext cx="4526448" cy="120717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52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Empleado altamente productivo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encargado de su grupo 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ha cometido una infracción grave 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" name="Google Shape;522;p14"/>
          <p:cNvSpPr txBox="1"/>
          <p:nvPr/>
        </p:nvSpPr>
        <p:spPr>
          <a:xfrm>
            <a:off x="1572297" y="4326057"/>
            <a:ext cx="1740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6513394" y="4392547"/>
            <a:ext cx="2407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14"/>
          <p:cNvGraphicFramePr/>
          <p:nvPr>
            <p:extLst>
              <p:ext uri="{D42A27DB-BD31-4B8C-83A1-F6EECF244321}">
                <p14:modId xmlns:p14="http://schemas.microsoft.com/office/powerpoint/2010/main" val="2047730074"/>
              </p:ext>
            </p:extLst>
          </p:nvPr>
        </p:nvGraphicFramePr>
        <p:xfrm>
          <a:off x="6370320" y="4848189"/>
          <a:ext cx="3065700" cy="146308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0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Plus de productividad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Plus de encargado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Elimina cualquier plus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Descuento 10%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>
            <a:spLocks noGrp="1"/>
          </p:cNvSpPr>
          <p:nvPr>
            <p:ph type="title"/>
          </p:nvPr>
        </p:nvSpPr>
        <p:spPr>
          <a:xfrm>
            <a:off x="62475" y="3311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3600" b="1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280456" y="1143979"/>
            <a:ext cx="10668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2. Completar la tabla </a:t>
            </a:r>
            <a:endParaRPr sz="32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3868425" y="310843"/>
            <a:ext cx="8261100" cy="1323399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37CC13-A7A5-E193-E426-419968C4773D}"/>
              </a:ext>
            </a:extLst>
          </p:cNvPr>
          <p:cNvGrpSpPr/>
          <p:nvPr/>
        </p:nvGrpSpPr>
        <p:grpSpPr>
          <a:xfrm>
            <a:off x="1879900" y="2044975"/>
            <a:ext cx="8452000" cy="3670390"/>
            <a:chOff x="1830875" y="1709028"/>
            <a:chExt cx="8452000" cy="3670390"/>
          </a:xfrm>
        </p:grpSpPr>
        <p:graphicFrame>
          <p:nvGraphicFramePr>
            <p:cNvPr id="533" name="Google Shape;533;p15"/>
            <p:cNvGraphicFramePr/>
            <p:nvPr>
              <p:extLst>
                <p:ext uri="{D42A27DB-BD31-4B8C-83A1-F6EECF244321}">
                  <p14:modId xmlns:p14="http://schemas.microsoft.com/office/powerpoint/2010/main" val="83906764"/>
                </p:ext>
              </p:extLst>
            </p:nvPr>
          </p:nvGraphicFramePr>
          <p:xfrm>
            <a:off x="1830875" y="1709028"/>
            <a:ext cx="8128000" cy="3670390"/>
          </p:xfrm>
          <a:graphic>
            <a:graphicData uri="http://schemas.openxmlformats.org/drawingml/2006/table">
              <a:tbl>
                <a:tblPr firstRow="1" bandRow="1">
                  <a:noFill/>
                  <a:tableStyleId>{593E73BA-C17D-4A99-9D19-78DB4725B846}</a:tableStyleId>
                </a:tblPr>
                <a:tblGrid>
                  <a:gridCol w="409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23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334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2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048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8577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48260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1" u="none" strike="noStrike" cap="none" dirty="0"/>
                      </a:p>
                    </a:txBody>
                    <a:tcPr marL="91450" marR="91450" marT="45725" marB="45725"/>
                  </a:tc>
                  <a:tc gridSpan="8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 dirty="0"/>
                          <a:t> </a:t>
                        </a:r>
                        <a:endParaRPr sz="1350" b="1" u="none" strike="noStrike" cap="none"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altamente productivo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encargado de su grupo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ha cometido una infracción grave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 dirty="0"/>
                          <a:t> </a:t>
                        </a:r>
                        <a:endParaRPr sz="1800" b="1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productividad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encargado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 dirty="0"/>
                          <a:t>Elimina cualquier plus</a:t>
                        </a:r>
                        <a:endParaRPr sz="18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86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 dirty="0"/>
                          <a:t>Descuento 10%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endParaRPr lang="es-ES" sz="3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b="0" i="0" u="none" strike="noStrike" cap="none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ea typeface="Calibri"/>
                            <a:cs typeface="Calibri Light" panose="020F0302020204030204" pitchFamily="34" charset="0"/>
                            <a:sym typeface="Calibri"/>
                          </a:rPr>
                          <a:t>No se incrementa el salario</a:t>
                        </a:r>
                        <a:endParaRPr sz="1800" b="0" i="0" u="none" strike="noStrike" cap="non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"/>
                          <a:cs typeface="Calibri Light" panose="020F0302020204030204" pitchFamily="34" charset="0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lang="es-ES" sz="135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lang="es-ES" sz="135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36" name="Google Shape;536;p15"/>
            <p:cNvSpPr/>
            <p:nvPr/>
          </p:nvSpPr>
          <p:spPr>
            <a:xfrm>
              <a:off x="9958875" y="2555072"/>
              <a:ext cx="324000" cy="97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rgbClr val="948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AC9DD0-25CC-CCD3-517B-F26441098EC7}"/>
              </a:ext>
            </a:extLst>
          </p:cNvPr>
          <p:cNvCxnSpPr/>
          <p:nvPr/>
        </p:nvCxnSpPr>
        <p:spPr>
          <a:xfrm>
            <a:off x="1866378" y="5373666"/>
            <a:ext cx="81293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491166" y="2187602"/>
            <a:ext cx="106488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 minutos: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Organizarse en grupos de 5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Condiciones y acciones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Construir la tabla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si se requiere reducción</a:t>
            </a:r>
          </a:p>
          <a:p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minutos: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Compartir la solución con el grupo de al lado para corregirla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Llegar a acuerdos</a:t>
            </a:r>
          </a:p>
          <a:p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con el profesor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563524" y="1748690"/>
            <a:ext cx="108313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 aerolínea tiene proyectada la siguiente promoción:</a:t>
            </a:r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a) La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aerolínea viaja</a:t>
            </a: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Europa o América. Los pasajeros frecuentes acceden a un descuento de un 17% en el valor de su pasaje.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b) Además, los que van a Europa, sean o no frecuentes, reciben un descuento adicional.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c) Los pasajeros que pagaron en efectivo y son de tipo frecuente, tienen derecho a la compra de un pasaje al mismo destino por un 50% de su valor.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d) Los pasajeros que pagaron en efectivo, y no son del tipo frecuente, se les concede una cantidad de kilómetros gratuitos en su siguiente viaje.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e) Los que son o no son frecuentes y viajan a Europa, tienen derecho a una noche gratuita en un hotel de la ciudad destino. El mismo derecho lo tienen aquellos que van países de América y son frecuentes.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Recordar </a:t>
            </a:r>
            <a:endParaRPr/>
          </a:p>
        </p:txBody>
      </p:sp>
      <p:sp>
        <p:nvSpPr>
          <p:cNvPr id="543" name="Google Shape;5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1228305" y="2246359"/>
            <a:ext cx="101524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tablas de decisión, el analista necesita determinar el tamaño máximo de la tabla; eliminar cualquier situación imposible, inconsistencia o redundancia, y simplificar la tabla lo más que pueda.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esencial que verifique la integridad y precisión de sus tablas de decisión. Pueden ocurrir cuatro problemas principales al desarrollar tablas de decisión: que estén incompletas, que existan situaciones imposibles, contradicciones y redundancia.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419877" y="1704702"/>
            <a:ext cx="343115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dirty="0"/>
              <a:t>Técnicas de Especificación de Requerimientos</a:t>
            </a:r>
            <a:endParaRPr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89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000" dirty="0"/>
              <a:t>Análisis Estructurado 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58D9725-2A12-CECB-F4AF-55C69DC4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1446285"/>
            <a:ext cx="5190744" cy="51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371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936" y="39011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</a:t>
            </a:r>
            <a:endParaRPr dirty="0"/>
          </a:p>
        </p:txBody>
      </p:sp>
      <p:sp>
        <p:nvSpPr>
          <p:cNvPr id="781" name="Google Shape;78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82" name="Google Shape;782;p3"/>
          <p:cNvSpPr txBox="1">
            <a:spLocks noGrp="1"/>
          </p:cNvSpPr>
          <p:nvPr>
            <p:ph type="body" idx="1"/>
          </p:nvPr>
        </p:nvSpPr>
        <p:spPr>
          <a:xfrm>
            <a:off x="6726427" y="6437609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Pressman 4ta edición Cap. 12</a:t>
            </a:r>
            <a:endParaRPr dirty="0"/>
          </a:p>
        </p:txBody>
      </p:sp>
      <p:sp>
        <p:nvSpPr>
          <p:cNvPr id="783" name="Google Shape;783;p3"/>
          <p:cNvSpPr txBox="1">
            <a:spLocks noGrp="1"/>
          </p:cNvSpPr>
          <p:nvPr>
            <p:ph type="body" idx="2"/>
          </p:nvPr>
        </p:nvSpPr>
        <p:spPr>
          <a:xfrm>
            <a:off x="919411" y="2126154"/>
            <a:ext cx="8511192" cy="411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Para entender los requerimientos, se debe poder reconocer además cómo se mueven los datos, los procesos o transformaciones que sufren dichos datos y sus resultados. </a:t>
            </a:r>
          </a:p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La elicitación proporciona una descripción verbal del sistema, una descripción visual puede consolidar la información.</a:t>
            </a:r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ES" sz="32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C11F3527-C89F-E6EB-3C70-6F0AB666FBC7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74645" y="1645920"/>
            <a:ext cx="4075324" cy="242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sz="4400" dirty="0"/>
              <a:t>Técnicas de especificación de requerimientos</a:t>
            </a:r>
            <a:endParaRPr sz="4400"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47253" y="533338"/>
            <a:ext cx="6492240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5400" dirty="0"/>
              <a:t>Tablas de decisión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pic>
        <p:nvPicPr>
          <p:cNvPr id="4" name="Imagen 3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BED6189C-1D84-9A43-41A4-A4859F4A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300" y="1429450"/>
            <a:ext cx="5127171" cy="51271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"/>
          <p:cNvSpPr txBox="1">
            <a:spLocks noGrp="1"/>
          </p:cNvSpPr>
          <p:nvPr>
            <p:ph type="title"/>
          </p:nvPr>
        </p:nvSpPr>
        <p:spPr>
          <a:xfrm>
            <a:off x="709650" y="289046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br>
              <a:rPr lang="es-ES" sz="4400" dirty="0"/>
            </a:br>
            <a:r>
              <a:rPr lang="es-ES" sz="4400" dirty="0"/>
              <a:t>Análisis Estructurado</a:t>
            </a:r>
            <a:endParaRPr sz="4400" dirty="0"/>
          </a:p>
        </p:txBody>
      </p:sp>
      <p:sp>
        <p:nvSpPr>
          <p:cNvPr id="792" name="Google Shape;79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5696041-20FA-CC67-B02E-1B1EE1C8F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6999" y="6489637"/>
            <a:ext cx="2162400" cy="305400"/>
          </a:xfrm>
        </p:spPr>
        <p:txBody>
          <a:bodyPr/>
          <a:lstStyle/>
          <a:p>
            <a:endParaRPr lang="es-AR"/>
          </a:p>
        </p:txBody>
      </p:sp>
      <p:sp>
        <p:nvSpPr>
          <p:cNvPr id="801" name="Google Shape;801;p4"/>
          <p:cNvSpPr/>
          <p:nvPr/>
        </p:nvSpPr>
        <p:spPr>
          <a:xfrm>
            <a:off x="665327" y="2213240"/>
            <a:ext cx="10675963" cy="395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técnica de análisis estructurado permite lograr una representación gráfica que permite lograr una comprensión más profunda del sistema a construir y comunicar a los usuarios lo  comprendido.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notación no especifica aspectos físicos de implementación.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 énfasis en el procesamiento o la transformación de datos conforme estos pasan por distintos procesos.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endParaRPr sz="3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B689D7-1555-D0F7-5AAA-32CD6AAF6FC8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11" name="Google Shape;811;p5"/>
          <p:cNvSpPr txBox="1">
            <a:spLocks noGrp="1"/>
          </p:cNvSpPr>
          <p:nvPr>
            <p:ph type="body" idx="1"/>
          </p:nvPr>
        </p:nvSpPr>
        <p:spPr>
          <a:xfrm>
            <a:off x="965109" y="1737405"/>
            <a:ext cx="103898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800" b="1" dirty="0">
                <a:solidFill>
                  <a:schemeClr val="dk1"/>
                </a:solidFill>
              </a:rPr>
              <a:t>Diagrama de Flujo de Datos (DFD)</a:t>
            </a:r>
            <a:endParaRPr sz="20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 una herramienta que permite visualizar un sistema como una red de procesos funcionales, conectados entre sí por “conductos” y almacenamientos de datos.</a:t>
            </a:r>
            <a:endParaRPr sz="16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Representa la transformación de entradas a salidas y es también llamado diagrama de burbujas.</a:t>
            </a:r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Es una herramienta comúnmente utilizada por sistemas operacionales en los cuales </a:t>
            </a:r>
            <a:r>
              <a:rPr lang="es-ES" sz="2800" dirty="0">
                <a:solidFill>
                  <a:schemeClr val="dk1"/>
                </a:solidFill>
              </a:rPr>
              <a:t>las funciones del sistema son de gran importancia y son más complejas que los datos que éste maneja.</a:t>
            </a:r>
            <a:endParaRPr sz="2800" i="0" dirty="0">
              <a:solidFill>
                <a:schemeClr val="dk1"/>
              </a:solidFill>
            </a:endParaRPr>
          </a:p>
        </p:txBody>
      </p:sp>
      <p:sp>
        <p:nvSpPr>
          <p:cNvPr id="813" name="Google Shape;813;p5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D5CD00C-6E86-D00E-C3D2-78160A89BD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Análisis estructurado – Modelado Funcional y Flujo de la información</a:t>
            </a:r>
            <a:endParaRPr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19139C-1E1C-1AF5-E2E5-A5C81FAC9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820" name="Google Shape;820;p6"/>
          <p:cNvSpPr txBox="1">
            <a:spLocks noGrp="1"/>
          </p:cNvSpPr>
          <p:nvPr>
            <p:ph type="body" idx="1"/>
          </p:nvPr>
        </p:nvSpPr>
        <p:spPr>
          <a:xfrm>
            <a:off x="6847792" y="6481684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 dirty="0"/>
          </a:p>
        </p:txBody>
      </p:sp>
      <p:sp>
        <p:nvSpPr>
          <p:cNvPr id="821" name="Google Shape;821;p6"/>
          <p:cNvSpPr txBox="1">
            <a:spLocks noGrp="1"/>
          </p:cNvSpPr>
          <p:nvPr>
            <p:ph type="body" idx="2"/>
          </p:nvPr>
        </p:nvSpPr>
        <p:spPr>
          <a:xfrm>
            <a:off x="867684" y="1974582"/>
            <a:ext cx="6981953" cy="424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Se utiliza un rectángulo para representar una </a:t>
            </a:r>
            <a:r>
              <a:rPr lang="es-ES" sz="2000" b="1" i="1" dirty="0"/>
              <a:t>entidad externa</a:t>
            </a:r>
            <a:r>
              <a:rPr lang="es-ES" sz="2000" i="1" dirty="0"/>
              <a:t>, </a:t>
            </a:r>
            <a:r>
              <a:rPr lang="es-ES" sz="2000" dirty="0"/>
              <a:t>esto es, un elemento del sistema (por ejemplo, un elemento hardware, una persona, otro programa) u otro sistema que produce información para ser transformada por el software, o recibe información producida por el software.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 círculo (también llamado burbuja)  representa un</a:t>
            </a:r>
            <a:r>
              <a:rPr lang="es-ES" sz="2000" b="1" i="1" dirty="0"/>
              <a:t> proceso </a:t>
            </a:r>
            <a:r>
              <a:rPr lang="es-ES" sz="2000" dirty="0"/>
              <a:t>o </a:t>
            </a:r>
            <a:r>
              <a:rPr lang="es-ES" sz="2000" i="1" dirty="0"/>
              <a:t>transformación </a:t>
            </a:r>
            <a:r>
              <a:rPr lang="es-ES" sz="2000" dirty="0"/>
              <a:t>que es aplicado a los datos (o al control) y los modifica.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Una flecha representa un </a:t>
            </a:r>
            <a:r>
              <a:rPr lang="es-ES" sz="2000" b="1" i="1" dirty="0"/>
              <a:t>flujo</a:t>
            </a:r>
            <a:r>
              <a:rPr lang="es-ES" sz="2000" dirty="0"/>
              <a:t> </a:t>
            </a:r>
            <a:r>
              <a:rPr lang="es-ES" dirty="0"/>
              <a:t>para uno</a:t>
            </a:r>
            <a:r>
              <a:rPr lang="es-ES" sz="2000" dirty="0"/>
              <a:t> o más </a:t>
            </a:r>
            <a:r>
              <a:rPr lang="es-ES" sz="2000" b="1" i="1" dirty="0"/>
              <a:t>elementos de datos </a:t>
            </a:r>
            <a:r>
              <a:rPr lang="es-ES" sz="2000" dirty="0"/>
              <a:t>(objetos de dato).</a:t>
            </a:r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dirty="0"/>
              <a:t>Un rectángulo abierto (lado izquierdo y derecho) que representa un </a:t>
            </a:r>
            <a:r>
              <a:rPr lang="es-ES" b="1" dirty="0"/>
              <a:t>almacén de datos</a:t>
            </a:r>
            <a:endParaRPr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BC6707-26B0-21DF-51E8-BC16BCB726F1}"/>
              </a:ext>
            </a:extLst>
          </p:cNvPr>
          <p:cNvSpPr/>
          <p:nvPr/>
        </p:nvSpPr>
        <p:spPr>
          <a:xfrm>
            <a:off x="8232285" y="2030098"/>
            <a:ext cx="1555816" cy="57173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D2B5503-8E53-0BF7-18B6-47FDC7B89AD3}"/>
              </a:ext>
            </a:extLst>
          </p:cNvPr>
          <p:cNvSpPr/>
          <p:nvPr/>
        </p:nvSpPr>
        <p:spPr>
          <a:xfrm>
            <a:off x="8232286" y="3154795"/>
            <a:ext cx="1555815" cy="788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nuevo 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C213AA-7829-BDB8-E9C9-A8B97FC3DC17}"/>
              </a:ext>
            </a:extLst>
          </p:cNvPr>
          <p:cNvCxnSpPr>
            <a:cxnSpLocks/>
          </p:cNvCxnSpPr>
          <p:nvPr/>
        </p:nvCxnSpPr>
        <p:spPr>
          <a:xfrm>
            <a:off x="8111374" y="4546813"/>
            <a:ext cx="21664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958D98-ED20-3AC3-A131-8BF2AFFEE610}"/>
              </a:ext>
            </a:extLst>
          </p:cNvPr>
          <p:cNvCxnSpPr>
            <a:cxnSpLocks/>
          </p:cNvCxnSpPr>
          <p:nvPr/>
        </p:nvCxnSpPr>
        <p:spPr>
          <a:xfrm>
            <a:off x="8125234" y="5180077"/>
            <a:ext cx="2045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C7D873E-5E21-FD98-7EEE-DE89B513D43A}"/>
              </a:ext>
            </a:extLst>
          </p:cNvPr>
          <p:cNvCxnSpPr>
            <a:cxnSpLocks/>
          </p:cNvCxnSpPr>
          <p:nvPr/>
        </p:nvCxnSpPr>
        <p:spPr>
          <a:xfrm>
            <a:off x="8125234" y="5531769"/>
            <a:ext cx="20455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74B8DC-E560-9729-A9EC-033FBECF6347}"/>
              </a:ext>
            </a:extLst>
          </p:cNvPr>
          <p:cNvSpPr txBox="1"/>
          <p:nvPr/>
        </p:nvSpPr>
        <p:spPr>
          <a:xfrm>
            <a:off x="8594053" y="51813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92C415-343D-4C2C-A8C9-0C09B8808D29}"/>
              </a:ext>
            </a:extLst>
          </p:cNvPr>
          <p:cNvSpPr txBox="1"/>
          <p:nvPr/>
        </p:nvSpPr>
        <p:spPr>
          <a:xfrm>
            <a:off x="8232285" y="429462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Nuevo Cliente</a:t>
            </a:r>
            <a:endParaRPr lang="es-AR" dirty="0"/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40B71D9E-61D9-A87D-8D14-E95A94F0C742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22</a:t>
            </a:fld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"/>
          <p:cNvSpPr txBox="1"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Diccionario de Datos</a:t>
            </a:r>
            <a:endParaRPr sz="4400" dirty="0"/>
          </a:p>
        </p:txBody>
      </p:sp>
      <p:sp>
        <p:nvSpPr>
          <p:cNvPr id="845" name="Google Shape;845;p8"/>
          <p:cNvSpPr txBox="1">
            <a:spLocks noGrp="1"/>
          </p:cNvSpPr>
          <p:nvPr>
            <p:ph type="body" idx="1"/>
          </p:nvPr>
        </p:nvSpPr>
        <p:spPr>
          <a:xfrm>
            <a:off x="479376" y="2204864"/>
            <a:ext cx="6552728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dirty="0">
                <a:solidFill>
                  <a:schemeClr val="dk1"/>
                </a:solidFill>
              </a:rPr>
              <a:t>Listado organizado de todos los datos pertinentes al sistema. Es una definición sin ambigüedad de los datos y elementos del sistema</a:t>
            </a:r>
            <a:endParaRPr dirty="0"/>
          </a:p>
          <a:p>
            <a:pPr marL="3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dirty="0">
                <a:solidFill>
                  <a:schemeClr val="dk1"/>
                </a:solidFill>
              </a:rPr>
              <a:t>Características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solidFill>
                  <a:schemeClr val="dk1"/>
                </a:solidFill>
              </a:rPr>
              <a:t>Permite revisar consistencia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solidFill>
                  <a:schemeClr val="dk1"/>
                </a:solidFill>
              </a:rPr>
              <a:t>Representa el contenido de la información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solidFill>
                  <a:schemeClr val="dk1"/>
                </a:solidFill>
              </a:rPr>
              <a:t>Define el significado de los flujos y los almacenes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solidFill>
                  <a:schemeClr val="dk1"/>
                </a:solidFill>
              </a:rPr>
              <a:t>Un Dato debe contener 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Tipo 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Nombre 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Descripción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11480" lvl="2" indent="-284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11480" lvl="2" indent="-284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11480" lvl="2" indent="-284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847" name="Google Shape;847;p8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pic>
        <p:nvPicPr>
          <p:cNvPr id="848" name="Google Shape;848;p8" descr="Resultado de imagen para diccionario de datos"/>
          <p:cNvPicPr preferRelativeResize="0"/>
          <p:nvPr/>
        </p:nvPicPr>
        <p:blipFill rotWithShape="1">
          <a:blip r:embed="rId3">
            <a:alphaModFix/>
          </a:blip>
          <a:srcRect l="10656" t="30172" r="10656" b="8572"/>
          <a:stretch/>
        </p:blipFill>
        <p:spPr>
          <a:xfrm>
            <a:off x="7176120" y="1844824"/>
            <a:ext cx="4116817" cy="414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881" y="4329228"/>
            <a:ext cx="2299796" cy="190808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850" name="Google Shape;850;p8"/>
          <p:cNvSpPr/>
          <p:nvPr/>
        </p:nvSpPr>
        <p:spPr>
          <a:xfrm>
            <a:off x="4115781" y="5127249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8"/>
          <p:cNvSpPr txBox="1"/>
          <p:nvPr/>
        </p:nvSpPr>
        <p:spPr>
          <a:xfrm>
            <a:off x="8950528" y="4295727"/>
            <a:ext cx="936104" cy="261610"/>
          </a:xfrm>
          <a:prstGeom prst="rect">
            <a:avLst/>
          </a:prstGeom>
          <a:solidFill>
            <a:schemeClr val="lt1"/>
          </a:solidFill>
          <a:ln w="9525" cap="flat" cmpd="dbl">
            <a:solidFill>
              <a:srgbClr val="ACBD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Almacén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2600908"/>
            <a:ext cx="69056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31" name="Google Shape;831;p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cxnSp>
        <p:nvCxnSpPr>
          <p:cNvPr id="832" name="Google Shape;832;p7"/>
          <p:cNvCxnSpPr/>
          <p:nvPr/>
        </p:nvCxnSpPr>
        <p:spPr>
          <a:xfrm rot="10800000" flipH="1">
            <a:off x="6096000" y="2348880"/>
            <a:ext cx="576064" cy="936104"/>
          </a:xfrm>
          <a:prstGeom prst="straightConnector1">
            <a:avLst/>
          </a:prstGeom>
          <a:noFill/>
          <a:ln w="22225" cap="flat" cmpd="tri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3" name="Google Shape;833;p7"/>
          <p:cNvSpPr txBox="1"/>
          <p:nvPr/>
        </p:nvSpPr>
        <p:spPr>
          <a:xfrm>
            <a:off x="6672064" y="2028127"/>
            <a:ext cx="1574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Flujos de datos</a:t>
            </a:r>
            <a:endParaRPr dirty="0"/>
          </a:p>
        </p:txBody>
      </p:sp>
      <p:sp>
        <p:nvSpPr>
          <p:cNvPr id="834" name="Google Shape;834;p7"/>
          <p:cNvSpPr txBox="1"/>
          <p:nvPr/>
        </p:nvSpPr>
        <p:spPr>
          <a:xfrm>
            <a:off x="10082010" y="2020234"/>
            <a:ext cx="136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/>
          </a:p>
        </p:txBody>
      </p:sp>
      <p:sp>
        <p:nvSpPr>
          <p:cNvPr id="835" name="Google Shape;835;p7"/>
          <p:cNvSpPr txBox="1"/>
          <p:nvPr/>
        </p:nvSpPr>
        <p:spPr>
          <a:xfrm>
            <a:off x="830894" y="5949280"/>
            <a:ext cx="131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</a:t>
            </a:r>
            <a:endParaRPr dirty="0"/>
          </a:p>
        </p:txBody>
      </p:sp>
      <p:sp>
        <p:nvSpPr>
          <p:cNvPr id="836" name="Google Shape;836;p7"/>
          <p:cNvSpPr txBox="1"/>
          <p:nvPr/>
        </p:nvSpPr>
        <p:spPr>
          <a:xfrm>
            <a:off x="500738" y="4612486"/>
            <a:ext cx="1994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 Externa</a:t>
            </a:r>
            <a:endParaRPr dirty="0"/>
          </a:p>
        </p:txBody>
      </p:sp>
      <p:sp>
        <p:nvSpPr>
          <p:cNvPr id="837" name="Google Shape;837;p7"/>
          <p:cNvSpPr/>
          <p:nvPr/>
        </p:nvSpPr>
        <p:spPr>
          <a:xfrm>
            <a:off x="2150421" y="2276872"/>
            <a:ext cx="1569315" cy="1800200"/>
          </a:xfrm>
          <a:prstGeom prst="wedgeEllipseCallout">
            <a:avLst>
              <a:gd name="adj1" fmla="val -79100"/>
              <a:gd name="adj2" fmla="val 76946"/>
            </a:avLst>
          </a:prstGeom>
          <a:noFill/>
          <a:ln w="22225" cap="flat" cmpd="tri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3087478" y="4271501"/>
            <a:ext cx="1569315" cy="1800200"/>
          </a:xfrm>
          <a:prstGeom prst="wedgeEllipseCallout">
            <a:avLst>
              <a:gd name="adj1" fmla="val -151801"/>
              <a:gd name="adj2" fmla="val 50384"/>
            </a:avLst>
          </a:prstGeom>
          <a:noFill/>
          <a:ln w="22225" cap="flat" cmpd="tri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6960096" y="2492896"/>
            <a:ext cx="1857347" cy="1368152"/>
          </a:xfrm>
          <a:prstGeom prst="wedgeEllipseCallout">
            <a:avLst>
              <a:gd name="adj1" fmla="val 124669"/>
              <a:gd name="adj2" fmla="val -61139"/>
            </a:avLst>
          </a:prstGeom>
          <a:noFill/>
          <a:ln w="34925" cap="flat" cmpd="tri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79A09CB-3C50-22A1-D712-81C1DBC101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 txBox="1">
            <a:spLocks noGrp="1"/>
          </p:cNvSpPr>
          <p:nvPr>
            <p:ph type="title"/>
          </p:nvPr>
        </p:nvSpPr>
        <p:spPr>
          <a:xfrm>
            <a:off x="932883" y="59821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Desarrollo de </a:t>
            </a:r>
            <a:r>
              <a:rPr lang="es-ES" sz="4400" dirty="0" err="1"/>
              <a:t>DFDs</a:t>
            </a:r>
            <a:endParaRPr sz="4400" dirty="0"/>
          </a:p>
        </p:txBody>
      </p:sp>
      <p:sp>
        <p:nvSpPr>
          <p:cNvPr id="859" name="Google Shape;8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4E23E-66C5-14B0-9215-B8BB0EA0F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B8E4B55-7BB6-B12A-9C9A-AEAE8C1E4B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5385" y="1727713"/>
            <a:ext cx="10203731" cy="447870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s-ES" sz="2400" dirty="0"/>
              <a:t>Se debe visualizar desde una perspectiva jerárquica de arriba hacia abajo.</a:t>
            </a:r>
          </a:p>
          <a:p>
            <a:pPr marL="101600" indent="0">
              <a:buNone/>
            </a:pPr>
            <a:r>
              <a:rPr lang="es-ES" sz="2400" dirty="0"/>
              <a:t>Pasos :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Redactar la lista de actividades (eventos) de la organización para determinar:</a:t>
            </a:r>
          </a:p>
          <a:p>
            <a:pPr marL="1016000" lvl="1" indent="-457200"/>
            <a:r>
              <a:rPr lang="es-ES" sz="2000" dirty="0"/>
              <a:t>Entidades externas</a:t>
            </a:r>
          </a:p>
          <a:p>
            <a:pPr marL="1016000" lvl="1" indent="-457200"/>
            <a:r>
              <a:rPr lang="es-ES" sz="2000" dirty="0"/>
              <a:t>Flujos de datos</a:t>
            </a:r>
          </a:p>
          <a:p>
            <a:pPr marL="1016000" lvl="1" indent="-457200"/>
            <a:r>
              <a:rPr lang="es-ES" sz="2000" dirty="0"/>
              <a:t>Procesos</a:t>
            </a:r>
          </a:p>
          <a:p>
            <a:pPr marL="1016000" lvl="1" indent="-457200"/>
            <a:r>
              <a:rPr lang="es-ES" sz="2000" dirty="0"/>
              <a:t>Almacenes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Crear un diagrama de contexto que muestre las entidades externas y los flujos de datos desde y hacia el sistema.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el Diagrama 0 (siguiente nivel), con procesos generales y los almacenes correspondientes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un diagrama hijo por cada uno de los procesos del Diagrama 0</a:t>
            </a:r>
            <a:endParaRPr lang="es-AR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8A7135-3773-E5A8-D976-754AE203EED3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Diagrama de contexto</a:t>
            </a:r>
            <a:endParaRPr sz="4400" dirty="0"/>
          </a:p>
        </p:txBody>
      </p:sp>
      <p:sp>
        <p:nvSpPr>
          <p:cNvPr id="866" name="Google Shape;86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162A5-D1B4-6083-9D36-ADCD5683BF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23882" y="2494582"/>
            <a:ext cx="4051497" cy="226029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dirty="0"/>
              <a:t>Se muestra un panorama global que muestre las entradas básicas y las salidas</a:t>
            </a:r>
          </a:p>
          <a:p>
            <a:pPr marL="101600" indent="0" algn="just">
              <a:buNone/>
            </a:pPr>
            <a:r>
              <a:rPr lang="es-ES" dirty="0"/>
              <a:t>Es el nivel más alto en un DFD y contiene un solo proceso que representa a todo el sistema </a:t>
            </a:r>
            <a:endParaRPr lang="es-AR" dirty="0"/>
          </a:p>
        </p:txBody>
      </p:sp>
      <p:sp>
        <p:nvSpPr>
          <p:cNvPr id="869" name="Google Shape;869;p10"/>
          <p:cNvSpPr txBox="1"/>
          <p:nvPr/>
        </p:nvSpPr>
        <p:spPr>
          <a:xfrm>
            <a:off x="6472876" y="2452250"/>
            <a:ext cx="15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718C8-6DE8-0A3F-DB32-4011D283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2091104"/>
            <a:ext cx="5495925" cy="3238500"/>
          </a:xfrm>
          <a:prstGeom prst="rect">
            <a:avLst/>
          </a:prstGeom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8C97FFA5-E905-33FF-3F53-5FD40F0E49C9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26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F227B5-B756-8209-9AA7-C6DC5C3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0" y="257294"/>
            <a:ext cx="10772700" cy="1129500"/>
          </a:xfrm>
        </p:spPr>
        <p:txBody>
          <a:bodyPr>
            <a:normAutofit/>
          </a:bodyPr>
          <a:lstStyle/>
          <a:p>
            <a:r>
              <a:rPr lang="es-ES" sz="4400" dirty="0"/>
              <a:t>Nivel 0</a:t>
            </a:r>
            <a:endParaRPr lang="es-AR" sz="4000" dirty="0"/>
          </a:p>
        </p:txBody>
      </p:sp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B3FA929-BB34-3C87-E23E-8C1EE081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13DFAB1-2027-7AC7-29A2-B762EA2A0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0966" y="1935373"/>
            <a:ext cx="4979963" cy="4279255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Es la ampliación del Diagrama de contexto.</a:t>
            </a:r>
            <a:endParaRPr lang="es-AR" dirty="0"/>
          </a:p>
          <a:p>
            <a:pPr marL="101600" indent="0" algn="just">
              <a:buNone/>
            </a:pPr>
            <a:r>
              <a:rPr lang="es-ES" dirty="0"/>
              <a:t>Las entradas y salidas del Diagrama de contexto permanecen, sin embargo, se amplía para incluir hasta 9 procesos (como máximo) y mostrar los almacenes de datos y nuevos flujos.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FC53F-8924-9DDB-DC4A-511D79D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9" y="2360978"/>
            <a:ext cx="5481187" cy="36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EE7AEBE-4A21-B405-C5CC-CD033EEBE515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27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1A25CE-E8D4-5362-8945-9B654536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Nivelación de un DFD</a:t>
            </a:r>
            <a:endParaRPr lang="es-AR" sz="4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302B-12AE-3DC1-8FA6-D6C030AC9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28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4711D46-C734-111E-1C28-08A2FDB9E7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633" y="1902579"/>
            <a:ext cx="3671461" cy="431204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sz="2400" dirty="0"/>
              <a:t>Cada proceso se puede a su vez ampliar para crear un diagrama hijo más detallado.</a:t>
            </a:r>
          </a:p>
          <a:p>
            <a:pPr marL="101600" indent="0" algn="just">
              <a:buNone/>
            </a:pPr>
            <a:r>
              <a:rPr lang="es-ES" sz="2400" dirty="0"/>
              <a:t>Las entradas y salidas del proceso padre permanecen, sin embargo, pueden aparecer nuevos almacenes de datos y nuevos flujos.</a:t>
            </a:r>
          </a:p>
          <a:p>
            <a:pPr marL="101600" indent="0">
              <a:buNone/>
            </a:pPr>
            <a:endParaRPr lang="es-A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99CE0-F5FD-2E67-EE27-DA9B59A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60" y="2138288"/>
            <a:ext cx="5272715" cy="40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B3FE9971-9638-DD4B-13C1-2CBF51E1A28D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300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13910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Análisis Estructurado – </a:t>
            </a:r>
            <a:r>
              <a:rPr lang="es-ES" b="1"/>
              <a:t>Modelo de comportamiento</a:t>
            </a:r>
            <a:endParaRPr b="1"/>
          </a:p>
        </p:txBody>
      </p:sp>
      <p:sp>
        <p:nvSpPr>
          <p:cNvPr id="930" name="Google Shape;930;p17"/>
          <p:cNvSpPr txBox="1">
            <a:spLocks noGrp="1"/>
          </p:cNvSpPr>
          <p:nvPr>
            <p:ph type="body" idx="1"/>
          </p:nvPr>
        </p:nvSpPr>
        <p:spPr>
          <a:xfrm>
            <a:off x="623392" y="1844824"/>
            <a:ext cx="8229600" cy="463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s-ES" sz="2800" b="1">
                <a:solidFill>
                  <a:schemeClr val="dk1"/>
                </a:solidFill>
              </a:rPr>
              <a:t>Nivelación de un DFD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400">
                <a:solidFill>
                  <a:schemeClr val="dk1"/>
                </a:solidFill>
              </a:rPr>
              <a:t>A partir del DFD preliminar se realizan nivelaciones</a:t>
            </a:r>
            <a:endParaRPr/>
          </a:p>
          <a:p>
            <a:pPr marL="617220" lvl="3" indent="-464819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chemeClr val="dk1"/>
              </a:solidFill>
            </a:endParaRPr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400" b="1">
                <a:solidFill>
                  <a:schemeClr val="dk1"/>
                </a:solidFill>
              </a:rPr>
              <a:t>Ascendentes </a:t>
            </a:r>
            <a:endParaRPr/>
          </a:p>
          <a:p>
            <a:pPr marL="822960" lvl="4" indent="-82296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>
                <a:solidFill>
                  <a:schemeClr val="dk1"/>
                </a:solidFill>
              </a:rPr>
              <a:t>Agrupa las burbujas con algún criterio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400" b="1">
                <a:solidFill>
                  <a:schemeClr val="dk1"/>
                </a:solidFill>
              </a:rPr>
              <a:t>Descendentes </a:t>
            </a:r>
            <a:endParaRPr/>
          </a:p>
          <a:p>
            <a:pPr marL="822960" lvl="4" indent="-82296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>
                <a:solidFill>
                  <a:schemeClr val="dk1"/>
                </a:solidFill>
              </a:rPr>
              <a:t>Descompone las burbujas funcionalmente</a:t>
            </a:r>
            <a:endParaRPr/>
          </a:p>
        </p:txBody>
      </p:sp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2495600" y="2419643"/>
            <a:ext cx="7084498" cy="3673654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15" name="Google Shape;41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416" name="Google Shape;416;p2"/>
          <p:cNvSpPr txBox="1">
            <a:spLocks noGrp="1"/>
          </p:cNvSpPr>
          <p:nvPr>
            <p:ph type="body" idx="1"/>
          </p:nvPr>
        </p:nvSpPr>
        <p:spPr>
          <a:xfrm>
            <a:off x="6745641" y="6542584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418" name="Google Shape;41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25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5701525" y="2555600"/>
            <a:ext cx="2304256" cy="1440160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>
                <a:solidFill>
                  <a:schemeClr val="dk1"/>
                </a:solidFill>
              </a:rPr>
              <a:t>Bibliografía</a:t>
            </a:r>
          </a:p>
        </p:txBody>
      </p:sp>
      <p:sp>
        <p:nvSpPr>
          <p:cNvPr id="550" name="Google Shape;55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Libros consultados para Tablas de Decisión</a:t>
            </a:r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Kendall &amp; Kendall, Capítulo 9, Análisis y Diseño de Sistemas, Pearson Prentice Hall 2011 . 8va edición</a:t>
            </a:r>
            <a:endParaRPr lang="es-ES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A3ED25BC-A5B3-F819-7FD8-0287DD79C8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30</a:t>
            </a:fld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4294967295"/>
          </p:nvPr>
        </p:nvSpPr>
        <p:spPr>
          <a:xfrm>
            <a:off x="1066800" y="191414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Tablas de Decisión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b="1" dirty="0"/>
              <a:t>Es una herramienta que permite presentar de forma concisa las reglas lógicas que hay que utilizar para decidir acciones a ejecutar en función de las condiciones y la lógica de decisión de un problema específico</a:t>
            </a:r>
            <a:r>
              <a:rPr lang="es-ES" sz="2400" dirty="0"/>
              <a:t>.</a:t>
            </a:r>
            <a:endParaRPr sz="24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Describe el sistema como un conjunto de: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Posibles </a:t>
            </a:r>
            <a:r>
              <a:rPr lang="es-ES" sz="2400" dirty="0">
                <a:solidFill>
                  <a:srgbClr val="FF0000"/>
                </a:solidFill>
              </a:rPr>
              <a:t>CONDICIONES </a:t>
            </a:r>
            <a:r>
              <a:rPr lang="es-ES" sz="2400" dirty="0"/>
              <a:t>satisfechas por el sistema en un momento dado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REGLAS </a:t>
            </a:r>
            <a:r>
              <a:rPr lang="es-ES" sz="2400" dirty="0"/>
              <a:t>para reaccionar ante los estímulos que ocurren cuando se reúnen determinados conjuntos de condiciones y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ACCIONES</a:t>
            </a:r>
            <a:r>
              <a:rPr lang="es-ES" sz="2400" dirty="0"/>
              <a:t> a ser tomadas como un resultado.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34" name="Google Shape;43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435" name="Google Shape;435;p6"/>
          <p:cNvSpPr txBox="1">
            <a:spLocks noGrp="1"/>
          </p:cNvSpPr>
          <p:nvPr>
            <p:ph type="body" idx="4294967295"/>
          </p:nvPr>
        </p:nvSpPr>
        <p:spPr>
          <a:xfrm>
            <a:off x="1097280" y="1979980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Char char=" "/>
            </a:pPr>
            <a:r>
              <a:rPr lang="es-ES" sz="2800" dirty="0"/>
              <a:t>Construiremos las tablas con: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condiciones simples y acciones simples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Las condiciones toman sólo valores Verdadero o Falso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Hay 2</a:t>
            </a:r>
            <a:r>
              <a:rPr lang="es-ES" sz="2800" baseline="30000" dirty="0"/>
              <a:t>N</a:t>
            </a:r>
            <a:r>
              <a:rPr lang="es-ES" sz="2800" dirty="0"/>
              <a:t> Reglas donde N es la cantidad de condiciones</a:t>
            </a:r>
            <a:endParaRPr sz="2800" dirty="0"/>
          </a:p>
        </p:txBody>
      </p:sp>
      <p:graphicFrame>
        <p:nvGraphicFramePr>
          <p:cNvPr id="436" name="Google Shape;436;p6"/>
          <p:cNvGraphicFramePr/>
          <p:nvPr/>
        </p:nvGraphicFramePr>
        <p:xfrm>
          <a:off x="7229203" y="4344652"/>
          <a:ext cx="3325575" cy="1755919"/>
        </p:xfrm>
        <a:graphic>
          <a:graphicData uri="http://schemas.openxmlformats.org/drawingml/2006/table">
            <a:tbl>
              <a:tblPr firstRow="1" firstCol="1" bandRow="1">
                <a:noFill/>
                <a:tableStyleId>{014079AC-1019-435F-88D0-13771664655A}</a:tableStyleId>
              </a:tblPr>
              <a:tblGrid>
                <a:gridCol w="9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………….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COND2	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D39B03-6626-945B-37F4-9BA4712F4601}"/>
              </a:ext>
            </a:extLst>
          </p:cNvPr>
          <p:cNvSpPr txBox="1"/>
          <p:nvPr/>
        </p:nvSpPr>
        <p:spPr>
          <a:xfrm>
            <a:off x="6670362" y="6453880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1097281" y="52070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Tablas de Decisión </a:t>
            </a:r>
            <a:br>
              <a:rPr lang="es-ES" sz="5400"/>
            </a:br>
            <a:endParaRPr sz="5400"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444" name="Google Shape;444;p7"/>
          <p:cNvSpPr txBox="1">
            <a:spLocks noGrp="1"/>
          </p:cNvSpPr>
          <p:nvPr>
            <p:ph type="body" idx="4294967295"/>
          </p:nvPr>
        </p:nvSpPr>
        <p:spPr>
          <a:xfrm>
            <a:off x="1708150" y="1814513"/>
            <a:ext cx="10483850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/>
              <a:t>¿Cómo se llena la tabla?</a:t>
            </a:r>
            <a:endParaRPr sz="2800" dirty="0"/>
          </a:p>
          <a:p>
            <a:pPr marL="41148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s-ES" sz="2800" dirty="0"/>
              <a:t>A partir de un enunciado se debe: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Identificar las condiciones y las acciones.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Completar la tabla teniendo en cuenta: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Si hay condiciones que son opuestas, debe colocarse una de ellas porque por la negativa se “obtendrá” la otra. (Si son n condiciones excluyentes, colocar n-1 en la tabla).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Las condiciones deben ser atómicas.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Se construyen las reglas</a:t>
            </a:r>
            <a:endParaRPr sz="2800" dirty="0"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28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4294967295"/>
          </p:nvPr>
        </p:nvSpPr>
        <p:spPr>
          <a:xfrm>
            <a:off x="1271587" y="1882008"/>
            <a:ext cx="96488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Modelizar el problema de remisión de mercadería con las siguientes consideraciones:</a:t>
            </a:r>
            <a:endParaRPr sz="2800" dirty="0"/>
          </a:p>
          <a:p>
            <a:pPr marL="260604" lvl="1" indent="-539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el comprador no es cliente se imprime un mensaje de aviso y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no hay stock y el comprador es cliente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hay stock y el comprador es cliente se remite</a:t>
            </a:r>
            <a:endParaRPr sz="2800" dirty="0"/>
          </a:p>
        </p:txBody>
      </p:sp>
      <p:sp>
        <p:nvSpPr>
          <p:cNvPr id="452" name="Google Shape;452;p8"/>
          <p:cNvSpPr txBox="1"/>
          <p:nvPr/>
        </p:nvSpPr>
        <p:spPr>
          <a:xfrm>
            <a:off x="1097281" y="68087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 </a:t>
            </a:r>
            <a:b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1498136" y="2986427"/>
            <a:ext cx="9522300" cy="1891800"/>
          </a:xfrm>
          <a:prstGeom prst="roundRect">
            <a:avLst/>
          </a:prstGeom>
          <a:noFill/>
          <a:ln w="28575" cap="flat" cmpd="sng">
            <a:solidFill>
              <a:srgbClr val="8C0000">
                <a:alpha val="98431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7C272F-7A0E-AC04-4B06-91DEA8B09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4294967295"/>
          </p:nvPr>
        </p:nvSpPr>
        <p:spPr>
          <a:xfrm>
            <a:off x="1535113" y="1936750"/>
            <a:ext cx="10656887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rabicPeriod"/>
            </a:pPr>
            <a:r>
              <a:rPr lang="es-ES" sz="2800" b="1" i="0" dirty="0"/>
              <a:t>Identificar las condiciones y las acciones.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graphicFrame>
        <p:nvGraphicFramePr>
          <p:cNvPr id="460" name="Google Shape;460;p9"/>
          <p:cNvGraphicFramePr/>
          <p:nvPr>
            <p:extLst>
              <p:ext uri="{D42A27DB-BD31-4B8C-83A1-F6EECF244321}">
                <p14:modId xmlns:p14="http://schemas.microsoft.com/office/powerpoint/2010/main" val="1292219157"/>
              </p:ext>
            </p:extLst>
          </p:nvPr>
        </p:nvGraphicFramePr>
        <p:xfrm>
          <a:off x="4019687" y="3638755"/>
          <a:ext cx="3537275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5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9"/>
          <p:cNvSpPr/>
          <p:nvPr/>
        </p:nvSpPr>
        <p:spPr>
          <a:xfrm>
            <a:off x="3536632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135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536632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1340069" y="3836262"/>
            <a:ext cx="2543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1340069" y="4919730"/>
            <a:ext cx="2407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9"/>
          <p:cNvGraphicFramePr/>
          <p:nvPr>
            <p:extLst>
              <p:ext uri="{D42A27DB-BD31-4B8C-83A1-F6EECF244321}">
                <p14:modId xmlns:p14="http://schemas.microsoft.com/office/powerpoint/2010/main" val="1889331187"/>
              </p:ext>
            </p:extLst>
          </p:nvPr>
        </p:nvGraphicFramePr>
        <p:xfrm>
          <a:off x="4019687" y="4698562"/>
          <a:ext cx="3537276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53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6" name="Google Shape;466;p9"/>
          <p:cNvGraphicFramePr/>
          <p:nvPr>
            <p:extLst>
              <p:ext uri="{D42A27DB-BD31-4B8C-83A1-F6EECF244321}">
                <p14:modId xmlns:p14="http://schemas.microsoft.com/office/powerpoint/2010/main" val="3632817390"/>
              </p:ext>
            </p:extLst>
          </p:nvPr>
        </p:nvGraphicFramePr>
        <p:xfrm>
          <a:off x="7604261" y="3633761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Google Shape;467;p9"/>
          <p:cNvSpPr txBox="1"/>
          <p:nvPr/>
        </p:nvSpPr>
        <p:spPr>
          <a:xfrm>
            <a:off x="7746759" y="3222177"/>
            <a:ext cx="11581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9"/>
          <p:cNvGraphicFramePr/>
          <p:nvPr/>
        </p:nvGraphicFramePr>
        <p:xfrm>
          <a:off x="7604261" y="4698562"/>
          <a:ext cx="1439850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9"/>
          <p:cNvSpPr/>
          <p:nvPr/>
        </p:nvSpPr>
        <p:spPr>
          <a:xfrm>
            <a:off x="3583930" y="944170"/>
            <a:ext cx="8608070" cy="1759828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comprador no es cliente se imprime un mensaje de aviso y no se remite.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hay stock y el comprador es cliente no se remite.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hay stock y el comprador es cliente se remite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8904865" y="2739407"/>
            <a:ext cx="2117835" cy="1301414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3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Reglas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75FCB6-4F5F-FCB7-E479-3B8AA0F5A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476" name="Google Shape;476;p10"/>
          <p:cNvSpPr txBox="1">
            <a:spLocks noGrp="1"/>
          </p:cNvSpPr>
          <p:nvPr>
            <p:ph type="body" idx="4294967295"/>
          </p:nvPr>
        </p:nvSpPr>
        <p:spPr>
          <a:xfrm>
            <a:off x="1097279" y="2010239"/>
            <a:ext cx="1063226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completas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determinan acciones (una o varias) para todas las reglas posibles.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redundantes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marcan para reglas que determinan las mismas condiciones acciones iguales.     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contradictorias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especifican para reglas que determinan las mismas condiciones acciones distintas.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1981</Words>
  <Application>Microsoft Office PowerPoint</Application>
  <PresentationFormat>Panorámica</PresentationFormat>
  <Paragraphs>453</Paragraphs>
  <Slides>30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Wingdings</vt:lpstr>
      <vt:lpstr>Calibri</vt:lpstr>
      <vt:lpstr>Arial</vt:lpstr>
      <vt:lpstr>Noto Sans Symbols</vt:lpstr>
      <vt:lpstr>Times New Roman</vt:lpstr>
      <vt:lpstr>Calibri Light</vt:lpstr>
      <vt:lpstr>Libre Baskerville</vt:lpstr>
      <vt:lpstr>Retrospección</vt:lpstr>
      <vt:lpstr>Ingeniería de Software I</vt:lpstr>
      <vt:lpstr>Técnicas de especificación de requerimientos</vt:lpstr>
      <vt:lpstr>Ingeniería de Requerimientos</vt:lpstr>
      <vt:lpstr>Técnicas de Especificación de Requerimientos Dinámicas</vt:lpstr>
      <vt:lpstr>Técnicas de Especificación de Requerimientos Dinámicas</vt:lpstr>
      <vt:lpstr>Tablas de Decisión  </vt:lpstr>
      <vt:lpstr>Presentación de PowerPoint</vt:lpstr>
      <vt:lpstr>Tablas de Decisión  </vt:lpstr>
      <vt:lpstr>Tablas de Decisión  </vt:lpstr>
      <vt:lpstr>Presentación de PowerPoint</vt:lpstr>
      <vt:lpstr>Tablas de Decisión  </vt:lpstr>
      <vt:lpstr>Tablas de Decisión  </vt:lpstr>
      <vt:lpstr>Tablas de Decisión  </vt:lpstr>
      <vt:lpstr>Tablas de Decisión  </vt:lpstr>
      <vt:lpstr>Ejercicio para realizar en grupos</vt:lpstr>
      <vt:lpstr>Ejercicio para realizar en grupos</vt:lpstr>
      <vt:lpstr>Recordar </vt:lpstr>
      <vt:lpstr>Técnicas de Especificación de Requerimientos</vt:lpstr>
      <vt:lpstr>Análisis estructurado</vt:lpstr>
      <vt:lpstr> Análisis Estructurado</vt:lpstr>
      <vt:lpstr>Análisis estructurado – Modelado funcional y flujo de la información</vt:lpstr>
      <vt:lpstr>Análisis estructurado – Modelado Funcional y Flujo de la información</vt:lpstr>
      <vt:lpstr>Análisis Estructurado – Diccionario de Datos</vt:lpstr>
      <vt:lpstr>Análisis estructurado – Modelado funcional y flujo de la información</vt:lpstr>
      <vt:lpstr>Desarrollo de DFDs</vt:lpstr>
      <vt:lpstr>Diagrama de contexto</vt:lpstr>
      <vt:lpstr>Nivel 0</vt:lpstr>
      <vt:lpstr>Nivelación de un DFD</vt:lpstr>
      <vt:lpstr>Análisis Estructurado – Modelo de comportamiento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User</dc:creator>
  <cp:lastModifiedBy>Rocio Muñoz</cp:lastModifiedBy>
  <cp:revision>16</cp:revision>
  <dcterms:modified xsi:type="dcterms:W3CDTF">2025-10-01T21:26:31Z</dcterms:modified>
</cp:coreProperties>
</file>