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3575"/>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2" roundtripDataSignature="AMtx7miLyaMUXCN6pzQLGWXcAw7uOnUb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CenturyGothic-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CenturyGothic-bold.fntdata"/><Relationship Id="rId6" Type="http://schemas.openxmlformats.org/officeDocument/2006/relationships/notesMaster" Target="notesMasters/notesMaster1.xml"/><Relationship Id="rId18" Type="http://schemas.openxmlformats.org/officeDocument/2006/relationships/font" Target="fonts/CenturyGothic-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 name="Google Shape;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 name="Google Shape;5;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 name="Google Shape;6;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 name="Google Shape;7;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 name="Google Shape;8;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 name="Google Shape;12;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 name="Google Shape;1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n"/>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 name="Google Shape;16;n"/>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17" name="Google Shape;17;n"/>
          <p:cNvSpPr txBox="1"/>
          <p:nvPr/>
        </p:nvSpPr>
        <p:spPr>
          <a:xfrm>
            <a:off x="0" y="0"/>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n"/>
          <p:cNvSpPr txBox="1"/>
          <p:nvPr/>
        </p:nvSpPr>
        <p:spPr>
          <a:xfrm>
            <a:off x="4278313" y="0"/>
            <a:ext cx="3268662"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n"/>
          <p:cNvSpPr txBox="1"/>
          <p:nvPr/>
        </p:nvSpPr>
        <p:spPr>
          <a:xfrm>
            <a:off x="0" y="10156825"/>
            <a:ext cx="3268663" cy="522288"/>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n"/>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29" name="Google Shape;229;p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30" name="Google Shape;2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1: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33" name="Google Shape;233;p1: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23" name="Google Shape;323;p10: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24" name="Google Shape;324;p10: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25" name="Google Shape;325;p10: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1: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51" name="Google Shape;351;p11: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52" name="Google Shape;352;p11: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53" name="Google Shape;353;p11: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40" name="Google Shape;240;p2: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41" name="Google Shape;24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2" name="Google Shape;242;p2: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3" name="Google Shape;243;p2:notes"/>
          <p:cNvSpPr txBox="1"/>
          <p:nvPr/>
        </p:nvSpPr>
        <p:spPr>
          <a:xfrm>
            <a:off x="3884613" y="8685213"/>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244" name="Google Shape;244;p2: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51" name="Google Shape;251;p3: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52" name="Google Shape;252;p3: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15000"/>
              </a:lnSpc>
              <a:spcBef>
                <a:spcPts val="400"/>
              </a:spcBef>
              <a:spcAft>
                <a:spcPts val="0"/>
              </a:spcAft>
              <a:buClr>
                <a:schemeClr val="dk1"/>
              </a:buClr>
              <a:buSzPts val="1100"/>
              <a:buFont typeface="Arial"/>
              <a:buNone/>
            </a:pPr>
            <a:r>
              <a:rPr lang="es-AR" sz="1100">
                <a:solidFill>
                  <a:schemeClr val="dk1"/>
                </a:solidFill>
                <a:latin typeface="Arial"/>
                <a:ea typeface="Arial"/>
                <a:cs typeface="Arial"/>
                <a:sym typeface="Arial"/>
              </a:rPr>
              <a:t>Existen dos tipos de bajas:</a:t>
            </a:r>
            <a:endParaRPr sz="11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sz="1100">
                <a:solidFill>
                  <a:schemeClr val="dk1"/>
                </a:solidFill>
                <a:latin typeface="Arial"/>
                <a:ea typeface="Arial"/>
                <a:cs typeface="Arial"/>
                <a:sym typeface="Arial"/>
              </a:rPr>
              <a:t>-</a:t>
            </a:r>
            <a:r>
              <a:rPr b="1" lang="es-AR" sz="1100">
                <a:solidFill>
                  <a:schemeClr val="dk1"/>
                </a:solidFill>
                <a:latin typeface="Arial"/>
                <a:ea typeface="Arial"/>
                <a:cs typeface="Arial"/>
                <a:sym typeface="Arial"/>
              </a:rPr>
              <a:t>Baja física. </a:t>
            </a:r>
            <a:r>
              <a:rPr lang="es-AR" sz="1100">
                <a:solidFill>
                  <a:schemeClr val="dk1"/>
                </a:solidFill>
                <a:latin typeface="Arial"/>
                <a:ea typeface="Arial"/>
                <a:cs typeface="Arial"/>
                <a:sym typeface="Arial"/>
              </a:rPr>
              <a:t>Consiste en eliminar efectivamente la información del archivo, recuperando el espacio físico de los registros borrados. Consideremos, por ejemplo, que tenemos un archivo formado por 10 números enteros. Después de efectuar la baja de dos números que forman parte del archivo, el mismo queda con un total de 8 elementos.</a:t>
            </a:r>
            <a:endParaRPr sz="11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rPr lang="es-AR" sz="1100">
                <a:solidFill>
                  <a:schemeClr val="dk1"/>
                </a:solidFill>
                <a:latin typeface="Arial"/>
                <a:ea typeface="Arial"/>
                <a:cs typeface="Arial"/>
                <a:sym typeface="Arial"/>
              </a:rPr>
              <a:t>-</a:t>
            </a:r>
            <a:r>
              <a:rPr b="1" lang="es-AR" sz="1100">
                <a:solidFill>
                  <a:schemeClr val="dk1"/>
                </a:solidFill>
                <a:latin typeface="Arial"/>
                <a:ea typeface="Arial"/>
                <a:cs typeface="Arial"/>
                <a:sym typeface="Arial"/>
              </a:rPr>
              <a:t>Baja lógica. </a:t>
            </a:r>
            <a:r>
              <a:rPr lang="es-AR" sz="1100">
                <a:solidFill>
                  <a:schemeClr val="dk1"/>
                </a:solidFill>
                <a:latin typeface="Arial"/>
                <a:ea typeface="Arial"/>
                <a:cs typeface="Arial"/>
                <a:sym typeface="Arial"/>
              </a:rPr>
              <a:t>Consiste en marcar cierta información del archivo como borrada mediante el uso de una marca especial de borrado, pero no se recupera el espacio físico del o de los registro/s borrados.</a:t>
            </a:r>
            <a:endParaRPr sz="1100">
              <a:solidFill>
                <a:schemeClr val="dk1"/>
              </a:solidFill>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
        <p:nvSpPr>
          <p:cNvPr id="253" name="Google Shape;253;p3: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61" name="Google Shape;261;p4: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62" name="Google Shape;262;p4: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63" name="Google Shape;263;p4: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71" name="Google Shape;271;p5: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72" name="Google Shape;272;p5: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73" name="Google Shape;273;p5: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83" name="Google Shape;283;p6: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84" name="Google Shape;284;p6: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85" name="Google Shape;285;p6: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293" name="Google Shape;293;p7: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94" name="Google Shape;294;p7: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295" name="Google Shape;295;p7: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02" name="Google Shape;302;p8: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03" name="Google Shape;303;p8: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04" name="Google Shape;304;p8: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9:notes"/>
          <p:cNvSpPr txBox="1"/>
          <p:nvPr>
            <p:ph idx="12" type="sldNum"/>
          </p:nvPr>
        </p:nvSpPr>
        <p:spPr>
          <a:xfrm>
            <a:off x="4278313" y="10156825"/>
            <a:ext cx="3260725" cy="514350"/>
          </a:xfrm>
          <a:prstGeom prst="rect">
            <a:avLst/>
          </a:prstGeom>
          <a:noFill/>
          <a:ln>
            <a:noFill/>
          </a:ln>
        </p:spPr>
        <p:txBody>
          <a:bodyPr anchorCtr="0" anchor="b" bIns="0" lIns="0" spcFirstLastPara="1" rIns="0" wrap="square" tIns="0">
            <a:noAutofit/>
          </a:bodyPr>
          <a:lstStyle/>
          <a:p>
            <a:pPr indent="0" lvl="0" marL="0" rtl="0" algn="r">
              <a:lnSpc>
                <a:spcPct val="93000"/>
              </a:lnSpc>
              <a:spcBef>
                <a:spcPts val="0"/>
              </a:spcBef>
              <a:spcAft>
                <a:spcPts val="0"/>
              </a:spcAft>
              <a:buClr>
                <a:srgbClr val="000000"/>
              </a:buClr>
              <a:buSzPts val="1400"/>
              <a:buFont typeface="Times New Roman"/>
              <a:buNone/>
            </a:pPr>
            <a:fld id="{00000000-1234-1234-1234-123412341234}" type="slidenum">
              <a:rPr lang="es-AR"/>
              <a:t>‹#›</a:t>
            </a:fld>
            <a:endParaRPr/>
          </a:p>
        </p:txBody>
      </p:sp>
      <p:sp>
        <p:nvSpPr>
          <p:cNvPr id="312" name="Google Shape;312;p9:notes"/>
          <p:cNvSpPr txBox="1"/>
          <p:nvPr/>
        </p:nvSpPr>
        <p:spPr>
          <a:xfrm>
            <a:off x="4278313" y="10156825"/>
            <a:ext cx="3268662" cy="522288"/>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313" name="Google Shape;313;p9:notes"/>
          <p:cNvSpPr txBox="1"/>
          <p:nvPr>
            <p:ph idx="1" type="body"/>
          </p:nvPr>
        </p:nvSpPr>
        <p:spPr>
          <a:xfrm>
            <a:off x="755650" y="5078413"/>
            <a:ext cx="6027738" cy="47910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60"/>
              </a:spcBef>
              <a:spcAft>
                <a:spcPts val="0"/>
              </a:spcAft>
              <a:buSzPts val="1400"/>
              <a:buNone/>
            </a:pPr>
            <a:r>
              <a:t/>
            </a:r>
            <a:endParaRPr/>
          </a:p>
        </p:txBody>
      </p:sp>
      <p:sp>
        <p:nvSpPr>
          <p:cNvPr id="314" name="Google Shape;314;p9:notes"/>
          <p:cNvSpPr/>
          <p:nvPr>
            <p:ph idx="2" type="sldImg"/>
          </p:nvPr>
        </p:nvSpPr>
        <p:spPr>
          <a:xfrm>
            <a:off x="1106488" y="812800"/>
            <a:ext cx="5324475" cy="3987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2589213" y="2514600"/>
            <a:ext cx="8894762" cy="22415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4" name="Google Shape;114;p24"/>
          <p:cNvSpPr txBox="1"/>
          <p:nvPr>
            <p:ph idx="1" type="body"/>
          </p:nvPr>
        </p:nvSpPr>
        <p:spPr>
          <a:xfrm rot="5400000">
            <a:off x="3833019" y="-1618456"/>
            <a:ext cx="4505325" cy="109521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5" name="Google Shape;115;p24"/>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4"/>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4"/>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7940676" y="2489200"/>
            <a:ext cx="4505325" cy="27368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0" name="Google Shape;120;p25"/>
          <p:cNvSpPr txBox="1"/>
          <p:nvPr>
            <p:ph idx="1" type="body"/>
          </p:nvPr>
        </p:nvSpPr>
        <p:spPr>
          <a:xfrm rot="5400000">
            <a:off x="2388394" y="-173831"/>
            <a:ext cx="4505325" cy="806291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21" name="Google Shape;121;p25"/>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5"/>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5"/>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15"/>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5"/>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5"/>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2" name="Shape 162"/>
        <p:cNvGrpSpPr/>
        <p:nvPr/>
      </p:nvGrpSpPr>
      <p:grpSpPr>
        <a:xfrm>
          <a:off x="0" y="0"/>
          <a:ext cx="0" cy="0"/>
          <a:chOff x="0" y="0"/>
          <a:chExt cx="0" cy="0"/>
        </a:xfrm>
      </p:grpSpPr>
      <p:sp>
        <p:nvSpPr>
          <p:cNvPr id="163" name="Google Shape;163;p26"/>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4" name="Google Shape;164;p26"/>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65" name="Google Shape;165;p26"/>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6"/>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6"/>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8" name="Shape 168"/>
        <p:cNvGrpSpPr/>
        <p:nvPr/>
      </p:nvGrpSpPr>
      <p:grpSpPr>
        <a:xfrm>
          <a:off x="0" y="0"/>
          <a:ext cx="0" cy="0"/>
          <a:chOff x="0" y="0"/>
          <a:chExt cx="0" cy="0"/>
        </a:xfrm>
      </p:grpSpPr>
      <p:sp>
        <p:nvSpPr>
          <p:cNvPr id="169" name="Google Shape;169;p27"/>
          <p:cNvSpPr txBox="1"/>
          <p:nvPr>
            <p:ph type="title"/>
          </p:nvPr>
        </p:nvSpPr>
        <p:spPr>
          <a:xfrm>
            <a:off x="2592388" y="623888"/>
            <a:ext cx="8891587" cy="12604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0" name="Google Shape;170;p27"/>
          <p:cNvSpPr txBox="1"/>
          <p:nvPr>
            <p:ph idx="1" type="body"/>
          </p:nvPr>
        </p:nvSpPr>
        <p:spPr>
          <a:xfrm>
            <a:off x="2589213" y="2133600"/>
            <a:ext cx="8894762" cy="375602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1" name="Google Shape;171;p27"/>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7"/>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7"/>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4" name="Shape 174"/>
        <p:cNvGrpSpPr/>
        <p:nvPr/>
      </p:nvGrpSpPr>
      <p:grpSpPr>
        <a:xfrm>
          <a:off x="0" y="0"/>
          <a:ext cx="0" cy="0"/>
          <a:chOff x="0" y="0"/>
          <a:chExt cx="0" cy="0"/>
        </a:xfrm>
      </p:grpSpPr>
      <p:sp>
        <p:nvSpPr>
          <p:cNvPr id="175" name="Google Shape;175;p28"/>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6" name="Google Shape;176;p28"/>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77" name="Google Shape;177;p28"/>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8"/>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8"/>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0" name="Shape 180"/>
        <p:cNvGrpSpPr/>
        <p:nvPr/>
      </p:nvGrpSpPr>
      <p:grpSpPr>
        <a:xfrm>
          <a:off x="0" y="0"/>
          <a:ext cx="0" cy="0"/>
          <a:chOff x="0" y="0"/>
          <a:chExt cx="0" cy="0"/>
        </a:xfrm>
      </p:grpSpPr>
      <p:sp>
        <p:nvSpPr>
          <p:cNvPr id="181" name="Google Shape;181;p29"/>
          <p:cNvSpPr txBox="1"/>
          <p:nvPr>
            <p:ph type="title"/>
          </p:nvPr>
        </p:nvSpPr>
        <p:spPr>
          <a:xfrm>
            <a:off x="2592388" y="623888"/>
            <a:ext cx="8891587" cy="12604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2" name="Google Shape;182;p29"/>
          <p:cNvSpPr txBox="1"/>
          <p:nvPr>
            <p:ph idx="1" type="body"/>
          </p:nvPr>
        </p:nvSpPr>
        <p:spPr>
          <a:xfrm>
            <a:off x="2589213" y="2133600"/>
            <a:ext cx="4370387" cy="375602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3" name="Google Shape;183;p29"/>
          <p:cNvSpPr txBox="1"/>
          <p:nvPr>
            <p:ph idx="2" type="body"/>
          </p:nvPr>
        </p:nvSpPr>
        <p:spPr>
          <a:xfrm>
            <a:off x="7112000" y="2133600"/>
            <a:ext cx="4371975" cy="3756025"/>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84" name="Google Shape;184;p29"/>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9"/>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9"/>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7" name="Shape 187"/>
        <p:cNvGrpSpPr/>
        <p:nvPr/>
      </p:nvGrpSpPr>
      <p:grpSpPr>
        <a:xfrm>
          <a:off x="0" y="0"/>
          <a:ext cx="0" cy="0"/>
          <a:chOff x="0" y="0"/>
          <a:chExt cx="0" cy="0"/>
        </a:xfrm>
      </p:grpSpPr>
      <p:sp>
        <p:nvSpPr>
          <p:cNvPr id="188" name="Google Shape;188;p30"/>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9" name="Google Shape;189;p30"/>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0" name="Google Shape;190;p30"/>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1" name="Google Shape;191;p30"/>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2" name="Google Shape;192;p30"/>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3" name="Google Shape;193;p30"/>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0"/>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30"/>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31"/>
          <p:cNvSpPr txBox="1"/>
          <p:nvPr>
            <p:ph type="title"/>
          </p:nvPr>
        </p:nvSpPr>
        <p:spPr>
          <a:xfrm>
            <a:off x="2592388" y="623888"/>
            <a:ext cx="8891587" cy="12604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8" name="Google Shape;198;p31"/>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1"/>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31"/>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1" name="Shape 201"/>
        <p:cNvGrpSpPr/>
        <p:nvPr/>
      </p:nvGrpSpPr>
      <p:grpSpPr>
        <a:xfrm>
          <a:off x="0" y="0"/>
          <a:ext cx="0" cy="0"/>
          <a:chOff x="0" y="0"/>
          <a:chExt cx="0" cy="0"/>
        </a:xfrm>
      </p:grpSpPr>
      <p:sp>
        <p:nvSpPr>
          <p:cNvPr id="202" name="Google Shape;202;p32"/>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3" name="Google Shape;203;p32"/>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204" name="Google Shape;204;p32"/>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05" name="Google Shape;205;p32"/>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2"/>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32"/>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6"/>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1" name="Google Shape;61;p16"/>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18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62" name="Google Shape;62;p16"/>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8" name="Shape 208"/>
        <p:cNvGrpSpPr/>
        <p:nvPr/>
      </p:nvGrpSpPr>
      <p:grpSpPr>
        <a:xfrm>
          <a:off x="0" y="0"/>
          <a:ext cx="0" cy="0"/>
          <a:chOff x="0" y="0"/>
          <a:chExt cx="0" cy="0"/>
        </a:xfrm>
      </p:grpSpPr>
      <p:sp>
        <p:nvSpPr>
          <p:cNvPr id="209" name="Google Shape;209;p33"/>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0" name="Google Shape;210;p33"/>
          <p:cNvSpPr/>
          <p:nvPr>
            <p:ph idx="2" type="pic"/>
          </p:nvPr>
        </p:nvSpPr>
        <p:spPr>
          <a:xfrm>
            <a:off x="2390775" y="612775"/>
            <a:ext cx="7315200" cy="4114800"/>
          </a:xfrm>
          <a:prstGeom prst="rect">
            <a:avLst/>
          </a:prstGeom>
          <a:noFill/>
          <a:ln>
            <a:noFill/>
          </a:ln>
        </p:spPr>
      </p:sp>
      <p:sp>
        <p:nvSpPr>
          <p:cNvPr id="211" name="Google Shape;211;p33"/>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212" name="Google Shape;212;p33"/>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3"/>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33"/>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5" name="Shape 215"/>
        <p:cNvGrpSpPr/>
        <p:nvPr/>
      </p:nvGrpSpPr>
      <p:grpSpPr>
        <a:xfrm>
          <a:off x="0" y="0"/>
          <a:ext cx="0" cy="0"/>
          <a:chOff x="0" y="0"/>
          <a:chExt cx="0" cy="0"/>
        </a:xfrm>
      </p:grpSpPr>
      <p:sp>
        <p:nvSpPr>
          <p:cNvPr id="216" name="Google Shape;216;p34"/>
          <p:cNvSpPr txBox="1"/>
          <p:nvPr>
            <p:ph type="title"/>
          </p:nvPr>
        </p:nvSpPr>
        <p:spPr>
          <a:xfrm>
            <a:off x="2592388" y="623888"/>
            <a:ext cx="8891587" cy="12604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7" name="Google Shape;217;p34"/>
          <p:cNvSpPr txBox="1"/>
          <p:nvPr>
            <p:ph idx="1" type="body"/>
          </p:nvPr>
        </p:nvSpPr>
        <p:spPr>
          <a:xfrm rot="5400000">
            <a:off x="5158582" y="-435768"/>
            <a:ext cx="3756025" cy="88947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18" name="Google Shape;218;p34"/>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34"/>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34"/>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1" name="Shape 221"/>
        <p:cNvGrpSpPr/>
        <p:nvPr/>
      </p:nvGrpSpPr>
      <p:grpSpPr>
        <a:xfrm>
          <a:off x="0" y="0"/>
          <a:ext cx="0" cy="0"/>
          <a:chOff x="0" y="0"/>
          <a:chExt cx="0" cy="0"/>
        </a:xfrm>
      </p:grpSpPr>
      <p:sp>
        <p:nvSpPr>
          <p:cNvPr id="222" name="Google Shape;222;p35"/>
          <p:cNvSpPr txBox="1"/>
          <p:nvPr>
            <p:ph type="title"/>
          </p:nvPr>
        </p:nvSpPr>
        <p:spPr>
          <a:xfrm rot="5400000">
            <a:off x="7739857" y="2145507"/>
            <a:ext cx="5265737" cy="22225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3" name="Google Shape;223;p35"/>
          <p:cNvSpPr txBox="1"/>
          <p:nvPr>
            <p:ph idx="1" type="body"/>
          </p:nvPr>
        </p:nvSpPr>
        <p:spPr>
          <a:xfrm rot="5400000">
            <a:off x="3216276" y="-3175"/>
            <a:ext cx="5265737" cy="6519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4" name="Google Shape;224;p35"/>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35"/>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2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5"/>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2589213" y="2514600"/>
            <a:ext cx="8894762" cy="22415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7" name="Google Shape;67;p17"/>
          <p:cNvSpPr txBox="1"/>
          <p:nvPr>
            <p:ph idx="1" type="body"/>
          </p:nvPr>
        </p:nvSpPr>
        <p:spPr>
          <a:xfrm>
            <a:off x="609600" y="1604963"/>
            <a:ext cx="10952163" cy="450532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a:lvl1pPr>
            <a:lvl2pPr indent="-228600" lvl="1" marL="914400" algn="l">
              <a:lnSpc>
                <a:spcPct val="98000"/>
              </a:lnSpc>
              <a:spcBef>
                <a:spcPts val="1425"/>
              </a:spcBef>
              <a:spcAft>
                <a:spcPts val="0"/>
              </a:spcAft>
              <a:buSzPts val="1400"/>
              <a:buNone/>
              <a:defRPr/>
            </a:lvl2pPr>
            <a:lvl3pPr indent="-228600" lvl="2" marL="1371600" algn="l">
              <a:lnSpc>
                <a:spcPct val="98000"/>
              </a:lnSpc>
              <a:spcBef>
                <a:spcPts val="1138"/>
              </a:spcBef>
              <a:spcAft>
                <a:spcPts val="0"/>
              </a:spcAft>
              <a:buSzPts val="1400"/>
              <a:buNone/>
              <a:defRPr/>
            </a:lvl3pPr>
            <a:lvl4pPr indent="-228600" lvl="3" marL="1828800" algn="l">
              <a:lnSpc>
                <a:spcPct val="98000"/>
              </a:lnSpc>
              <a:spcBef>
                <a:spcPts val="850"/>
              </a:spcBef>
              <a:spcAft>
                <a:spcPts val="0"/>
              </a:spcAft>
              <a:buSzPts val="1400"/>
              <a:buNone/>
              <a:defRPr/>
            </a:lvl4pPr>
            <a:lvl5pPr indent="-228600" lvl="4" marL="2286000" algn="l">
              <a:lnSpc>
                <a:spcPct val="98000"/>
              </a:lnSpc>
              <a:spcBef>
                <a:spcPts val="575"/>
              </a:spcBef>
              <a:spcAft>
                <a:spcPts val="0"/>
              </a:spcAft>
              <a:buSzPts val="1400"/>
              <a:buNone/>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8" name="Google Shape;68;p17"/>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3" name="Google Shape;73;p18"/>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74" name="Google Shape;74;p18"/>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2589213" y="2514600"/>
            <a:ext cx="8894762" cy="22415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9" name="Google Shape;79;p19"/>
          <p:cNvSpPr txBox="1"/>
          <p:nvPr>
            <p:ph idx="1" type="body"/>
          </p:nvPr>
        </p:nvSpPr>
        <p:spPr>
          <a:xfrm>
            <a:off x="609600" y="1604963"/>
            <a:ext cx="5399088" cy="450532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80" name="Google Shape;80;p19"/>
          <p:cNvSpPr txBox="1"/>
          <p:nvPr>
            <p:ph idx="2" type="body"/>
          </p:nvPr>
        </p:nvSpPr>
        <p:spPr>
          <a:xfrm>
            <a:off x="6161088" y="1604963"/>
            <a:ext cx="5400675" cy="4505325"/>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800"/>
            </a:lvl1pPr>
            <a:lvl2pPr indent="-228600" lvl="1" marL="914400" algn="l">
              <a:lnSpc>
                <a:spcPct val="98000"/>
              </a:lnSpc>
              <a:spcBef>
                <a:spcPts val="1425"/>
              </a:spcBef>
              <a:spcAft>
                <a:spcPts val="0"/>
              </a:spcAft>
              <a:buSzPts val="1400"/>
              <a:buNone/>
              <a:defRPr sz="2400"/>
            </a:lvl2pPr>
            <a:lvl3pPr indent="-228600" lvl="2" marL="1371600" algn="l">
              <a:lnSpc>
                <a:spcPct val="98000"/>
              </a:lnSpc>
              <a:spcBef>
                <a:spcPts val="1138"/>
              </a:spcBef>
              <a:spcAft>
                <a:spcPts val="0"/>
              </a:spcAft>
              <a:buSzPts val="1400"/>
              <a:buNone/>
              <a:defRPr sz="2000"/>
            </a:lvl3pPr>
            <a:lvl4pPr indent="-228600" lvl="3" marL="1828800" algn="l">
              <a:lnSpc>
                <a:spcPct val="98000"/>
              </a:lnSpc>
              <a:spcBef>
                <a:spcPts val="850"/>
              </a:spcBef>
              <a:spcAft>
                <a:spcPts val="0"/>
              </a:spcAft>
              <a:buSzPts val="1400"/>
              <a:buNone/>
              <a:defRPr sz="1800"/>
            </a:lvl4pPr>
            <a:lvl5pPr indent="-228600" lvl="4" marL="2286000" algn="l">
              <a:lnSpc>
                <a:spcPct val="98000"/>
              </a:lnSpc>
              <a:spcBef>
                <a:spcPts val="575"/>
              </a:spcBef>
              <a:spcAft>
                <a:spcPts val="0"/>
              </a:spcAft>
              <a:buSzPts val="1400"/>
              <a:buNone/>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81" name="Google Shape;81;p19"/>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9"/>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6" name="Google Shape;86;p20"/>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7" name="Google Shape;87;p20"/>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88" name="Google Shape;88;p20"/>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89" name="Google Shape;89;p20"/>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2400"/>
            </a:lvl1pPr>
            <a:lvl2pPr indent="-228600" lvl="1" marL="914400" algn="l">
              <a:lnSpc>
                <a:spcPct val="98000"/>
              </a:lnSpc>
              <a:spcBef>
                <a:spcPts val="1425"/>
              </a:spcBef>
              <a:spcAft>
                <a:spcPts val="0"/>
              </a:spcAft>
              <a:buSzPts val="1400"/>
              <a:buNone/>
              <a:defRPr sz="2000"/>
            </a:lvl2pPr>
            <a:lvl3pPr indent="-228600" lvl="2" marL="1371600" algn="l">
              <a:lnSpc>
                <a:spcPct val="98000"/>
              </a:lnSpc>
              <a:spcBef>
                <a:spcPts val="1138"/>
              </a:spcBef>
              <a:spcAft>
                <a:spcPts val="0"/>
              </a:spcAft>
              <a:buSzPts val="1400"/>
              <a:buNone/>
              <a:defRPr sz="1800"/>
            </a:lvl3pPr>
            <a:lvl4pPr indent="-228600" lvl="3" marL="1828800" algn="l">
              <a:lnSpc>
                <a:spcPct val="98000"/>
              </a:lnSpc>
              <a:spcBef>
                <a:spcPts val="850"/>
              </a:spcBef>
              <a:spcAft>
                <a:spcPts val="0"/>
              </a:spcAft>
              <a:buSzPts val="1400"/>
              <a:buNone/>
              <a:defRPr sz="1600"/>
            </a:lvl4pPr>
            <a:lvl5pPr indent="-228600" lvl="4" marL="2286000" algn="l">
              <a:lnSpc>
                <a:spcPct val="98000"/>
              </a:lnSpc>
              <a:spcBef>
                <a:spcPts val="575"/>
              </a:spcBef>
              <a:spcAft>
                <a:spcPts val="0"/>
              </a:spcAft>
              <a:buSzPts val="1400"/>
              <a:buNone/>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0" name="Google Shape;90;p20"/>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0"/>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0"/>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2589213" y="2514600"/>
            <a:ext cx="8894762" cy="22415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5" name="Google Shape;95;p21"/>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1"/>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1"/>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0" name="Google Shape;100;p22"/>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3200"/>
            </a:lvl1pPr>
            <a:lvl2pPr indent="-228600" lvl="1" marL="914400" algn="l">
              <a:lnSpc>
                <a:spcPct val="98000"/>
              </a:lnSpc>
              <a:spcBef>
                <a:spcPts val="1425"/>
              </a:spcBef>
              <a:spcAft>
                <a:spcPts val="0"/>
              </a:spcAft>
              <a:buSzPts val="1400"/>
              <a:buNone/>
              <a:defRPr sz="2800"/>
            </a:lvl2pPr>
            <a:lvl3pPr indent="-228600" lvl="2" marL="1371600" algn="l">
              <a:lnSpc>
                <a:spcPct val="98000"/>
              </a:lnSpc>
              <a:spcBef>
                <a:spcPts val="1138"/>
              </a:spcBef>
              <a:spcAft>
                <a:spcPts val="0"/>
              </a:spcAft>
              <a:buSzPts val="1400"/>
              <a:buNone/>
              <a:defRPr sz="2400"/>
            </a:lvl3pPr>
            <a:lvl4pPr indent="-228600" lvl="3" marL="1828800" algn="l">
              <a:lnSpc>
                <a:spcPct val="98000"/>
              </a:lnSpc>
              <a:spcBef>
                <a:spcPts val="850"/>
              </a:spcBef>
              <a:spcAft>
                <a:spcPts val="0"/>
              </a:spcAft>
              <a:buSzPts val="1400"/>
              <a:buNone/>
              <a:defRPr sz="2000"/>
            </a:lvl4pPr>
            <a:lvl5pPr indent="-228600" lvl="4" marL="2286000" algn="l">
              <a:lnSpc>
                <a:spcPct val="98000"/>
              </a:lnSpc>
              <a:spcBef>
                <a:spcPts val="575"/>
              </a:spcBef>
              <a:spcAft>
                <a:spcPts val="0"/>
              </a:spcAft>
              <a:buSzPts val="1400"/>
              <a:buNone/>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101" name="Google Shape;101;p22"/>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2" name="Google Shape;102;p22"/>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2"/>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7" name="Google Shape;107;p23"/>
          <p:cNvSpPr/>
          <p:nvPr>
            <p:ph idx="2" type="pic"/>
          </p:nvPr>
        </p:nvSpPr>
        <p:spPr>
          <a:xfrm>
            <a:off x="2390775" y="612775"/>
            <a:ext cx="7315200" cy="4114800"/>
          </a:xfrm>
          <a:prstGeom prst="rect">
            <a:avLst/>
          </a:prstGeom>
          <a:noFill/>
          <a:ln>
            <a:noFill/>
          </a:ln>
        </p:spPr>
      </p:sp>
      <p:sp>
        <p:nvSpPr>
          <p:cNvPr id="108" name="Google Shape;108;p23"/>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09" name="Google Shape;109;p23"/>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3"/>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8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3"/>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1" name="Shape 21"/>
        <p:cNvGrpSpPr/>
        <p:nvPr/>
      </p:nvGrpSpPr>
      <p:grpSpPr>
        <a:xfrm>
          <a:off x="0" y="0"/>
          <a:ext cx="0" cy="0"/>
          <a:chOff x="0" y="0"/>
          <a:chExt cx="0" cy="0"/>
        </a:xfrm>
      </p:grpSpPr>
      <p:grpSp>
        <p:nvGrpSpPr>
          <p:cNvPr id="22" name="Google Shape;22;p12"/>
          <p:cNvGrpSpPr/>
          <p:nvPr/>
        </p:nvGrpSpPr>
        <p:grpSpPr>
          <a:xfrm>
            <a:off x="0" y="228600"/>
            <a:ext cx="2830513" cy="6618288"/>
            <a:chOff x="0" y="144"/>
            <a:chExt cx="1783" cy="4169"/>
          </a:xfrm>
        </p:grpSpPr>
        <p:sp>
          <p:nvSpPr>
            <p:cNvPr id="23" name="Google Shape;23;p12"/>
            <p:cNvSpPr/>
            <p:nvPr/>
          </p:nvSpPr>
          <p:spPr>
            <a:xfrm>
              <a:off x="0" y="1622"/>
              <a:ext cx="50" cy="381"/>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2"/>
            <p:cNvSpPr/>
            <p:nvPr/>
          </p:nvSpPr>
          <p:spPr>
            <a:xfrm>
              <a:off x="81" y="1988"/>
              <a:ext cx="394" cy="145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12"/>
            <p:cNvSpPr/>
            <p:nvPr/>
          </p:nvSpPr>
          <p:spPr>
            <a:xfrm>
              <a:off x="508" y="3431"/>
              <a:ext cx="371" cy="881"/>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2"/>
            <p:cNvSpPr/>
            <p:nvPr/>
          </p:nvSpPr>
          <p:spPr>
            <a:xfrm>
              <a:off x="605" y="4097"/>
              <a:ext cx="95" cy="216"/>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2"/>
            <p:cNvSpPr/>
            <p:nvPr/>
          </p:nvSpPr>
          <p:spPr>
            <a:xfrm>
              <a:off x="63" y="2016"/>
              <a:ext cx="504" cy="208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2"/>
            <p:cNvSpPr/>
            <p:nvPr/>
          </p:nvSpPr>
          <p:spPr>
            <a:xfrm>
              <a:off x="14" y="144"/>
              <a:ext cx="54" cy="1831"/>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12"/>
            <p:cNvSpPr/>
            <p:nvPr/>
          </p:nvSpPr>
          <p:spPr>
            <a:xfrm>
              <a:off x="49" y="1855"/>
              <a:ext cx="36" cy="29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2"/>
            <p:cNvSpPr/>
            <p:nvPr/>
          </p:nvSpPr>
          <p:spPr>
            <a:xfrm>
              <a:off x="485" y="3451"/>
              <a:ext cx="107" cy="632"/>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2"/>
            <p:cNvSpPr/>
            <p:nvPr/>
          </p:nvSpPr>
          <p:spPr>
            <a:xfrm>
              <a:off x="488" y="881"/>
              <a:ext cx="1295" cy="2537"/>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2"/>
            <p:cNvSpPr/>
            <p:nvPr/>
          </p:nvSpPr>
          <p:spPr>
            <a:xfrm>
              <a:off x="581" y="4113"/>
              <a:ext cx="89" cy="199"/>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2"/>
            <p:cNvSpPr/>
            <p:nvPr/>
          </p:nvSpPr>
          <p:spPr>
            <a:xfrm>
              <a:off x="485" y="3376"/>
              <a:ext cx="10" cy="126"/>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2"/>
            <p:cNvSpPr/>
            <p:nvPr/>
          </p:nvSpPr>
          <p:spPr>
            <a:xfrm>
              <a:off x="535" y="3934"/>
              <a:ext cx="137" cy="379"/>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5" name="Google Shape;35;p12"/>
          <p:cNvGrpSpPr/>
          <p:nvPr/>
        </p:nvGrpSpPr>
        <p:grpSpPr>
          <a:xfrm>
            <a:off x="26988" y="0"/>
            <a:ext cx="2335212" cy="6832600"/>
            <a:chOff x="17" y="0"/>
            <a:chExt cx="1471" cy="4304"/>
          </a:xfrm>
        </p:grpSpPr>
        <p:sp>
          <p:nvSpPr>
            <p:cNvPr id="36" name="Google Shape;36;p12"/>
            <p:cNvSpPr/>
            <p:nvPr/>
          </p:nvSpPr>
          <p:spPr>
            <a:xfrm>
              <a:off x="17" y="0"/>
              <a:ext cx="298" cy="275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12"/>
            <p:cNvSpPr/>
            <p:nvPr/>
          </p:nvSpPr>
          <p:spPr>
            <a:xfrm>
              <a:off x="347" y="2719"/>
              <a:ext cx="253" cy="983"/>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12"/>
            <p:cNvSpPr/>
            <p:nvPr/>
          </p:nvSpPr>
          <p:spPr>
            <a:xfrm>
              <a:off x="634" y="3693"/>
              <a:ext cx="258" cy="611"/>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2"/>
            <p:cNvSpPr/>
            <p:nvPr/>
          </p:nvSpPr>
          <p:spPr>
            <a:xfrm>
              <a:off x="329" y="2749"/>
              <a:ext cx="334" cy="1395"/>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12"/>
            <p:cNvSpPr/>
            <p:nvPr/>
          </p:nvSpPr>
          <p:spPr>
            <a:xfrm>
              <a:off x="295" y="812"/>
              <a:ext cx="97" cy="1894"/>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2"/>
            <p:cNvSpPr/>
            <p:nvPr/>
          </p:nvSpPr>
          <p:spPr>
            <a:xfrm>
              <a:off x="700" y="4139"/>
              <a:ext cx="71" cy="164"/>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2"/>
            <p:cNvSpPr/>
            <p:nvPr/>
          </p:nvSpPr>
          <p:spPr>
            <a:xfrm>
              <a:off x="317" y="2587"/>
              <a:ext cx="39" cy="309"/>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2"/>
            <p:cNvSpPr/>
            <p:nvPr/>
          </p:nvSpPr>
          <p:spPr>
            <a:xfrm>
              <a:off x="613" y="1982"/>
              <a:ext cx="875" cy="1698"/>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12"/>
            <p:cNvSpPr/>
            <p:nvPr/>
          </p:nvSpPr>
          <p:spPr>
            <a:xfrm>
              <a:off x="676" y="4158"/>
              <a:ext cx="63" cy="146"/>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2"/>
            <p:cNvSpPr/>
            <p:nvPr/>
          </p:nvSpPr>
          <p:spPr>
            <a:xfrm>
              <a:off x="613" y="3715"/>
              <a:ext cx="74" cy="412"/>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2"/>
            <p:cNvSpPr/>
            <p:nvPr/>
          </p:nvSpPr>
          <p:spPr>
            <a:xfrm>
              <a:off x="613" y="3636"/>
              <a:ext cx="11" cy="130"/>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2"/>
            <p:cNvSpPr/>
            <p:nvPr/>
          </p:nvSpPr>
          <p:spPr>
            <a:xfrm>
              <a:off x="634" y="3983"/>
              <a:ext cx="119" cy="321"/>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8" name="Google Shape;48;p12"/>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2"/>
          <p:cNvSpPr txBox="1"/>
          <p:nvPr>
            <p:ph type="title"/>
          </p:nvPr>
        </p:nvSpPr>
        <p:spPr>
          <a:xfrm>
            <a:off x="2589213" y="2514600"/>
            <a:ext cx="8894762" cy="224155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50" name="Google Shape;50;p12"/>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1" name="Google Shape;51;p12"/>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2" name="Google Shape;52;p12"/>
          <p:cNvSpPr/>
          <p:nvPr/>
        </p:nvSpPr>
        <p:spPr>
          <a:xfrm>
            <a:off x="0" y="4324350"/>
            <a:ext cx="1744663"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2"/>
          <p:cNvSpPr txBox="1"/>
          <p:nvPr>
            <p:ph idx="12" type="sldNum"/>
          </p:nvPr>
        </p:nvSpPr>
        <p:spPr>
          <a:xfrm>
            <a:off x="531813" y="4529138"/>
            <a:ext cx="758825" cy="344487"/>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1pPr>
            <a:lvl2pPr indent="0" lvl="1"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2pPr>
            <a:lvl3pPr indent="0" lvl="2"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3pPr>
            <a:lvl4pPr indent="0" lvl="3"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4pPr>
            <a:lvl5pPr indent="0" lvl="4"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5pPr>
            <a:lvl6pPr indent="0" lvl="5"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6pPr>
            <a:lvl7pPr indent="0" lvl="6"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7pPr>
            <a:lvl8pPr indent="0" lvl="7"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8pPr>
            <a:lvl9pPr indent="0" lvl="8" marL="0" marR="0" rtl="0" algn="l">
              <a:lnSpc>
                <a:spcPct val="93000"/>
              </a:lnSpc>
              <a:spcBef>
                <a:spcPts val="0"/>
              </a:spcBef>
              <a:spcAft>
                <a:spcPts val="0"/>
              </a:spcAft>
              <a:buClr>
                <a:srgbClr val="FFFFFF"/>
              </a:buClr>
              <a:buSzPts val="1800"/>
              <a:buFont typeface="Times New Roman"/>
              <a:buNone/>
              <a:defRPr b="0" i="0" sz="18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
        <p:nvSpPr>
          <p:cNvPr id="54" name="Google Shape;54;p12"/>
          <p:cNvSpPr txBox="1"/>
          <p:nvPr>
            <p:ph idx="1" type="body"/>
          </p:nvPr>
        </p:nvSpPr>
        <p:spPr>
          <a:xfrm>
            <a:off x="609600" y="1604963"/>
            <a:ext cx="10952163" cy="4505325"/>
          </a:xfrm>
          <a:prstGeom prst="rect">
            <a:avLst/>
          </a:prstGeom>
          <a:noFill/>
          <a:ln>
            <a:noFill/>
          </a:ln>
        </p:spPr>
        <p:txBody>
          <a:bodyPr anchorCtr="0" anchor="t" bIns="0" lIns="0" spcFirstLastPara="1" rIns="0" wrap="square" tIns="4675">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4" name="Shape 124"/>
        <p:cNvGrpSpPr/>
        <p:nvPr/>
      </p:nvGrpSpPr>
      <p:grpSpPr>
        <a:xfrm>
          <a:off x="0" y="0"/>
          <a:ext cx="0" cy="0"/>
          <a:chOff x="0" y="0"/>
          <a:chExt cx="0" cy="0"/>
        </a:xfrm>
      </p:grpSpPr>
      <p:grpSp>
        <p:nvGrpSpPr>
          <p:cNvPr id="125" name="Google Shape;125;p14"/>
          <p:cNvGrpSpPr/>
          <p:nvPr/>
        </p:nvGrpSpPr>
        <p:grpSpPr>
          <a:xfrm>
            <a:off x="0" y="228600"/>
            <a:ext cx="2830513" cy="6618288"/>
            <a:chOff x="0" y="144"/>
            <a:chExt cx="1783" cy="4169"/>
          </a:xfrm>
        </p:grpSpPr>
        <p:sp>
          <p:nvSpPr>
            <p:cNvPr id="126" name="Google Shape;126;p14"/>
            <p:cNvSpPr/>
            <p:nvPr/>
          </p:nvSpPr>
          <p:spPr>
            <a:xfrm>
              <a:off x="0" y="1622"/>
              <a:ext cx="50" cy="381"/>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4"/>
            <p:cNvSpPr/>
            <p:nvPr/>
          </p:nvSpPr>
          <p:spPr>
            <a:xfrm>
              <a:off x="81" y="1988"/>
              <a:ext cx="394" cy="145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4"/>
            <p:cNvSpPr/>
            <p:nvPr/>
          </p:nvSpPr>
          <p:spPr>
            <a:xfrm>
              <a:off x="508" y="3431"/>
              <a:ext cx="371" cy="881"/>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4"/>
            <p:cNvSpPr/>
            <p:nvPr/>
          </p:nvSpPr>
          <p:spPr>
            <a:xfrm>
              <a:off x="605" y="4097"/>
              <a:ext cx="95" cy="216"/>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4"/>
            <p:cNvSpPr/>
            <p:nvPr/>
          </p:nvSpPr>
          <p:spPr>
            <a:xfrm>
              <a:off x="63" y="2016"/>
              <a:ext cx="504" cy="208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4"/>
            <p:cNvSpPr/>
            <p:nvPr/>
          </p:nvSpPr>
          <p:spPr>
            <a:xfrm>
              <a:off x="14" y="144"/>
              <a:ext cx="54" cy="1831"/>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4"/>
            <p:cNvSpPr/>
            <p:nvPr/>
          </p:nvSpPr>
          <p:spPr>
            <a:xfrm>
              <a:off x="49" y="1855"/>
              <a:ext cx="36" cy="29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4"/>
            <p:cNvSpPr/>
            <p:nvPr/>
          </p:nvSpPr>
          <p:spPr>
            <a:xfrm>
              <a:off x="485" y="3451"/>
              <a:ext cx="107" cy="632"/>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4"/>
            <p:cNvSpPr/>
            <p:nvPr/>
          </p:nvSpPr>
          <p:spPr>
            <a:xfrm>
              <a:off x="488" y="881"/>
              <a:ext cx="1295" cy="2537"/>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4"/>
            <p:cNvSpPr/>
            <p:nvPr/>
          </p:nvSpPr>
          <p:spPr>
            <a:xfrm>
              <a:off x="581" y="4113"/>
              <a:ext cx="89" cy="199"/>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4"/>
            <p:cNvSpPr/>
            <p:nvPr/>
          </p:nvSpPr>
          <p:spPr>
            <a:xfrm>
              <a:off x="485" y="3376"/>
              <a:ext cx="10" cy="126"/>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4"/>
            <p:cNvSpPr/>
            <p:nvPr/>
          </p:nvSpPr>
          <p:spPr>
            <a:xfrm>
              <a:off x="535" y="3934"/>
              <a:ext cx="137" cy="379"/>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20000"/>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8" name="Google Shape;138;p14"/>
          <p:cNvGrpSpPr/>
          <p:nvPr/>
        </p:nvGrpSpPr>
        <p:grpSpPr>
          <a:xfrm>
            <a:off x="26988" y="0"/>
            <a:ext cx="2335212" cy="6832600"/>
            <a:chOff x="17" y="0"/>
            <a:chExt cx="1471" cy="4304"/>
          </a:xfrm>
        </p:grpSpPr>
        <p:sp>
          <p:nvSpPr>
            <p:cNvPr id="139" name="Google Shape;139;p14"/>
            <p:cNvSpPr/>
            <p:nvPr/>
          </p:nvSpPr>
          <p:spPr>
            <a:xfrm>
              <a:off x="17" y="0"/>
              <a:ext cx="298" cy="275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14"/>
            <p:cNvSpPr/>
            <p:nvPr/>
          </p:nvSpPr>
          <p:spPr>
            <a:xfrm>
              <a:off x="347" y="2719"/>
              <a:ext cx="253" cy="983"/>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4"/>
            <p:cNvSpPr/>
            <p:nvPr/>
          </p:nvSpPr>
          <p:spPr>
            <a:xfrm>
              <a:off x="634" y="3693"/>
              <a:ext cx="258" cy="611"/>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4"/>
            <p:cNvSpPr/>
            <p:nvPr/>
          </p:nvSpPr>
          <p:spPr>
            <a:xfrm>
              <a:off x="329" y="2749"/>
              <a:ext cx="334" cy="1395"/>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4"/>
            <p:cNvSpPr/>
            <p:nvPr/>
          </p:nvSpPr>
          <p:spPr>
            <a:xfrm>
              <a:off x="295" y="812"/>
              <a:ext cx="97" cy="1894"/>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4"/>
            <p:cNvSpPr/>
            <p:nvPr/>
          </p:nvSpPr>
          <p:spPr>
            <a:xfrm>
              <a:off x="700" y="4139"/>
              <a:ext cx="71" cy="164"/>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4"/>
            <p:cNvSpPr/>
            <p:nvPr/>
          </p:nvSpPr>
          <p:spPr>
            <a:xfrm>
              <a:off x="317" y="2587"/>
              <a:ext cx="39" cy="309"/>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4"/>
            <p:cNvSpPr/>
            <p:nvPr/>
          </p:nvSpPr>
          <p:spPr>
            <a:xfrm>
              <a:off x="613" y="1982"/>
              <a:ext cx="875" cy="1698"/>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4"/>
            <p:cNvSpPr/>
            <p:nvPr/>
          </p:nvSpPr>
          <p:spPr>
            <a:xfrm>
              <a:off x="676" y="4158"/>
              <a:ext cx="63" cy="146"/>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4"/>
            <p:cNvSpPr/>
            <p:nvPr/>
          </p:nvSpPr>
          <p:spPr>
            <a:xfrm>
              <a:off x="613" y="3715"/>
              <a:ext cx="74" cy="412"/>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4"/>
            <p:cNvSpPr/>
            <p:nvPr/>
          </p:nvSpPr>
          <p:spPr>
            <a:xfrm>
              <a:off x="613" y="3636"/>
              <a:ext cx="11" cy="130"/>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14"/>
            <p:cNvSpPr/>
            <p:nvPr/>
          </p:nvSpPr>
          <p:spPr>
            <a:xfrm>
              <a:off x="634" y="3983"/>
              <a:ext cx="119" cy="321"/>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1" name="Google Shape;151;p14"/>
          <p:cNvSpPr/>
          <p:nvPr/>
        </p:nvSpPr>
        <p:spPr>
          <a:xfrm>
            <a:off x="0" y="0"/>
            <a:ext cx="182563"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4"/>
          <p:cNvSpPr txBox="1"/>
          <p:nvPr>
            <p:ph type="title"/>
          </p:nvPr>
        </p:nvSpPr>
        <p:spPr>
          <a:xfrm>
            <a:off x="2592388" y="623888"/>
            <a:ext cx="8891587" cy="1260475"/>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1800" u="none" cap="none" strike="noStrike">
                <a:solidFill>
                  <a:srgbClr val="000000"/>
                </a:solidFill>
                <a:latin typeface="Century Gothic"/>
                <a:ea typeface="Century Gothic"/>
                <a:cs typeface="Century Gothic"/>
                <a:sym typeface="Century Gothic"/>
              </a:defRPr>
            </a:lvl9pPr>
          </a:lstStyle>
          <a:p/>
        </p:txBody>
      </p:sp>
      <p:sp>
        <p:nvSpPr>
          <p:cNvPr id="153" name="Google Shape;153;p14"/>
          <p:cNvSpPr txBox="1"/>
          <p:nvPr>
            <p:ph idx="1" type="body"/>
          </p:nvPr>
        </p:nvSpPr>
        <p:spPr>
          <a:xfrm>
            <a:off x="2589213" y="2133600"/>
            <a:ext cx="8894762" cy="3756025"/>
          </a:xfrm>
          <a:prstGeom prst="rect">
            <a:avLst/>
          </a:prstGeom>
          <a:noFill/>
          <a:ln>
            <a:noFill/>
          </a:ln>
        </p:spPr>
        <p:txBody>
          <a:bodyPr anchorCtr="0" anchor="t" bIns="45000" lIns="90000" spcFirstLastPara="1" rIns="90000" wrap="square" tIns="45000">
            <a:noAutofit/>
          </a:bodyPr>
          <a:lstStyle>
            <a:lvl1pPr indent="-228600" lvl="0" marL="457200" marR="0" rtl="0" algn="l">
              <a:lnSpc>
                <a:spcPct val="98000"/>
              </a:lnSpc>
              <a:spcBef>
                <a:spcPts val="0"/>
              </a:spcBef>
              <a:spcAft>
                <a:spcPts val="0"/>
              </a:spcAft>
              <a:buClr>
                <a:srgbClr val="000000"/>
              </a:buClr>
              <a:buSzPts val="1400"/>
              <a:buFont typeface="Arial"/>
              <a:buNone/>
              <a:defRPr b="0" i="0" sz="1800" u="none" cap="none" strike="noStrike">
                <a:solidFill>
                  <a:srgbClr val="404040"/>
                </a:solidFill>
                <a:latin typeface="Century Gothic"/>
                <a:ea typeface="Century Gothic"/>
                <a:cs typeface="Century Gothic"/>
                <a:sym typeface="Century Gothic"/>
              </a:defRPr>
            </a:lvl1pPr>
            <a:lvl2pPr indent="-228600" lvl="1" marL="914400" marR="0" rtl="0" algn="l">
              <a:lnSpc>
                <a:spcPct val="98000"/>
              </a:lnSpc>
              <a:spcBef>
                <a:spcPts val="1425"/>
              </a:spcBef>
              <a:spcAft>
                <a:spcPts val="0"/>
              </a:spcAft>
              <a:buClr>
                <a:srgbClr val="000000"/>
              </a:buClr>
              <a:buSzPts val="1400"/>
              <a:buFont typeface="Arial"/>
              <a:buNone/>
              <a:defRPr b="0" i="0" sz="1400" u="none" cap="none" strike="noStrike">
                <a:solidFill>
                  <a:srgbClr val="404040"/>
                </a:solidFill>
                <a:latin typeface="Century Gothic"/>
                <a:ea typeface="Century Gothic"/>
                <a:cs typeface="Century Gothic"/>
                <a:sym typeface="Century Gothic"/>
              </a:defRPr>
            </a:lvl2pPr>
            <a:lvl3pPr indent="-228600" lvl="2" marL="1371600" marR="0" rtl="0" algn="l">
              <a:lnSpc>
                <a:spcPct val="98000"/>
              </a:lnSpc>
              <a:spcBef>
                <a:spcPts val="1138"/>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3pPr>
            <a:lvl4pPr indent="-228600" lvl="3" marL="1828800" marR="0" rtl="0" algn="l">
              <a:lnSpc>
                <a:spcPct val="98000"/>
              </a:lnSpc>
              <a:spcBef>
                <a:spcPts val="850"/>
              </a:spcBef>
              <a:spcAft>
                <a:spcPts val="0"/>
              </a:spcAft>
              <a:buClr>
                <a:srgbClr val="000000"/>
              </a:buClr>
              <a:buSzPts val="1400"/>
              <a:buFont typeface="Arial"/>
              <a:buNone/>
              <a:defRPr b="0" i="0" sz="1200" u="none" cap="none" strike="noStrike">
                <a:solidFill>
                  <a:srgbClr val="404040"/>
                </a:solidFill>
                <a:latin typeface="Century Gothic"/>
                <a:ea typeface="Century Gothic"/>
                <a:cs typeface="Century Gothic"/>
                <a:sym typeface="Century Gothic"/>
              </a:defRPr>
            </a:lvl4pPr>
            <a:lvl5pPr indent="-228600" lvl="4" marL="2286000" marR="0" rtl="0" algn="l">
              <a:lnSpc>
                <a:spcPct val="98000"/>
              </a:lnSpc>
              <a:spcBef>
                <a:spcPts val="575"/>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4" name="Google Shape;154;p14"/>
          <p:cNvSpPr txBox="1"/>
          <p:nvPr>
            <p:ph idx="10" type="dt"/>
          </p:nvPr>
        </p:nvSpPr>
        <p:spPr>
          <a:xfrm>
            <a:off x="10361613" y="6130925"/>
            <a:ext cx="1125537" cy="34925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5" name="Google Shape;155;p14"/>
          <p:cNvSpPr txBox="1"/>
          <p:nvPr>
            <p:ph idx="11" type="ftr"/>
          </p:nvPr>
        </p:nvSpPr>
        <p:spPr>
          <a:xfrm>
            <a:off x="2589213" y="6135688"/>
            <a:ext cx="7599362" cy="344487"/>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6" name="Google Shape;156;p14"/>
          <p:cNvSpPr/>
          <p:nvPr/>
        </p:nvSpPr>
        <p:spPr>
          <a:xfrm flipH="1" rot="10800000">
            <a:off x="-4763" y="712788"/>
            <a:ext cx="1589088"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14"/>
          <p:cNvSpPr txBox="1"/>
          <p:nvPr>
            <p:ph idx="12" type="sldNum"/>
          </p:nvPr>
        </p:nvSpPr>
        <p:spPr>
          <a:xfrm>
            <a:off x="531813" y="787400"/>
            <a:ext cx="758825" cy="344488"/>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nvSpPr>
        <p:spPr>
          <a:xfrm>
            <a:off x="2453456" y="952498"/>
            <a:ext cx="8915400" cy="2262188"/>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Fundamentos de Organización de Datos</a:t>
            </a:r>
            <a:endParaRPr b="0" i="0" sz="1400" u="none" cap="none" strike="noStrike">
              <a:solidFill>
                <a:srgbClr val="000000"/>
              </a:solidFill>
              <a:latin typeface="Arial"/>
              <a:ea typeface="Arial"/>
              <a:cs typeface="Arial"/>
              <a:sym typeface="Arial"/>
            </a:endParaRPr>
          </a:p>
        </p:txBody>
      </p:sp>
      <p:sp>
        <p:nvSpPr>
          <p:cNvPr id="236" name="Google Shape;236;p1"/>
          <p:cNvSpPr txBox="1"/>
          <p:nvPr/>
        </p:nvSpPr>
        <p:spPr>
          <a:xfrm>
            <a:off x="431800" y="4535488"/>
            <a:ext cx="779463"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37" name="Google Shape;237;p1"/>
          <p:cNvSpPr txBox="1"/>
          <p:nvPr/>
        </p:nvSpPr>
        <p:spPr>
          <a:xfrm>
            <a:off x="2453456" y="2714620"/>
            <a:ext cx="8915400" cy="3714776"/>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1" lang="es-AR" sz="3200" u="none" cap="none" strike="noStrike">
                <a:solidFill>
                  <a:srgbClr val="262626"/>
                </a:solidFill>
                <a:latin typeface="Century Gothic"/>
                <a:ea typeface="Century Gothic"/>
                <a:cs typeface="Century Gothic"/>
                <a:sym typeface="Century Gothic"/>
              </a:rPr>
              <a:t>Archivos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1" lang="es-AR" sz="2800" u="none" cap="none" strike="noStrike">
                <a:solidFill>
                  <a:srgbClr val="7F7F7F"/>
                </a:solidFill>
                <a:latin typeface="Century Gothic"/>
                <a:ea typeface="Century Gothic"/>
                <a:cs typeface="Century Gothic"/>
                <a:sym typeface="Century Gothic"/>
              </a:rPr>
              <a:t>Bajas</a:t>
            </a:r>
            <a:endParaRPr b="0" i="1" sz="2400" u="none" cap="none" strike="noStrike">
              <a:solidFill>
                <a:srgbClr val="7F7F7F"/>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lt1"/>
              </a:buClr>
              <a:buSzPts val="2800"/>
              <a:buFont typeface="Times New Roman"/>
              <a:buNone/>
            </a:pPr>
            <a:r>
              <a:t/>
            </a:r>
            <a:endParaRPr b="0" i="1" sz="2800" u="none" cap="none" strike="noStrike">
              <a:solidFill>
                <a:srgbClr val="262626"/>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26" name="Shape 326"/>
        <p:cNvGrpSpPr/>
        <p:nvPr/>
      </p:nvGrpSpPr>
      <p:grpSpPr>
        <a:xfrm>
          <a:off x="0" y="0"/>
          <a:ext cx="0" cy="0"/>
          <a:chOff x="0" y="0"/>
          <a:chExt cx="0" cy="0"/>
        </a:xfrm>
      </p:grpSpPr>
      <p:sp>
        <p:nvSpPr>
          <p:cNvPr id="327" name="Google Shape;327;p10"/>
          <p:cNvSpPr txBox="1"/>
          <p:nvPr/>
        </p:nvSpPr>
        <p:spPr>
          <a:xfrm>
            <a:off x="1737554" y="147624"/>
            <a:ext cx="9359900" cy="1281112"/>
          </a:xfrm>
          <a:prstGeom prst="rect">
            <a:avLst/>
          </a:prstGeom>
          <a:noFill/>
          <a:ln>
            <a:noFill/>
          </a:ln>
        </p:spPr>
        <p:txBody>
          <a:bodyPr anchorCtr="0" anchor="ctr" bIns="0" lIns="0" spcFirstLastPara="1" rIns="0" wrap="square" tIns="1115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Reasignación de espacio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7F7F7F"/>
              </a:buClr>
              <a:buSzPts val="3200"/>
              <a:buFont typeface="Times New Roman"/>
              <a:buNone/>
            </a:pPr>
            <a:r>
              <a:rPr b="0" i="0" lang="es-AR" sz="3200" u="none" cap="none" strike="noStrike">
                <a:solidFill>
                  <a:srgbClr val="7F7F7F"/>
                </a:solidFill>
                <a:latin typeface="Century Gothic"/>
                <a:ea typeface="Century Gothic"/>
                <a:cs typeface="Century Gothic"/>
                <a:sym typeface="Century Gothic"/>
              </a:rPr>
              <a:t>Marca de eliminado</a:t>
            </a:r>
            <a:endParaRPr b="0" i="0" sz="3200" u="none" cap="none" strike="noStrike">
              <a:solidFill>
                <a:srgbClr val="7F7F7F"/>
              </a:solidFill>
              <a:latin typeface="Century Gothic"/>
              <a:ea typeface="Century Gothic"/>
              <a:cs typeface="Century Gothic"/>
              <a:sym typeface="Century Gothic"/>
            </a:endParaRPr>
          </a:p>
        </p:txBody>
      </p:sp>
      <p:sp>
        <p:nvSpPr>
          <p:cNvPr id="328" name="Google Shape;328;p10"/>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grpSp>
        <p:nvGrpSpPr>
          <p:cNvPr id="329" name="Google Shape;329;p10"/>
          <p:cNvGrpSpPr/>
          <p:nvPr/>
        </p:nvGrpSpPr>
        <p:grpSpPr>
          <a:xfrm>
            <a:off x="2024828" y="2285198"/>
            <a:ext cx="8215370" cy="1000926"/>
            <a:chOff x="2024828" y="2285198"/>
            <a:chExt cx="8215370" cy="1000926"/>
          </a:xfrm>
        </p:grpSpPr>
        <p:sp>
          <p:nvSpPr>
            <p:cNvPr id="330" name="Google Shape;330;p10"/>
            <p:cNvSpPr/>
            <p:nvPr/>
          </p:nvSpPr>
          <p:spPr>
            <a:xfrm>
              <a:off x="2024828" y="2285198"/>
              <a:ext cx="8215370" cy="1000132"/>
            </a:xfrm>
            <a:prstGeom prst="rect">
              <a:avLst/>
            </a:prstGeom>
            <a:solidFill>
              <a:srgbClr val="CBEDDE"/>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331" name="Google Shape;331;p10"/>
            <p:cNvCxnSpPr/>
            <p:nvPr/>
          </p:nvCxnSpPr>
          <p:spPr>
            <a:xfrm rot="5400000">
              <a:off x="2453456" y="2785264"/>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2" name="Google Shape;332;p10"/>
            <p:cNvCxnSpPr/>
            <p:nvPr/>
          </p:nvCxnSpPr>
          <p:spPr>
            <a:xfrm rot="5400000">
              <a:off x="3382944"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3" name="Google Shape;333;p10"/>
            <p:cNvCxnSpPr/>
            <p:nvPr/>
          </p:nvCxnSpPr>
          <p:spPr>
            <a:xfrm rot="5400000">
              <a:off x="4311638"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4" name="Google Shape;334;p10"/>
            <p:cNvCxnSpPr/>
            <p:nvPr/>
          </p:nvCxnSpPr>
          <p:spPr>
            <a:xfrm rot="5400000">
              <a:off x="5240332"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5" name="Google Shape;335;p10"/>
            <p:cNvCxnSpPr/>
            <p:nvPr/>
          </p:nvCxnSpPr>
          <p:spPr>
            <a:xfrm rot="5400000">
              <a:off x="6167438"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6" name="Google Shape;336;p10"/>
            <p:cNvCxnSpPr/>
            <p:nvPr/>
          </p:nvCxnSpPr>
          <p:spPr>
            <a:xfrm rot="5400000">
              <a:off x="7097720"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7" name="Google Shape;337;p10"/>
            <p:cNvCxnSpPr/>
            <p:nvPr/>
          </p:nvCxnSpPr>
          <p:spPr>
            <a:xfrm rot="5400000">
              <a:off x="8026414"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38" name="Google Shape;338;p10"/>
            <p:cNvCxnSpPr/>
            <p:nvPr/>
          </p:nvCxnSpPr>
          <p:spPr>
            <a:xfrm rot="5400000">
              <a:off x="8883670"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grpSp>
      <p:sp>
        <p:nvSpPr>
          <p:cNvPr id="339" name="Google Shape;339;p10"/>
          <p:cNvSpPr txBox="1"/>
          <p:nvPr/>
        </p:nvSpPr>
        <p:spPr>
          <a:xfrm>
            <a:off x="1953390" y="1714488"/>
            <a:ext cx="3134191"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2400"/>
              <a:buFont typeface="Arial"/>
              <a:buNone/>
            </a:pPr>
            <a:r>
              <a:rPr b="0" i="0" lang="es-AR" sz="2400" u="none" cap="none" strike="noStrike">
                <a:solidFill>
                  <a:schemeClr val="dk1"/>
                </a:solidFill>
                <a:latin typeface="Century Gothic"/>
                <a:ea typeface="Century Gothic"/>
                <a:cs typeface="Century Gothic"/>
                <a:sym typeface="Century Gothic"/>
              </a:rPr>
              <a:t>Archivos de enteros</a:t>
            </a:r>
            <a:endParaRPr b="0" i="0" sz="2400" u="none" cap="none" strike="noStrike">
              <a:solidFill>
                <a:schemeClr val="dk1"/>
              </a:solidFill>
              <a:latin typeface="Century Gothic"/>
              <a:ea typeface="Century Gothic"/>
              <a:cs typeface="Century Gothic"/>
              <a:sym typeface="Century Gothic"/>
            </a:endParaRPr>
          </a:p>
        </p:txBody>
      </p:sp>
      <p:sp>
        <p:nvSpPr>
          <p:cNvPr id="340" name="Google Shape;340;p10"/>
          <p:cNvSpPr txBox="1"/>
          <p:nvPr/>
        </p:nvSpPr>
        <p:spPr>
          <a:xfrm>
            <a:off x="2248222" y="3350365"/>
            <a:ext cx="79920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0	     1	     2	     3	    4	    5	     6	     7	    8</a:t>
            </a:r>
            <a:endParaRPr b="0" i="0" sz="3200" u="none" cap="none" strike="noStrike">
              <a:solidFill>
                <a:schemeClr val="dk1"/>
              </a:solidFill>
              <a:latin typeface="Century Gothic"/>
              <a:ea typeface="Century Gothic"/>
              <a:cs typeface="Century Gothic"/>
              <a:sym typeface="Century Gothic"/>
            </a:endParaRPr>
          </a:p>
        </p:txBody>
      </p:sp>
      <p:sp>
        <p:nvSpPr>
          <p:cNvPr id="341" name="Google Shape;341;p10"/>
          <p:cNvSpPr txBox="1"/>
          <p:nvPr/>
        </p:nvSpPr>
        <p:spPr>
          <a:xfrm>
            <a:off x="2667770" y="4929198"/>
            <a:ext cx="1500198" cy="1466171"/>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Char char="•"/>
            </a:pPr>
            <a:r>
              <a:rPr b="0" i="0" lang="es-AR" sz="3200" u="none" cap="none" strike="noStrike">
                <a:solidFill>
                  <a:schemeClr val="dk1"/>
                </a:solidFill>
                <a:latin typeface="Century Gothic"/>
                <a:ea typeface="Century Gothic"/>
                <a:cs typeface="Century Gothic"/>
                <a:sym typeface="Century Gothic"/>
              </a:rPr>
              <a:t> 116</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3200"/>
              <a:buFont typeface="Arial"/>
              <a:buChar char="•"/>
            </a:pPr>
            <a:r>
              <a:rPr b="0" i="0" lang="es-AR" sz="3200" u="none" cap="none" strike="noStrike">
                <a:solidFill>
                  <a:schemeClr val="dk1"/>
                </a:solidFill>
                <a:latin typeface="Century Gothic"/>
                <a:ea typeface="Century Gothic"/>
                <a:cs typeface="Century Gothic"/>
                <a:sym typeface="Century Gothic"/>
              </a:rPr>
              <a:t> 304</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3200"/>
              <a:buFont typeface="Arial"/>
              <a:buChar char="•"/>
            </a:pPr>
            <a:r>
              <a:rPr b="0" i="0" lang="es-AR" sz="3200" u="none" cap="none" strike="noStrike">
                <a:solidFill>
                  <a:schemeClr val="dk1"/>
                </a:solidFill>
                <a:latin typeface="Century Gothic"/>
                <a:ea typeface="Century Gothic"/>
                <a:cs typeface="Century Gothic"/>
                <a:sym typeface="Century Gothic"/>
              </a:rPr>
              <a:t> 824</a:t>
            </a:r>
            <a:endParaRPr b="0" i="0" sz="3200" u="none" cap="none" strike="noStrike">
              <a:solidFill>
                <a:schemeClr val="dk1"/>
              </a:solidFill>
              <a:latin typeface="Century Gothic"/>
              <a:ea typeface="Century Gothic"/>
              <a:cs typeface="Century Gothic"/>
              <a:sym typeface="Century Gothic"/>
            </a:endParaRPr>
          </a:p>
        </p:txBody>
      </p:sp>
      <p:sp>
        <p:nvSpPr>
          <p:cNvPr id="342" name="Google Shape;342;p10"/>
          <p:cNvSpPr txBox="1"/>
          <p:nvPr/>
        </p:nvSpPr>
        <p:spPr>
          <a:xfrm>
            <a:off x="1935950" y="2582238"/>
            <a:ext cx="86583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156	304	228	  98	 116	 504	 824	  597  15</a:t>
            </a:r>
            <a:endParaRPr b="0" i="0" sz="3200" u="none" cap="none" strike="noStrike">
              <a:solidFill>
                <a:schemeClr val="dk1"/>
              </a:solidFill>
              <a:latin typeface="Century Gothic"/>
              <a:ea typeface="Century Gothic"/>
              <a:cs typeface="Century Gothic"/>
              <a:sym typeface="Century Gothic"/>
            </a:endParaRPr>
          </a:p>
        </p:txBody>
      </p:sp>
      <p:sp>
        <p:nvSpPr>
          <p:cNvPr id="343" name="Google Shape;343;p10"/>
          <p:cNvSpPr txBox="1"/>
          <p:nvPr/>
        </p:nvSpPr>
        <p:spPr>
          <a:xfrm>
            <a:off x="2024828" y="4286256"/>
            <a:ext cx="4714752" cy="550279"/>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Eliminación de claves:</a:t>
            </a:r>
            <a:endParaRPr b="0" i="0" sz="3200" u="none" cap="none" strike="noStrike">
              <a:solidFill>
                <a:schemeClr val="dk1"/>
              </a:solidFill>
              <a:latin typeface="Century Gothic"/>
              <a:ea typeface="Century Gothic"/>
              <a:cs typeface="Century Gothic"/>
              <a:sym typeface="Century Gothic"/>
            </a:endParaRPr>
          </a:p>
        </p:txBody>
      </p:sp>
      <p:sp>
        <p:nvSpPr>
          <p:cNvPr id="344" name="Google Shape;344;p10"/>
          <p:cNvSpPr txBox="1"/>
          <p:nvPr/>
        </p:nvSpPr>
        <p:spPr>
          <a:xfrm>
            <a:off x="1991750" y="2551713"/>
            <a:ext cx="85467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156	304	228	98 	***	504	824	 597  15</a:t>
            </a:r>
            <a:endParaRPr b="0" i="0" sz="3200" u="none" cap="none" strike="noStrike">
              <a:solidFill>
                <a:schemeClr val="dk1"/>
              </a:solidFill>
              <a:latin typeface="Century Gothic"/>
              <a:ea typeface="Century Gothic"/>
              <a:cs typeface="Century Gothic"/>
              <a:sym typeface="Century Gothic"/>
            </a:endParaRPr>
          </a:p>
        </p:txBody>
      </p:sp>
      <p:sp>
        <p:nvSpPr>
          <p:cNvPr id="345" name="Google Shape;345;p10"/>
          <p:cNvSpPr txBox="1"/>
          <p:nvPr/>
        </p:nvSpPr>
        <p:spPr>
          <a:xfrm>
            <a:off x="1976441" y="2577794"/>
            <a:ext cx="83931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156	***	228	98     ***	504	824	59	7  15</a:t>
            </a:r>
            <a:endParaRPr b="0" i="0" sz="3200" u="none" cap="none" strike="noStrike">
              <a:solidFill>
                <a:schemeClr val="dk1"/>
              </a:solidFill>
              <a:latin typeface="Century Gothic"/>
              <a:ea typeface="Century Gothic"/>
              <a:cs typeface="Century Gothic"/>
              <a:sym typeface="Century Gothic"/>
            </a:endParaRPr>
          </a:p>
        </p:txBody>
      </p:sp>
      <p:sp>
        <p:nvSpPr>
          <p:cNvPr id="346" name="Google Shape;346;p10"/>
          <p:cNvSpPr txBox="1"/>
          <p:nvPr/>
        </p:nvSpPr>
        <p:spPr>
          <a:xfrm>
            <a:off x="2068554" y="2527645"/>
            <a:ext cx="83931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156	***	228	 98	***	504	***	59	7  15</a:t>
            </a:r>
            <a:endParaRPr b="0" i="0" sz="3200" u="none" cap="none" strike="noStrike">
              <a:solidFill>
                <a:schemeClr val="dk1"/>
              </a:solidFill>
              <a:latin typeface="Century Gothic"/>
              <a:ea typeface="Century Gothic"/>
              <a:cs typeface="Century Gothic"/>
              <a:sym typeface="Century Gothic"/>
            </a:endParaRPr>
          </a:p>
        </p:txBody>
      </p:sp>
      <p:sp>
        <p:nvSpPr>
          <p:cNvPr id="347" name="Google Shape;347;p10"/>
          <p:cNvSpPr/>
          <p:nvPr/>
        </p:nvSpPr>
        <p:spPr>
          <a:xfrm>
            <a:off x="6311108" y="5214950"/>
            <a:ext cx="4214842" cy="1122743"/>
          </a:xfrm>
          <a:prstGeom prst="rect">
            <a:avLst/>
          </a:prstGeom>
          <a:noFill/>
          <a:ln>
            <a:noFill/>
          </a:ln>
        </p:spPr>
        <p:txBody>
          <a:bodyPr anchorCtr="0" anchor="t" bIns="45700" lIns="91425" spcFirstLastPara="1" rIns="91425" wrap="square" tIns="45700">
            <a:spAutoFit/>
          </a:bodyPr>
          <a:lstStyle/>
          <a:p>
            <a:pPr indent="0" lvl="0" marL="0" marR="0" rtl="0" algn="ctr">
              <a:lnSpc>
                <a:spcPct val="93000"/>
              </a:lnSpc>
              <a:spcBef>
                <a:spcPts val="0"/>
              </a:spcBef>
              <a:spcAft>
                <a:spcPts val="0"/>
              </a:spcAft>
              <a:buClr>
                <a:srgbClr val="000000"/>
              </a:buClr>
              <a:buSzPts val="3600"/>
              <a:buFont typeface="Arial"/>
              <a:buNone/>
            </a:pPr>
            <a:r>
              <a:rPr b="1" i="1" lang="es-AR" sz="3600" u="none" cap="none" strike="noStrike">
                <a:solidFill>
                  <a:srgbClr val="0070C0"/>
                </a:solidFill>
                <a:latin typeface="Century Gothic"/>
                <a:ea typeface="Century Gothic"/>
                <a:cs typeface="Century Gothic"/>
                <a:sym typeface="Century Gothic"/>
              </a:rPr>
              <a:t>¿Desventajas de esta técnica?</a:t>
            </a:r>
            <a:endParaRPr b="0" i="1" sz="3600" u="none" cap="none" strike="noStrike">
              <a:solidFill>
                <a:srgbClr val="0070C0"/>
              </a:solidFill>
              <a:latin typeface="Century Gothic"/>
              <a:ea typeface="Century Gothic"/>
              <a:cs typeface="Century Gothic"/>
              <a:sym typeface="Century Gothic"/>
            </a:endParaRPr>
          </a:p>
        </p:txBody>
      </p:sp>
      <p:sp>
        <p:nvSpPr>
          <p:cNvPr id="348" name="Google Shape;348;p10"/>
          <p:cNvSpPr txBox="1"/>
          <p:nvPr/>
        </p:nvSpPr>
        <p:spPr>
          <a:xfrm>
            <a:off x="953258" y="3345987"/>
            <a:ext cx="1410156" cy="550279"/>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NRR</a:t>
            </a:r>
            <a:endParaRPr b="0" i="0" sz="3200" u="none" cap="none" strike="noStrike">
              <a:solidFill>
                <a:schemeClr val="dk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500"/>
                                        <p:tgtEl>
                                          <p:spTgt spid="34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500"/>
                                        <p:tgtEl>
                                          <p:spTgt spid="341">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5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500"/>
                                        <p:tgtEl>
                                          <p:spTgt spid="3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54" name="Shape 354"/>
        <p:cNvGrpSpPr/>
        <p:nvPr/>
      </p:nvGrpSpPr>
      <p:grpSpPr>
        <a:xfrm>
          <a:off x="0" y="0"/>
          <a:ext cx="0" cy="0"/>
          <a:chOff x="0" y="0"/>
          <a:chExt cx="0" cy="0"/>
        </a:xfrm>
      </p:grpSpPr>
      <p:grpSp>
        <p:nvGrpSpPr>
          <p:cNvPr id="355" name="Google Shape;355;p11"/>
          <p:cNvGrpSpPr/>
          <p:nvPr/>
        </p:nvGrpSpPr>
        <p:grpSpPr>
          <a:xfrm>
            <a:off x="2024828" y="2285198"/>
            <a:ext cx="9215502" cy="1000926"/>
            <a:chOff x="2024828" y="2285198"/>
            <a:chExt cx="9215502" cy="1000926"/>
          </a:xfrm>
        </p:grpSpPr>
        <p:sp>
          <p:nvSpPr>
            <p:cNvPr id="356" name="Google Shape;356;p11"/>
            <p:cNvSpPr/>
            <p:nvPr/>
          </p:nvSpPr>
          <p:spPr>
            <a:xfrm>
              <a:off x="2024828" y="2285198"/>
              <a:ext cx="9215502" cy="1000132"/>
            </a:xfrm>
            <a:prstGeom prst="rect">
              <a:avLst/>
            </a:prstGeom>
            <a:solidFill>
              <a:srgbClr val="CBEDDE"/>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cxnSp>
          <p:nvCxnSpPr>
            <p:cNvPr id="357" name="Google Shape;357;p11"/>
            <p:cNvCxnSpPr/>
            <p:nvPr/>
          </p:nvCxnSpPr>
          <p:spPr>
            <a:xfrm rot="5400000">
              <a:off x="2453456" y="2785264"/>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58" name="Google Shape;358;p11"/>
            <p:cNvCxnSpPr/>
            <p:nvPr/>
          </p:nvCxnSpPr>
          <p:spPr>
            <a:xfrm rot="5400000">
              <a:off x="3382944"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59" name="Google Shape;359;p11"/>
            <p:cNvCxnSpPr/>
            <p:nvPr/>
          </p:nvCxnSpPr>
          <p:spPr>
            <a:xfrm rot="5400000">
              <a:off x="4311638"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60" name="Google Shape;360;p11"/>
            <p:cNvCxnSpPr/>
            <p:nvPr/>
          </p:nvCxnSpPr>
          <p:spPr>
            <a:xfrm rot="5400000">
              <a:off x="5240332"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61" name="Google Shape;361;p11"/>
            <p:cNvCxnSpPr/>
            <p:nvPr/>
          </p:nvCxnSpPr>
          <p:spPr>
            <a:xfrm rot="5400000">
              <a:off x="6167438"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62" name="Google Shape;362;p11"/>
            <p:cNvCxnSpPr/>
            <p:nvPr/>
          </p:nvCxnSpPr>
          <p:spPr>
            <a:xfrm rot="5400000">
              <a:off x="7097720"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63" name="Google Shape;363;p11"/>
            <p:cNvCxnSpPr/>
            <p:nvPr/>
          </p:nvCxnSpPr>
          <p:spPr>
            <a:xfrm rot="5400000">
              <a:off x="8026414"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64" name="Google Shape;364;p11"/>
            <p:cNvCxnSpPr/>
            <p:nvPr/>
          </p:nvCxnSpPr>
          <p:spPr>
            <a:xfrm rot="5400000">
              <a:off x="8953520" y="2784470"/>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cxnSp>
          <p:nvCxnSpPr>
            <p:cNvPr id="365" name="Google Shape;365;p11"/>
            <p:cNvCxnSpPr/>
            <p:nvPr/>
          </p:nvCxnSpPr>
          <p:spPr>
            <a:xfrm rot="5400000">
              <a:off x="9812364" y="2785264"/>
              <a:ext cx="1000132" cy="1588"/>
            </a:xfrm>
            <a:prstGeom prst="straightConnector1">
              <a:avLst/>
            </a:prstGeom>
            <a:solidFill>
              <a:srgbClr val="00B8FF"/>
            </a:solidFill>
            <a:ln cap="flat" cmpd="sng" w="9525">
              <a:solidFill>
                <a:schemeClr val="dk1"/>
              </a:solidFill>
              <a:prstDash val="solid"/>
              <a:round/>
              <a:headEnd len="sm" w="sm" type="none"/>
              <a:tailEnd len="sm" w="sm" type="none"/>
            </a:ln>
          </p:spPr>
        </p:cxnSp>
      </p:grpSp>
      <p:sp>
        <p:nvSpPr>
          <p:cNvPr id="366" name="Google Shape;366;p11"/>
          <p:cNvSpPr txBox="1"/>
          <p:nvPr/>
        </p:nvSpPr>
        <p:spPr>
          <a:xfrm>
            <a:off x="1737554" y="147624"/>
            <a:ext cx="9359900" cy="1281112"/>
          </a:xfrm>
          <a:prstGeom prst="rect">
            <a:avLst/>
          </a:prstGeom>
          <a:noFill/>
          <a:ln>
            <a:noFill/>
          </a:ln>
        </p:spPr>
        <p:txBody>
          <a:bodyPr anchorCtr="0" anchor="ctr" bIns="0" lIns="0" spcFirstLastPara="1" rIns="0" wrap="square" tIns="11150">
            <a:noAutofit/>
          </a:bodyPr>
          <a:lstStyle/>
          <a:p>
            <a:pPr indent="0" lvl="0" marL="0" marR="0" rtl="0" algn="l">
              <a:lnSpc>
                <a:spcPct val="93000"/>
              </a:lnSpc>
              <a:spcBef>
                <a:spcPts val="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Ejemplo Reasignación de espacio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7F7F7F"/>
              </a:buClr>
              <a:buSzPts val="3200"/>
              <a:buFont typeface="Times New Roman"/>
              <a:buNone/>
            </a:pPr>
            <a:r>
              <a:rPr b="0" i="0" lang="es-AR" sz="3200" u="none" cap="none" strike="noStrike">
                <a:solidFill>
                  <a:srgbClr val="7F7F7F"/>
                </a:solidFill>
                <a:latin typeface="Century Gothic"/>
                <a:ea typeface="Century Gothic"/>
                <a:cs typeface="Century Gothic"/>
                <a:sym typeface="Century Gothic"/>
              </a:rPr>
              <a:t>Lista invertida</a:t>
            </a:r>
            <a:endParaRPr b="0" i="0" sz="3200" u="none" cap="none" strike="noStrike">
              <a:solidFill>
                <a:srgbClr val="7F7F7F"/>
              </a:solidFill>
              <a:latin typeface="Century Gothic"/>
              <a:ea typeface="Century Gothic"/>
              <a:cs typeface="Century Gothic"/>
              <a:sym typeface="Century Gothic"/>
            </a:endParaRPr>
          </a:p>
        </p:txBody>
      </p:sp>
      <p:sp>
        <p:nvSpPr>
          <p:cNvPr id="367" name="Google Shape;367;p11"/>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68" name="Google Shape;368;p11"/>
          <p:cNvSpPr txBox="1"/>
          <p:nvPr/>
        </p:nvSpPr>
        <p:spPr>
          <a:xfrm>
            <a:off x="1953390" y="1714488"/>
            <a:ext cx="3134191" cy="435825"/>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2400"/>
              <a:buFont typeface="Arial"/>
              <a:buNone/>
            </a:pPr>
            <a:r>
              <a:rPr b="0" i="0" lang="es-AR" sz="2400" u="none" cap="none" strike="noStrike">
                <a:solidFill>
                  <a:schemeClr val="dk1"/>
                </a:solidFill>
                <a:latin typeface="Century Gothic"/>
                <a:ea typeface="Century Gothic"/>
                <a:cs typeface="Century Gothic"/>
                <a:sym typeface="Century Gothic"/>
              </a:rPr>
              <a:t>Archivos de enteros</a:t>
            </a:r>
            <a:endParaRPr b="0" i="0" sz="2400" u="none" cap="none" strike="noStrike">
              <a:solidFill>
                <a:schemeClr val="dk1"/>
              </a:solidFill>
              <a:latin typeface="Century Gothic"/>
              <a:ea typeface="Century Gothic"/>
              <a:cs typeface="Century Gothic"/>
              <a:sym typeface="Century Gothic"/>
            </a:endParaRPr>
          </a:p>
        </p:txBody>
      </p:sp>
      <p:sp>
        <p:nvSpPr>
          <p:cNvPr id="369" name="Google Shape;369;p11"/>
          <p:cNvSpPr txBox="1"/>
          <p:nvPr/>
        </p:nvSpPr>
        <p:spPr>
          <a:xfrm>
            <a:off x="2248222" y="3350365"/>
            <a:ext cx="89208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0	    1	     2	     3	     4	     5	     6	     7	     8	   9</a:t>
            </a:r>
            <a:endParaRPr b="0" i="0" sz="3200" u="none" cap="none" strike="noStrike">
              <a:solidFill>
                <a:schemeClr val="dk1"/>
              </a:solidFill>
              <a:latin typeface="Century Gothic"/>
              <a:ea typeface="Century Gothic"/>
              <a:cs typeface="Century Gothic"/>
              <a:sym typeface="Century Gothic"/>
            </a:endParaRPr>
          </a:p>
        </p:txBody>
      </p:sp>
      <p:sp>
        <p:nvSpPr>
          <p:cNvPr id="370" name="Google Shape;370;p11"/>
          <p:cNvSpPr txBox="1"/>
          <p:nvPr/>
        </p:nvSpPr>
        <p:spPr>
          <a:xfrm>
            <a:off x="2667770" y="5320415"/>
            <a:ext cx="1500198" cy="1466171"/>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Char char="•"/>
            </a:pPr>
            <a:r>
              <a:rPr b="0" i="0" lang="es-AR" sz="3200" u="none" cap="none" strike="noStrike">
                <a:solidFill>
                  <a:schemeClr val="dk1"/>
                </a:solidFill>
                <a:latin typeface="Century Gothic"/>
                <a:ea typeface="Century Gothic"/>
                <a:cs typeface="Century Gothic"/>
                <a:sym typeface="Century Gothic"/>
              </a:rPr>
              <a:t> 116</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3200"/>
              <a:buFont typeface="Arial"/>
              <a:buChar char="•"/>
            </a:pPr>
            <a:r>
              <a:rPr b="0" i="0" lang="es-AR" sz="3200" u="none" cap="none" strike="noStrike">
                <a:solidFill>
                  <a:schemeClr val="dk1"/>
                </a:solidFill>
                <a:latin typeface="Century Gothic"/>
                <a:ea typeface="Century Gothic"/>
                <a:cs typeface="Century Gothic"/>
                <a:sym typeface="Century Gothic"/>
              </a:rPr>
              <a:t> 304</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3200"/>
              <a:buFont typeface="Arial"/>
              <a:buChar char="•"/>
            </a:pPr>
            <a:r>
              <a:rPr b="0" i="0" lang="es-AR" sz="3200" u="none" cap="none" strike="noStrike">
                <a:solidFill>
                  <a:schemeClr val="dk1"/>
                </a:solidFill>
                <a:latin typeface="Century Gothic"/>
                <a:ea typeface="Century Gothic"/>
                <a:cs typeface="Century Gothic"/>
                <a:sym typeface="Century Gothic"/>
              </a:rPr>
              <a:t> 824</a:t>
            </a:r>
            <a:endParaRPr b="0" i="0" sz="3200" u="none" cap="none" strike="noStrike">
              <a:solidFill>
                <a:schemeClr val="dk1"/>
              </a:solidFill>
              <a:latin typeface="Century Gothic"/>
              <a:ea typeface="Century Gothic"/>
              <a:cs typeface="Century Gothic"/>
              <a:sym typeface="Century Gothic"/>
            </a:endParaRPr>
          </a:p>
        </p:txBody>
      </p:sp>
      <p:sp>
        <p:nvSpPr>
          <p:cNvPr id="371" name="Google Shape;371;p11"/>
          <p:cNvSpPr txBox="1"/>
          <p:nvPr/>
        </p:nvSpPr>
        <p:spPr>
          <a:xfrm>
            <a:off x="2024825" y="2571750"/>
            <a:ext cx="97740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	</a:t>
            </a:r>
            <a:r>
              <a:rPr b="1" i="0" lang="es-AR" sz="3200" u="none" cap="none" strike="noStrike">
                <a:solidFill>
                  <a:srgbClr val="0070C0"/>
                </a:solidFill>
                <a:latin typeface="Century Gothic"/>
                <a:ea typeface="Century Gothic"/>
                <a:cs typeface="Century Gothic"/>
                <a:sym typeface="Century Gothic"/>
              </a:rPr>
              <a:t> 0</a:t>
            </a:r>
            <a:r>
              <a:rPr b="0" i="0" lang="es-AR" sz="3200" u="none" cap="none" strike="noStrike">
                <a:solidFill>
                  <a:schemeClr val="dk1"/>
                </a:solidFill>
                <a:latin typeface="Century Gothic"/>
                <a:ea typeface="Century Gothic"/>
                <a:cs typeface="Century Gothic"/>
                <a:sym typeface="Century Gothic"/>
              </a:rPr>
              <a:t>	156	304	228	 98	 116	 504	 824	 597   15</a:t>
            </a:r>
            <a:endParaRPr b="0" i="0" sz="3200" u="none" cap="none" strike="noStrike">
              <a:solidFill>
                <a:schemeClr val="dk1"/>
              </a:solidFill>
              <a:latin typeface="Century Gothic"/>
              <a:ea typeface="Century Gothic"/>
              <a:cs typeface="Century Gothic"/>
              <a:sym typeface="Century Gothic"/>
            </a:endParaRPr>
          </a:p>
        </p:txBody>
      </p:sp>
      <p:sp>
        <p:nvSpPr>
          <p:cNvPr id="372" name="Google Shape;372;p11"/>
          <p:cNvSpPr txBox="1"/>
          <p:nvPr/>
        </p:nvSpPr>
        <p:spPr>
          <a:xfrm>
            <a:off x="2024828" y="4807547"/>
            <a:ext cx="4714752" cy="550279"/>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Eliminación de claves:</a:t>
            </a:r>
            <a:endParaRPr b="0" i="0" sz="3200" u="none" cap="none" strike="noStrike">
              <a:solidFill>
                <a:schemeClr val="dk1"/>
              </a:solidFill>
              <a:latin typeface="Century Gothic"/>
              <a:ea typeface="Century Gothic"/>
              <a:cs typeface="Century Gothic"/>
              <a:sym typeface="Century Gothic"/>
            </a:endParaRPr>
          </a:p>
        </p:txBody>
      </p:sp>
      <p:sp>
        <p:nvSpPr>
          <p:cNvPr id="373" name="Google Shape;373;p11"/>
          <p:cNvSpPr/>
          <p:nvPr/>
        </p:nvSpPr>
        <p:spPr>
          <a:xfrm>
            <a:off x="310316" y="3786190"/>
            <a:ext cx="2857520" cy="1122743"/>
          </a:xfrm>
          <a:prstGeom prst="rect">
            <a:avLst/>
          </a:prstGeom>
          <a:noFill/>
          <a:ln>
            <a:noFill/>
          </a:ln>
        </p:spPr>
        <p:txBody>
          <a:bodyPr anchorCtr="0" anchor="t" bIns="45700" lIns="91425" spcFirstLastPara="1" rIns="91425" wrap="square" tIns="45700">
            <a:spAutoFit/>
          </a:bodyPr>
          <a:lstStyle/>
          <a:p>
            <a:pPr indent="0" lvl="0" marL="0" marR="0" rtl="0" algn="ctr">
              <a:lnSpc>
                <a:spcPct val="93000"/>
              </a:lnSpc>
              <a:spcBef>
                <a:spcPts val="0"/>
              </a:spcBef>
              <a:spcAft>
                <a:spcPts val="0"/>
              </a:spcAft>
              <a:buClr>
                <a:srgbClr val="000000"/>
              </a:buClr>
              <a:buSzPts val="3600"/>
              <a:buFont typeface="Arial"/>
              <a:buNone/>
            </a:pPr>
            <a:r>
              <a:rPr b="1" i="1" lang="es-AR" sz="3600" u="none" cap="none" strike="noStrike">
                <a:solidFill>
                  <a:srgbClr val="0070C0"/>
                </a:solidFill>
                <a:latin typeface="Century Gothic"/>
                <a:ea typeface="Century Gothic"/>
                <a:cs typeface="Century Gothic"/>
                <a:sym typeface="Century Gothic"/>
              </a:rPr>
              <a:t>Registro</a:t>
            </a:r>
            <a:endParaRPr b="0" i="0" sz="1400" u="none" cap="none" strike="noStrike">
              <a:solidFill>
                <a:srgbClr val="000000"/>
              </a:solidFill>
              <a:latin typeface="Arial"/>
              <a:ea typeface="Arial"/>
              <a:cs typeface="Arial"/>
              <a:sym typeface="Arial"/>
            </a:endParaRPr>
          </a:p>
          <a:p>
            <a:pPr indent="0" lvl="0" marL="0" marR="0" rtl="0" algn="ctr">
              <a:lnSpc>
                <a:spcPct val="93000"/>
              </a:lnSpc>
              <a:spcBef>
                <a:spcPts val="0"/>
              </a:spcBef>
              <a:spcAft>
                <a:spcPts val="0"/>
              </a:spcAft>
              <a:buClr>
                <a:srgbClr val="000000"/>
              </a:buClr>
              <a:buSzPts val="3600"/>
              <a:buFont typeface="Arial"/>
              <a:buNone/>
            </a:pPr>
            <a:r>
              <a:rPr b="1" i="1" lang="es-AR" sz="3600" u="none" cap="none" strike="noStrike">
                <a:solidFill>
                  <a:srgbClr val="0070C0"/>
                </a:solidFill>
                <a:latin typeface="Century Gothic"/>
                <a:ea typeface="Century Gothic"/>
                <a:cs typeface="Century Gothic"/>
                <a:sym typeface="Century Gothic"/>
              </a:rPr>
              <a:t>Cabecera</a:t>
            </a:r>
            <a:endParaRPr b="0" i="1" sz="3600" u="none" cap="none" strike="noStrike">
              <a:solidFill>
                <a:srgbClr val="0070C0"/>
              </a:solidFill>
              <a:latin typeface="Century Gothic"/>
              <a:ea typeface="Century Gothic"/>
              <a:cs typeface="Century Gothic"/>
              <a:sym typeface="Century Gothic"/>
            </a:endParaRPr>
          </a:p>
        </p:txBody>
      </p:sp>
      <p:cxnSp>
        <p:nvCxnSpPr>
          <p:cNvPr id="374" name="Google Shape;374;p11"/>
          <p:cNvCxnSpPr/>
          <p:nvPr/>
        </p:nvCxnSpPr>
        <p:spPr>
          <a:xfrm flipH="1" rot="10800000">
            <a:off x="1096134" y="3143248"/>
            <a:ext cx="785700" cy="612000"/>
          </a:xfrm>
          <a:prstGeom prst="curvedConnector3">
            <a:avLst>
              <a:gd fmla="val -4404" name="adj1"/>
            </a:avLst>
          </a:prstGeom>
          <a:solidFill>
            <a:srgbClr val="00B8FF"/>
          </a:solidFill>
          <a:ln cap="flat" cmpd="sng" w="57150">
            <a:solidFill>
              <a:srgbClr val="0070C0"/>
            </a:solidFill>
            <a:prstDash val="solid"/>
            <a:round/>
            <a:headEnd len="sm" w="sm" type="none"/>
            <a:tailEnd len="med" w="med" type="stealth"/>
          </a:ln>
          <a:effectLst>
            <a:outerShdw blurRad="50800" rotWithShape="0" algn="tr" dir="8100000" dist="38100">
              <a:srgbClr val="000000">
                <a:alpha val="40000"/>
              </a:srgbClr>
            </a:outerShdw>
          </a:effectLst>
        </p:spPr>
      </p:cxnSp>
      <p:sp>
        <p:nvSpPr>
          <p:cNvPr id="375" name="Google Shape;375;p11"/>
          <p:cNvSpPr txBox="1"/>
          <p:nvPr/>
        </p:nvSpPr>
        <p:spPr>
          <a:xfrm>
            <a:off x="1957966" y="2569307"/>
            <a:ext cx="95013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	</a:t>
            </a:r>
            <a:r>
              <a:rPr b="1" i="0" lang="es-AR" sz="3200" u="none" cap="none" strike="noStrike">
                <a:solidFill>
                  <a:schemeClr val="dk1"/>
                </a:solidFill>
                <a:latin typeface="Century Gothic"/>
                <a:ea typeface="Century Gothic"/>
                <a:cs typeface="Century Gothic"/>
                <a:sym typeface="Century Gothic"/>
              </a:rPr>
              <a:t>-5</a:t>
            </a:r>
            <a:r>
              <a:rPr b="0" i="0" lang="es-AR" sz="3200" u="none" cap="none" strike="noStrike">
                <a:solidFill>
                  <a:schemeClr val="dk1"/>
                </a:solidFill>
                <a:latin typeface="Century Gothic"/>
                <a:ea typeface="Century Gothic"/>
                <a:cs typeface="Century Gothic"/>
                <a:sym typeface="Century Gothic"/>
              </a:rPr>
              <a:t>	 156	 304	 228	 98	</a:t>
            </a:r>
            <a:r>
              <a:rPr b="1" i="0" lang="es-AR" sz="3200" u="none" cap="none" strike="noStrike">
                <a:solidFill>
                  <a:schemeClr val="dk1"/>
                </a:solidFill>
                <a:latin typeface="Century Gothic"/>
                <a:ea typeface="Century Gothic"/>
                <a:cs typeface="Century Gothic"/>
                <a:sym typeface="Century Gothic"/>
              </a:rPr>
              <a:t>  0</a:t>
            </a:r>
            <a:r>
              <a:rPr b="0" i="0" lang="es-AR" sz="3200" u="none" cap="none" strike="noStrike">
                <a:solidFill>
                  <a:schemeClr val="dk1"/>
                </a:solidFill>
                <a:latin typeface="Century Gothic"/>
                <a:ea typeface="Century Gothic"/>
                <a:cs typeface="Century Gothic"/>
                <a:sym typeface="Century Gothic"/>
              </a:rPr>
              <a:t>	     504   824	  597   15</a:t>
            </a:r>
            <a:endParaRPr b="0" i="0" sz="3200" u="none" cap="none" strike="noStrike">
              <a:solidFill>
                <a:schemeClr val="dk1"/>
              </a:solidFill>
              <a:latin typeface="Century Gothic"/>
              <a:ea typeface="Century Gothic"/>
              <a:cs typeface="Century Gothic"/>
              <a:sym typeface="Century Gothic"/>
            </a:endParaRPr>
          </a:p>
        </p:txBody>
      </p:sp>
      <p:sp>
        <p:nvSpPr>
          <p:cNvPr id="376" name="Google Shape;376;p11"/>
          <p:cNvSpPr/>
          <p:nvPr/>
        </p:nvSpPr>
        <p:spPr>
          <a:xfrm>
            <a:off x="2546430" y="1682188"/>
            <a:ext cx="4409955" cy="563301"/>
          </a:xfrm>
          <a:custGeom>
            <a:rect b="b" l="l" r="r" t="t"/>
            <a:pathLst>
              <a:path extrusionOk="0" h="563301" w="4409955">
                <a:moveTo>
                  <a:pt x="0" y="563301"/>
                </a:moveTo>
                <a:cubicBezTo>
                  <a:pt x="818909" y="289366"/>
                  <a:pt x="1637819" y="15432"/>
                  <a:pt x="2372811" y="7716"/>
                </a:cubicBezTo>
                <a:cubicBezTo>
                  <a:pt x="3107803" y="0"/>
                  <a:pt x="3758879" y="258501"/>
                  <a:pt x="4409955" y="517002"/>
                </a:cubicBezTo>
              </a:path>
            </a:pathLst>
          </a:custGeom>
          <a:noFill/>
          <a:ln cap="flat" cmpd="sng" w="38100">
            <a:solidFill>
              <a:srgbClr val="329369"/>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77" name="Google Shape;377;p11"/>
          <p:cNvSpPr txBox="1"/>
          <p:nvPr/>
        </p:nvSpPr>
        <p:spPr>
          <a:xfrm>
            <a:off x="1957941" y="2571607"/>
            <a:ext cx="95013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	</a:t>
            </a:r>
            <a:r>
              <a:rPr b="1" i="0" lang="es-AR" sz="3200" u="none" cap="none" strike="noStrike">
                <a:solidFill>
                  <a:schemeClr val="dk1"/>
                </a:solidFill>
                <a:latin typeface="Century Gothic"/>
                <a:ea typeface="Century Gothic"/>
                <a:cs typeface="Century Gothic"/>
                <a:sym typeface="Century Gothic"/>
              </a:rPr>
              <a:t>-2</a:t>
            </a:r>
            <a:r>
              <a:rPr b="0" i="0" lang="es-AR" sz="3200" u="none" cap="none" strike="noStrike">
                <a:solidFill>
                  <a:schemeClr val="dk1"/>
                </a:solidFill>
                <a:latin typeface="Century Gothic"/>
                <a:ea typeface="Century Gothic"/>
                <a:cs typeface="Century Gothic"/>
                <a:sym typeface="Century Gothic"/>
              </a:rPr>
              <a:t>	 156	 </a:t>
            </a:r>
            <a:r>
              <a:rPr b="1" i="0" lang="es-AR" sz="3200" u="none" cap="none" strike="noStrike">
                <a:solidFill>
                  <a:schemeClr val="dk1"/>
                </a:solidFill>
                <a:latin typeface="Century Gothic"/>
                <a:ea typeface="Century Gothic"/>
                <a:cs typeface="Century Gothic"/>
                <a:sym typeface="Century Gothic"/>
              </a:rPr>
              <a:t>-5</a:t>
            </a:r>
            <a:r>
              <a:rPr b="0" i="0" lang="es-AR" sz="3200" u="none" cap="none" strike="noStrike">
                <a:solidFill>
                  <a:schemeClr val="dk1"/>
                </a:solidFill>
                <a:latin typeface="Century Gothic"/>
                <a:ea typeface="Century Gothic"/>
                <a:cs typeface="Century Gothic"/>
                <a:sym typeface="Century Gothic"/>
              </a:rPr>
              <a:t>	 228	 98	  0  	 504	  824	  597  15</a:t>
            </a:r>
            <a:endParaRPr b="0" i="0" sz="3200" u="none" cap="none" strike="noStrike">
              <a:solidFill>
                <a:schemeClr val="dk1"/>
              </a:solidFill>
              <a:latin typeface="Century Gothic"/>
              <a:ea typeface="Century Gothic"/>
              <a:cs typeface="Century Gothic"/>
              <a:sym typeface="Century Gothic"/>
            </a:endParaRPr>
          </a:p>
        </p:txBody>
      </p:sp>
      <p:grpSp>
        <p:nvGrpSpPr>
          <p:cNvPr id="378" name="Google Shape;378;p11"/>
          <p:cNvGrpSpPr/>
          <p:nvPr/>
        </p:nvGrpSpPr>
        <p:grpSpPr>
          <a:xfrm>
            <a:off x="2239142" y="1643050"/>
            <a:ext cx="4714908" cy="571504"/>
            <a:chOff x="2239142" y="1643050"/>
            <a:chExt cx="4714908" cy="571504"/>
          </a:xfrm>
        </p:grpSpPr>
        <p:sp>
          <p:nvSpPr>
            <p:cNvPr id="379" name="Google Shape;379;p11"/>
            <p:cNvSpPr/>
            <p:nvPr/>
          </p:nvSpPr>
          <p:spPr>
            <a:xfrm>
              <a:off x="2239142" y="1643050"/>
              <a:ext cx="2214578" cy="563301"/>
            </a:xfrm>
            <a:custGeom>
              <a:rect b="b" l="l" r="r" t="t"/>
              <a:pathLst>
                <a:path extrusionOk="0" h="563301" w="4409955">
                  <a:moveTo>
                    <a:pt x="0" y="563301"/>
                  </a:moveTo>
                  <a:cubicBezTo>
                    <a:pt x="818909" y="289366"/>
                    <a:pt x="1637819" y="15432"/>
                    <a:pt x="2372811" y="7716"/>
                  </a:cubicBezTo>
                  <a:cubicBezTo>
                    <a:pt x="3107803" y="0"/>
                    <a:pt x="3758879" y="258501"/>
                    <a:pt x="4409955" y="517002"/>
                  </a:cubicBezTo>
                </a:path>
              </a:pathLst>
            </a:custGeom>
            <a:noFill/>
            <a:ln cap="flat" cmpd="sng" w="38100">
              <a:solidFill>
                <a:srgbClr val="329369"/>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80" name="Google Shape;380;p11"/>
            <p:cNvSpPr/>
            <p:nvPr/>
          </p:nvSpPr>
          <p:spPr>
            <a:xfrm>
              <a:off x="4525158" y="1651253"/>
              <a:ext cx="2428892" cy="563301"/>
            </a:xfrm>
            <a:custGeom>
              <a:rect b="b" l="l" r="r" t="t"/>
              <a:pathLst>
                <a:path extrusionOk="0" h="563301" w="4409955">
                  <a:moveTo>
                    <a:pt x="0" y="563301"/>
                  </a:moveTo>
                  <a:cubicBezTo>
                    <a:pt x="818909" y="289366"/>
                    <a:pt x="1637819" y="15432"/>
                    <a:pt x="2372811" y="7716"/>
                  </a:cubicBezTo>
                  <a:cubicBezTo>
                    <a:pt x="3107803" y="0"/>
                    <a:pt x="3758879" y="258501"/>
                    <a:pt x="4409955" y="517002"/>
                  </a:cubicBezTo>
                </a:path>
              </a:pathLst>
            </a:custGeom>
            <a:noFill/>
            <a:ln cap="flat" cmpd="sng" w="38100">
              <a:solidFill>
                <a:srgbClr val="329369"/>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grpSp>
      <p:sp>
        <p:nvSpPr>
          <p:cNvPr id="381" name="Google Shape;381;p11"/>
          <p:cNvSpPr txBox="1"/>
          <p:nvPr/>
        </p:nvSpPr>
        <p:spPr>
          <a:xfrm>
            <a:off x="1719700" y="2546900"/>
            <a:ext cx="10002900" cy="550500"/>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200"/>
              <a:buFont typeface="Arial"/>
              <a:buNone/>
            </a:pPr>
            <a:r>
              <a:rPr b="0" i="0" lang="es-AR" sz="3200" u="none" cap="none" strike="noStrike">
                <a:solidFill>
                  <a:schemeClr val="dk1"/>
                </a:solidFill>
                <a:latin typeface="Century Gothic"/>
                <a:ea typeface="Century Gothic"/>
                <a:cs typeface="Century Gothic"/>
                <a:sym typeface="Century Gothic"/>
              </a:rPr>
              <a:t>	</a:t>
            </a:r>
            <a:r>
              <a:rPr b="1" i="0" lang="es-AR" sz="3200" u="none" cap="none" strike="noStrike">
                <a:solidFill>
                  <a:schemeClr val="dk1"/>
                </a:solidFill>
                <a:latin typeface="Century Gothic"/>
                <a:ea typeface="Century Gothic"/>
                <a:cs typeface="Century Gothic"/>
                <a:sym typeface="Century Gothic"/>
              </a:rPr>
              <a:t>-7</a:t>
            </a:r>
            <a:r>
              <a:rPr b="0" i="0" lang="es-AR" sz="3200" u="none" cap="none" strike="noStrike">
                <a:solidFill>
                  <a:schemeClr val="dk1"/>
                </a:solidFill>
                <a:latin typeface="Century Gothic"/>
                <a:ea typeface="Century Gothic"/>
                <a:cs typeface="Century Gothic"/>
                <a:sym typeface="Century Gothic"/>
              </a:rPr>
              <a:t>	   156	-5	   228	 98	  0	    504	 </a:t>
            </a:r>
            <a:r>
              <a:rPr b="1" i="0" lang="es-AR" sz="3200" u="none" cap="none" strike="noStrike">
                <a:solidFill>
                  <a:schemeClr val="dk1"/>
                </a:solidFill>
                <a:latin typeface="Century Gothic"/>
                <a:ea typeface="Century Gothic"/>
                <a:cs typeface="Century Gothic"/>
                <a:sym typeface="Century Gothic"/>
              </a:rPr>
              <a:t>-2</a:t>
            </a:r>
            <a:r>
              <a:rPr b="0" i="0" lang="es-AR" sz="3200" u="none" cap="none" strike="noStrike">
                <a:solidFill>
                  <a:schemeClr val="dk1"/>
                </a:solidFill>
                <a:latin typeface="Century Gothic"/>
                <a:ea typeface="Century Gothic"/>
                <a:cs typeface="Century Gothic"/>
                <a:sym typeface="Century Gothic"/>
              </a:rPr>
              <a:t>	597  15</a:t>
            </a:r>
            <a:endParaRPr b="0" i="0" sz="3200" u="none" cap="none" strike="noStrike">
              <a:solidFill>
                <a:schemeClr val="dk1"/>
              </a:solidFill>
              <a:latin typeface="Century Gothic"/>
              <a:ea typeface="Century Gothic"/>
              <a:cs typeface="Century Gothic"/>
              <a:sym typeface="Century Gothic"/>
            </a:endParaRPr>
          </a:p>
        </p:txBody>
      </p:sp>
      <p:sp>
        <p:nvSpPr>
          <p:cNvPr id="382" name="Google Shape;382;p11"/>
          <p:cNvSpPr/>
          <p:nvPr/>
        </p:nvSpPr>
        <p:spPr>
          <a:xfrm>
            <a:off x="2524894" y="1500175"/>
            <a:ext cx="6357982" cy="714380"/>
          </a:xfrm>
          <a:custGeom>
            <a:rect b="b" l="l" r="r" t="t"/>
            <a:pathLst>
              <a:path extrusionOk="0" h="563301" w="4409955">
                <a:moveTo>
                  <a:pt x="0" y="563301"/>
                </a:moveTo>
                <a:cubicBezTo>
                  <a:pt x="818909" y="289366"/>
                  <a:pt x="1637819" y="15432"/>
                  <a:pt x="2372811" y="7716"/>
                </a:cubicBezTo>
                <a:cubicBezTo>
                  <a:pt x="3107803" y="0"/>
                  <a:pt x="3758879" y="258501"/>
                  <a:pt x="4409955" y="517002"/>
                </a:cubicBezTo>
              </a:path>
            </a:pathLst>
          </a:custGeom>
          <a:noFill/>
          <a:ln cap="flat" cmpd="sng" w="38100">
            <a:solidFill>
              <a:srgbClr val="329369"/>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83" name="Google Shape;383;p11"/>
          <p:cNvSpPr/>
          <p:nvPr/>
        </p:nvSpPr>
        <p:spPr>
          <a:xfrm rot="10800000">
            <a:off x="4310844" y="3714752"/>
            <a:ext cx="4643470" cy="1000132"/>
          </a:xfrm>
          <a:custGeom>
            <a:rect b="b" l="l" r="r" t="t"/>
            <a:pathLst>
              <a:path extrusionOk="0" h="563301" w="4409955">
                <a:moveTo>
                  <a:pt x="0" y="563301"/>
                </a:moveTo>
                <a:cubicBezTo>
                  <a:pt x="818909" y="289366"/>
                  <a:pt x="1637819" y="15432"/>
                  <a:pt x="2372811" y="7716"/>
                </a:cubicBezTo>
                <a:cubicBezTo>
                  <a:pt x="3107803" y="0"/>
                  <a:pt x="3758879" y="258501"/>
                  <a:pt x="4409955" y="517002"/>
                </a:cubicBezTo>
              </a:path>
            </a:pathLst>
          </a:custGeom>
          <a:noFill/>
          <a:ln cap="flat" cmpd="sng" w="38100">
            <a:solidFill>
              <a:srgbClr val="329369"/>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384" name="Google Shape;384;p11"/>
          <p:cNvSpPr/>
          <p:nvPr/>
        </p:nvSpPr>
        <p:spPr>
          <a:xfrm flipH="1" rot="10800000">
            <a:off x="4596596" y="3786326"/>
            <a:ext cx="2425475" cy="499930"/>
          </a:xfrm>
          <a:custGeom>
            <a:rect b="b" l="l" r="r" t="t"/>
            <a:pathLst>
              <a:path extrusionOk="0" h="563301" w="4409955">
                <a:moveTo>
                  <a:pt x="0" y="563301"/>
                </a:moveTo>
                <a:cubicBezTo>
                  <a:pt x="818909" y="289366"/>
                  <a:pt x="1637819" y="15432"/>
                  <a:pt x="2372811" y="7716"/>
                </a:cubicBezTo>
                <a:cubicBezTo>
                  <a:pt x="3107803" y="0"/>
                  <a:pt x="3758879" y="258501"/>
                  <a:pt x="4409955" y="517002"/>
                </a:cubicBezTo>
              </a:path>
            </a:pathLst>
          </a:custGeom>
          <a:noFill/>
          <a:ln cap="flat" cmpd="sng" w="38100">
            <a:solidFill>
              <a:srgbClr val="329369"/>
            </a:solidFill>
            <a:prstDash val="solid"/>
            <a:round/>
            <a:headEnd len="sm" w="sm" type="none"/>
            <a:tailEnd len="sm" w="sm" type="none"/>
          </a:ln>
          <a:effectLst>
            <a:outerShdw blurRad="40000" rotWithShape="0" dir="5400000" dist="20000">
              <a:srgbClr val="000000">
                <a:alpha val="36470"/>
              </a:srgbClr>
            </a:outerShdw>
          </a:effectLst>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ppt_w</p:attrName>
                                        </p:attrNameLst>
                                      </p:cBhvr>
                                      <p:tavLst>
                                        <p:tav fmla="" tm="0">
                                          <p:val>
                                            <p:strVal val="0"/>
                                          </p:val>
                                        </p:tav>
                                        <p:tav fmla="" tm="100000">
                                          <p:val>
                                            <p:strVal val="#ppt_w"/>
                                          </p:val>
                                        </p:tav>
                                      </p:tavLst>
                                    </p:anim>
                                    <p:anim calcmode="lin" valueType="num">
                                      <p:cBhvr additive="base">
                                        <p:cTn dur="500"/>
                                        <p:tgtEl>
                                          <p:spTgt spid="374"/>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ppt_w</p:attrName>
                                        </p:attrNameLst>
                                      </p:cBhvr>
                                      <p:tavLst>
                                        <p:tav fmla="" tm="0">
                                          <p:val>
                                            <p:strVal val="0"/>
                                          </p:val>
                                        </p:tav>
                                        <p:tav fmla="" tm="100000">
                                          <p:val>
                                            <p:strVal val="#ppt_w"/>
                                          </p:val>
                                        </p:tav>
                                      </p:tavLst>
                                    </p:anim>
                                    <p:anim calcmode="lin" valueType="num">
                                      <p:cBhvr additive="base">
                                        <p:cTn dur="500"/>
                                        <p:tgtEl>
                                          <p:spTgt spid="37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500"/>
                                        <p:tgtEl>
                                          <p:spTgt spid="37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500"/>
                                        <p:tgtEl>
                                          <p:spTgt spid="37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500"/>
                                        <p:tgtEl>
                                          <p:spTgt spid="3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2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7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8"/>
                                        </p:tgtEl>
                                        <p:attrNameLst>
                                          <p:attrName>style.visibility</p:attrName>
                                        </p:attrNameLst>
                                      </p:cBhvr>
                                      <p:to>
                                        <p:strVal val="hidden"/>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par>
                          <p:cTn fill="hold">
                            <p:stCondLst>
                              <p:cond delay="2001"/>
                            </p:stCondLst>
                            <p:childTnLst>
                              <p:par>
                                <p:cTn fill="hold" nodeType="after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2"/>
          <p:cNvSpPr txBox="1"/>
          <p:nvPr/>
        </p:nvSpPr>
        <p:spPr>
          <a:xfrm>
            <a:off x="531813" y="787400"/>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47" name="Google Shape;247;p2"/>
          <p:cNvSpPr txBox="1"/>
          <p:nvPr/>
        </p:nvSpPr>
        <p:spPr>
          <a:xfrm>
            <a:off x="2024063" y="611188"/>
            <a:ext cx="9507537" cy="901700"/>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Algorítmica clásica sobre archivos </a:t>
            </a:r>
            <a:endParaRPr b="0" i="0" sz="1400" u="none" cap="none" strike="noStrike">
              <a:solidFill>
                <a:srgbClr val="000000"/>
              </a:solidFill>
              <a:latin typeface="Arial"/>
              <a:ea typeface="Arial"/>
              <a:cs typeface="Arial"/>
              <a:sym typeface="Arial"/>
            </a:endParaRPr>
          </a:p>
        </p:txBody>
      </p:sp>
      <p:sp>
        <p:nvSpPr>
          <p:cNvPr id="248" name="Google Shape;248;p2"/>
          <p:cNvSpPr txBox="1"/>
          <p:nvPr/>
        </p:nvSpPr>
        <p:spPr>
          <a:xfrm>
            <a:off x="2309813" y="2071688"/>
            <a:ext cx="8645525" cy="31432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SzPts val="4000"/>
              <a:buFont typeface="Times New Roman"/>
              <a:buNone/>
            </a:pPr>
            <a:r>
              <a:t/>
            </a:r>
            <a:endParaRPr b="1" i="0" sz="4000" u="none" cap="none" strike="noStrike">
              <a:solidFill>
                <a:srgbClr val="262626"/>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rgbClr val="262626"/>
              </a:buClr>
              <a:buSzPts val="4000"/>
              <a:buFont typeface="Times New Roman"/>
              <a:buNone/>
            </a:pPr>
            <a:r>
              <a:rPr b="1" i="0" lang="es-AR" sz="4000" u="none" cap="none" strike="noStrike">
                <a:solidFill>
                  <a:srgbClr val="262626"/>
                </a:solidFill>
                <a:latin typeface="Century Gothic"/>
                <a:ea typeface="Century Gothic"/>
                <a:cs typeface="Century Gothic"/>
                <a:sym typeface="Century Gothic"/>
              </a:rPr>
              <a:t>¿Qué es una baja?</a:t>
            </a:r>
            <a:endParaRPr b="0" i="0" sz="4000" u="none" cap="none" strike="noStrike">
              <a:solidFill>
                <a:srgbClr val="262626"/>
              </a:solidFill>
              <a:latin typeface="Century Gothic"/>
              <a:ea typeface="Century Gothic"/>
              <a:cs typeface="Century Gothic"/>
              <a:sym typeface="Century Gothic"/>
            </a:endParaRPr>
          </a:p>
          <a:p>
            <a:pPr indent="0" lvl="0" marL="0" marR="0" rtl="0" algn="l">
              <a:lnSpc>
                <a:spcPct val="93000"/>
              </a:lnSpc>
              <a:spcBef>
                <a:spcPts val="1200"/>
              </a:spcBef>
              <a:spcAft>
                <a:spcPts val="0"/>
              </a:spcAft>
              <a:buClr>
                <a:srgbClr val="262626"/>
              </a:buClr>
              <a:buSzPts val="4000"/>
              <a:buFont typeface="Times New Roman"/>
              <a:buNone/>
            </a:pPr>
            <a:r>
              <a:rPr b="0" i="0" lang="es-AR" sz="4000" u="none" cap="none" strike="noStrike">
                <a:solidFill>
                  <a:srgbClr val="262626"/>
                </a:solidFill>
                <a:latin typeface="Century Gothic"/>
                <a:ea typeface="Century Gothic"/>
                <a:cs typeface="Century Gothic"/>
                <a:sym typeface="Century Gothic"/>
              </a:rPr>
              <a:t>Se denomina proceso de baja a aquel proceso que permite quitar información de un archivo.</a:t>
            </a:r>
            <a:endParaRPr b="0" i="0" sz="4000" u="none" cap="none" strike="noStrike">
              <a:solidFill>
                <a:srgbClr val="262626"/>
              </a:solidFill>
              <a:latin typeface="Century Gothic"/>
              <a:ea typeface="Century Gothic"/>
              <a:cs typeface="Century Gothic"/>
              <a:sym typeface="Century Gothic"/>
            </a:endParaRPr>
          </a:p>
          <a:p>
            <a:pPr indent="-523875" lvl="1" marL="1106488" marR="0" rtl="0" algn="l">
              <a:lnSpc>
                <a:spcPct val="100000"/>
              </a:lnSpc>
              <a:spcBef>
                <a:spcPts val="400"/>
              </a:spcBef>
              <a:spcAft>
                <a:spcPts val="0"/>
              </a:spcAft>
              <a:buClr>
                <a:schemeClr val="lt1"/>
              </a:buClr>
              <a:buSzPts val="4000"/>
              <a:buFont typeface="Times New Roman"/>
              <a:buNone/>
            </a:pPr>
            <a:r>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4000"/>
              <a:buFont typeface="Times New Roman"/>
              <a:buNone/>
            </a:pPr>
            <a:r>
              <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54" name="Shape 254"/>
        <p:cNvGrpSpPr/>
        <p:nvPr/>
      </p:nvGrpSpPr>
      <p:grpSpPr>
        <a:xfrm>
          <a:off x="0" y="0"/>
          <a:ext cx="0" cy="0"/>
          <a:chOff x="0" y="0"/>
          <a:chExt cx="0" cy="0"/>
        </a:xfrm>
      </p:grpSpPr>
      <p:sp>
        <p:nvSpPr>
          <p:cNvPr id="255" name="Google Shape;255;p3"/>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56" name="Google Shape;256;p3"/>
          <p:cNvSpPr txBox="1"/>
          <p:nvPr/>
        </p:nvSpPr>
        <p:spPr>
          <a:xfrm>
            <a:off x="2697163" y="1635125"/>
            <a:ext cx="2919412"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3"/>
          <p:cNvSpPr txBox="1"/>
          <p:nvPr/>
        </p:nvSpPr>
        <p:spPr>
          <a:xfrm>
            <a:off x="1667638" y="500042"/>
            <a:ext cx="10358510" cy="6143668"/>
          </a:xfrm>
          <a:prstGeom prst="rect">
            <a:avLst/>
          </a:prstGeom>
          <a:noFill/>
          <a:ln>
            <a:noFill/>
          </a:ln>
        </p:spPr>
        <p:txBody>
          <a:bodyPr anchorCtr="0" anchor="t" bIns="45000" lIns="90000" spcFirstLastPara="1" rIns="90000" wrap="square" tIns="45000">
            <a:noAutofit/>
          </a:bodyPr>
          <a:lstStyle/>
          <a:p>
            <a:pPr indent="0" lvl="0" marL="0" marR="0" rtl="0" algn="just">
              <a:lnSpc>
                <a:spcPct val="93000"/>
              </a:lnSpc>
              <a:spcBef>
                <a:spcPts val="0"/>
              </a:spcBef>
              <a:spcAft>
                <a:spcPts val="0"/>
              </a:spcAft>
              <a:buClr>
                <a:srgbClr val="262626"/>
              </a:buClr>
              <a:buSzPts val="3600"/>
              <a:buFont typeface="Times New Roman"/>
              <a:buNone/>
            </a:pPr>
            <a:r>
              <a:rPr b="0" i="0" lang="es-AR" sz="3600" u="none" cap="none" strike="noStrike">
                <a:solidFill>
                  <a:srgbClr val="262626"/>
                </a:solidFill>
                <a:latin typeface="Century Gothic"/>
                <a:ea typeface="Century Gothic"/>
                <a:cs typeface="Century Gothic"/>
                <a:sym typeface="Century Gothic"/>
              </a:rPr>
              <a:t>El proceso de baja puede llevarse a cabo de dos modos diferentes:</a:t>
            </a:r>
            <a:endParaRPr b="0" i="0" sz="1400" u="none" cap="none" strike="noStrike">
              <a:solidFill>
                <a:srgbClr val="000000"/>
              </a:solidFill>
              <a:latin typeface="Arial"/>
              <a:ea typeface="Arial"/>
              <a:cs typeface="Arial"/>
              <a:sym typeface="Arial"/>
            </a:endParaRPr>
          </a:p>
          <a:p>
            <a:pPr indent="-358775" lvl="1" marL="358775" marR="0" rtl="0" algn="l">
              <a:lnSpc>
                <a:spcPct val="93000"/>
              </a:lnSpc>
              <a:spcBef>
                <a:spcPts val="2400"/>
              </a:spcBef>
              <a:spcAft>
                <a:spcPts val="0"/>
              </a:spcAft>
              <a:buClr>
                <a:srgbClr val="000000"/>
              </a:buClr>
              <a:buSzPts val="3600"/>
              <a:buFont typeface="Arial"/>
              <a:buChar char="•"/>
            </a:pPr>
            <a:r>
              <a:rPr b="1" i="0" lang="es-AR" sz="3600" u="none" cap="none" strike="noStrike">
                <a:solidFill>
                  <a:srgbClr val="262626"/>
                </a:solidFill>
                <a:latin typeface="Century Gothic"/>
                <a:ea typeface="Century Gothic"/>
                <a:cs typeface="Century Gothic"/>
                <a:sym typeface="Century Gothic"/>
              </a:rPr>
              <a:t>Baja física</a:t>
            </a:r>
            <a:endParaRPr b="0" i="0" sz="1400" u="none" cap="none" strike="noStrike">
              <a:solidFill>
                <a:srgbClr val="000000"/>
              </a:solidFill>
              <a:latin typeface="Arial"/>
              <a:ea typeface="Arial"/>
              <a:cs typeface="Arial"/>
              <a:sym typeface="Arial"/>
            </a:endParaRPr>
          </a:p>
          <a:p>
            <a:pPr indent="-358775" lvl="1" marL="358775" marR="0" rtl="0" algn="l">
              <a:lnSpc>
                <a:spcPct val="93000"/>
              </a:lnSpc>
              <a:spcBef>
                <a:spcPts val="1200"/>
              </a:spcBef>
              <a:spcAft>
                <a:spcPts val="0"/>
              </a:spcAft>
              <a:buClr>
                <a:srgbClr val="000000"/>
              </a:buClr>
              <a:buSzPts val="3600"/>
              <a:buFont typeface="Arial"/>
              <a:buNone/>
            </a:pPr>
            <a:r>
              <a:rPr b="0" i="0" lang="es-AR" sz="3600" u="none" cap="none" strike="noStrike">
                <a:solidFill>
                  <a:srgbClr val="262626"/>
                </a:solidFill>
                <a:latin typeface="Century Gothic"/>
                <a:ea typeface="Century Gothic"/>
                <a:cs typeface="Century Gothic"/>
                <a:sym typeface="Century Gothic"/>
              </a:rPr>
              <a:t>	Consiste en borrar efectivamente la información del archivo, recuperando el espacio físico.</a:t>
            </a:r>
            <a:endParaRPr b="0" i="0" sz="1400" u="none" cap="none" strike="noStrike">
              <a:solidFill>
                <a:srgbClr val="000000"/>
              </a:solidFill>
              <a:latin typeface="Arial"/>
              <a:ea typeface="Arial"/>
              <a:cs typeface="Arial"/>
              <a:sym typeface="Arial"/>
            </a:endParaRPr>
          </a:p>
          <a:p>
            <a:pPr indent="-358775" lvl="1" marL="358775" marR="0" rtl="0" algn="l">
              <a:lnSpc>
                <a:spcPct val="93000"/>
              </a:lnSpc>
              <a:spcBef>
                <a:spcPts val="2400"/>
              </a:spcBef>
              <a:spcAft>
                <a:spcPts val="0"/>
              </a:spcAft>
              <a:buClr>
                <a:srgbClr val="000000"/>
              </a:buClr>
              <a:buSzPts val="3600"/>
              <a:buFont typeface="Arial"/>
              <a:buChar char="•"/>
            </a:pPr>
            <a:r>
              <a:rPr b="1" i="0" lang="es-AR" sz="3600" u="none" cap="none" strike="noStrike">
                <a:solidFill>
                  <a:srgbClr val="262626"/>
                </a:solidFill>
                <a:latin typeface="Century Gothic"/>
                <a:ea typeface="Century Gothic"/>
                <a:cs typeface="Century Gothic"/>
                <a:sym typeface="Century Gothic"/>
              </a:rPr>
              <a:t>Baja lógica</a:t>
            </a:r>
            <a:endParaRPr b="0" i="0" sz="1400" u="none" cap="none" strike="noStrike">
              <a:solidFill>
                <a:srgbClr val="000000"/>
              </a:solidFill>
              <a:latin typeface="Arial"/>
              <a:ea typeface="Arial"/>
              <a:cs typeface="Arial"/>
              <a:sym typeface="Arial"/>
            </a:endParaRPr>
          </a:p>
          <a:p>
            <a:pPr indent="-358775" lvl="1" marL="358775" marR="0" rtl="0" algn="l">
              <a:lnSpc>
                <a:spcPct val="93000"/>
              </a:lnSpc>
              <a:spcBef>
                <a:spcPts val="1200"/>
              </a:spcBef>
              <a:spcAft>
                <a:spcPts val="0"/>
              </a:spcAft>
              <a:buClr>
                <a:srgbClr val="000000"/>
              </a:buClr>
              <a:buSzPts val="3600"/>
              <a:buFont typeface="Arial"/>
              <a:buNone/>
            </a:pPr>
            <a:r>
              <a:rPr b="0" i="0" lang="es-AR" sz="3600" u="none" cap="none" strike="noStrike">
                <a:solidFill>
                  <a:srgbClr val="262626"/>
                </a:solidFill>
                <a:latin typeface="Century Gothic"/>
                <a:ea typeface="Century Gothic"/>
                <a:cs typeface="Century Gothic"/>
                <a:sym typeface="Century Gothic"/>
              </a:rPr>
              <a:t>	Consiste en borrar la información del archivo, pero sin recuperar el espacio físico respectivo.  </a:t>
            </a:r>
            <a:endParaRPr b="0" i="0" sz="1400" u="none" cap="none" strike="noStrike">
              <a:solidFill>
                <a:srgbClr val="000000"/>
              </a:solidFill>
              <a:latin typeface="Arial"/>
              <a:ea typeface="Arial"/>
              <a:cs typeface="Arial"/>
              <a:sym typeface="Arial"/>
            </a:endParaRPr>
          </a:p>
        </p:txBody>
      </p:sp>
      <p:sp>
        <p:nvSpPr>
          <p:cNvPr id="258" name="Google Shape;258;p3"/>
          <p:cNvSpPr txBox="1"/>
          <p:nvPr/>
        </p:nvSpPr>
        <p:spPr>
          <a:xfrm>
            <a:off x="6848475" y="2160588"/>
            <a:ext cx="2582863" cy="4421187"/>
          </a:xfrm>
          <a:prstGeom prst="rect">
            <a:avLst/>
          </a:prstGeom>
          <a:noFill/>
          <a:ln>
            <a:noFill/>
          </a:ln>
        </p:spPr>
        <p:txBody>
          <a:bodyPr anchorCtr="0" anchor="t" bIns="45000" lIns="90000" spcFirstLastPara="1" rIns="90000" wrap="square" tIns="45000">
            <a:noAutofit/>
          </a:bodyPr>
          <a:lstStyle/>
          <a:p>
            <a:pPr indent="-234950" lvl="0" marL="365125" marR="0" rtl="0" algn="l">
              <a:lnSpc>
                <a:spcPct val="100000"/>
              </a:lnSpc>
              <a:spcBef>
                <a:spcPts val="0"/>
              </a:spcBef>
              <a:spcAft>
                <a:spcPts val="0"/>
              </a:spcAft>
              <a:buClr>
                <a:schemeClr val="lt1"/>
              </a:buClr>
              <a:buSzPts val="1400"/>
              <a:buFont typeface="Times New Roman"/>
              <a:buNone/>
            </a:pPr>
            <a:r>
              <a:t/>
            </a:r>
            <a:endParaRPr b="0" i="0" sz="1400" u="none" cap="none" strike="noStrike">
              <a:solidFill>
                <a:srgbClr val="262626"/>
              </a:solidFill>
              <a:latin typeface="Century Gothic"/>
              <a:ea typeface="Century Gothic"/>
              <a:cs typeface="Century Gothic"/>
              <a:sym typeface="Century Gothic"/>
            </a:endParaRPr>
          </a:p>
          <a:p>
            <a:pPr indent="-234950" lvl="0" marL="365125" marR="0" rtl="0" algn="l">
              <a:lnSpc>
                <a:spcPct val="100000"/>
              </a:lnSpc>
              <a:spcBef>
                <a:spcPts val="400"/>
              </a:spcBef>
              <a:spcAft>
                <a:spcPts val="0"/>
              </a:spcAft>
              <a:buClr>
                <a:schemeClr val="lt1"/>
              </a:buClr>
              <a:buSzPts val="1400"/>
              <a:buFont typeface="Times New Roman"/>
              <a:buNone/>
            </a:pPr>
            <a:r>
              <a:t/>
            </a:r>
            <a:endParaRPr b="0" i="0" sz="14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64" name="Shape 264"/>
        <p:cNvGrpSpPr/>
        <p:nvPr/>
      </p:nvGrpSpPr>
      <p:grpSpPr>
        <a:xfrm>
          <a:off x="0" y="0"/>
          <a:ext cx="0" cy="0"/>
          <a:chOff x="0" y="0"/>
          <a:chExt cx="0" cy="0"/>
        </a:xfrm>
      </p:grpSpPr>
      <p:sp>
        <p:nvSpPr>
          <p:cNvPr id="265" name="Google Shape;265;p4"/>
          <p:cNvSpPr txBox="1"/>
          <p:nvPr/>
        </p:nvSpPr>
        <p:spPr>
          <a:xfrm>
            <a:off x="1739076" y="214290"/>
            <a:ext cx="4437858"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Baja Física </a:t>
            </a:r>
            <a:endParaRPr b="0" i="0" sz="1400" u="none" cap="none" strike="noStrike">
              <a:solidFill>
                <a:srgbClr val="000000"/>
              </a:solidFill>
              <a:latin typeface="Arial"/>
              <a:ea typeface="Arial"/>
              <a:cs typeface="Arial"/>
              <a:sym typeface="Arial"/>
            </a:endParaRPr>
          </a:p>
        </p:txBody>
      </p:sp>
      <p:sp>
        <p:nvSpPr>
          <p:cNvPr id="266" name="Google Shape;266;p4"/>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67" name="Google Shape;267;p4"/>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4"/>
          <p:cNvSpPr txBox="1"/>
          <p:nvPr/>
        </p:nvSpPr>
        <p:spPr>
          <a:xfrm>
            <a:off x="1655763" y="1285859"/>
            <a:ext cx="9707562" cy="5410215"/>
          </a:xfrm>
          <a:prstGeom prst="rect">
            <a:avLst/>
          </a:prstGeom>
          <a:noFill/>
          <a:ln>
            <a:noFill/>
          </a:ln>
        </p:spPr>
        <p:txBody>
          <a:bodyPr anchorCtr="0" anchor="t" bIns="45000" lIns="90000" spcFirstLastPara="1" rIns="90000" wrap="square" tIns="45000">
            <a:noAutofit/>
          </a:bodyPr>
          <a:lstStyle/>
          <a:p>
            <a:pPr indent="0" lvl="1" marL="0" marR="0" rtl="0" algn="just">
              <a:lnSpc>
                <a:spcPct val="93000"/>
              </a:lnSpc>
              <a:spcBef>
                <a:spcPts val="0"/>
              </a:spcBef>
              <a:spcAft>
                <a:spcPts val="0"/>
              </a:spcAft>
              <a:buClr>
                <a:srgbClr val="000000"/>
              </a:buClr>
              <a:buSzPts val="3200"/>
              <a:buFont typeface="Times New Roman"/>
              <a:buNone/>
            </a:pPr>
            <a:r>
              <a:rPr b="0" i="0" lang="es-AR" sz="3200" u="none" cap="none" strike="noStrike">
                <a:solidFill>
                  <a:srgbClr val="000000"/>
                </a:solidFill>
                <a:latin typeface="Century Gothic"/>
                <a:ea typeface="Century Gothic"/>
                <a:cs typeface="Century Gothic"/>
                <a:sym typeface="Century Gothic"/>
              </a:rPr>
              <a:t>Se realiza baja física sobre un archivo cuando un elemento es efectivamente quitado del archivo, decrementando en uno la cantidad de elementos. </a:t>
            </a:r>
            <a:endParaRPr b="0" i="0" sz="1400" u="none" cap="none" strike="noStrike">
              <a:solidFill>
                <a:srgbClr val="000000"/>
              </a:solidFill>
              <a:latin typeface="Arial"/>
              <a:ea typeface="Arial"/>
              <a:cs typeface="Arial"/>
              <a:sym typeface="Arial"/>
            </a:endParaRPr>
          </a:p>
          <a:p>
            <a:pPr indent="0" lvl="1" marL="0" marR="0" rtl="0" algn="just">
              <a:lnSpc>
                <a:spcPct val="93000"/>
              </a:lnSpc>
              <a:spcBef>
                <a:spcPts val="1200"/>
              </a:spcBef>
              <a:spcAft>
                <a:spcPts val="0"/>
              </a:spcAft>
              <a:buClr>
                <a:schemeClr val="accent6"/>
              </a:buClr>
              <a:buSzPts val="3200"/>
              <a:buFont typeface="Times New Roman"/>
              <a:buNone/>
            </a:pPr>
            <a:r>
              <a:rPr b="1" i="0" lang="es-AR" sz="3200" u="none" cap="none" strike="noStrike">
                <a:solidFill>
                  <a:schemeClr val="accent6"/>
                </a:solidFill>
                <a:latin typeface="Century Gothic"/>
                <a:ea typeface="Century Gothic"/>
                <a:cs typeface="Century Gothic"/>
                <a:sym typeface="Century Gothic"/>
              </a:rPr>
              <a:t>VENTAJA: </a:t>
            </a:r>
            <a:r>
              <a:rPr b="0" i="0" lang="es-AR" sz="3200" u="none" cap="none" strike="noStrike">
                <a:solidFill>
                  <a:srgbClr val="000000"/>
                </a:solidFill>
                <a:latin typeface="Century Gothic"/>
                <a:ea typeface="Century Gothic"/>
                <a:cs typeface="Century Gothic"/>
                <a:sym typeface="Century Gothic"/>
              </a:rPr>
              <a:t>En todo momento, se administra un archivo de datos que ocupa el lugar mínimo necesario. </a:t>
            </a:r>
            <a:endParaRPr b="0" i="0" sz="3200" u="none" cap="none" strike="noStrike">
              <a:solidFill>
                <a:srgbClr val="000000"/>
              </a:solidFill>
              <a:latin typeface="Century Gothic"/>
              <a:ea typeface="Century Gothic"/>
              <a:cs typeface="Century Gothic"/>
              <a:sym typeface="Century Gothic"/>
            </a:endParaRPr>
          </a:p>
          <a:p>
            <a:pPr indent="0" lvl="1" marL="0" marR="0" rtl="0" algn="just">
              <a:lnSpc>
                <a:spcPct val="93000"/>
              </a:lnSpc>
              <a:spcBef>
                <a:spcPts val="1200"/>
              </a:spcBef>
              <a:spcAft>
                <a:spcPts val="0"/>
              </a:spcAft>
              <a:buClr>
                <a:schemeClr val="accent6"/>
              </a:buClr>
              <a:buSzPts val="3200"/>
              <a:buFont typeface="Times New Roman"/>
              <a:buNone/>
            </a:pPr>
            <a:r>
              <a:rPr b="1" i="0" lang="es-AR" sz="3200" u="none" cap="none" strike="noStrike">
                <a:solidFill>
                  <a:schemeClr val="accent6"/>
                </a:solidFill>
                <a:latin typeface="Century Gothic"/>
                <a:ea typeface="Century Gothic"/>
                <a:cs typeface="Century Gothic"/>
                <a:sym typeface="Century Gothic"/>
              </a:rPr>
              <a:t>DESVENTAJA: </a:t>
            </a:r>
            <a:r>
              <a:rPr b="0" i="0" lang="es-AR" sz="3200" u="none" cap="none" strike="noStrike">
                <a:solidFill>
                  <a:srgbClr val="000000"/>
                </a:solidFill>
                <a:latin typeface="Century Gothic"/>
                <a:ea typeface="Century Gothic"/>
                <a:cs typeface="Century Gothic"/>
                <a:sym typeface="Century Gothic"/>
              </a:rPr>
              <a:t>Performance de los algoritmos que implementan esta solución.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500"/>
                                        <p:tgtEl>
                                          <p:spTgt spid="26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500"/>
                                        <p:tgtEl>
                                          <p:spTgt spid="26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74" name="Shape 274"/>
        <p:cNvGrpSpPr/>
        <p:nvPr/>
      </p:nvGrpSpPr>
      <p:grpSpPr>
        <a:xfrm>
          <a:off x="0" y="0"/>
          <a:ext cx="0" cy="0"/>
          <a:chOff x="0" y="0"/>
          <a:chExt cx="0" cy="0"/>
        </a:xfrm>
      </p:grpSpPr>
      <p:sp>
        <p:nvSpPr>
          <p:cNvPr id="275" name="Google Shape;275;p5"/>
          <p:cNvSpPr txBox="1"/>
          <p:nvPr/>
        </p:nvSpPr>
        <p:spPr>
          <a:xfrm>
            <a:off x="1881952" y="357166"/>
            <a:ext cx="9422636" cy="1154134"/>
          </a:xfrm>
          <a:prstGeom prst="rect">
            <a:avLst/>
          </a:prstGeom>
          <a:noFill/>
          <a:ln>
            <a:noFill/>
          </a:ln>
        </p:spPr>
        <p:txBody>
          <a:bodyPr anchorCtr="0" anchor="ctr" bIns="0" lIns="0" spcFirstLastPara="1" rIns="0" wrap="square" tIns="11150">
            <a:noAutofit/>
          </a:bodyPr>
          <a:lstStyle/>
          <a:p>
            <a:pPr indent="0" lvl="0" marL="0" marR="0" rtl="0" algn="l">
              <a:lnSpc>
                <a:spcPct val="93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 Técnicas de Baja Física</a:t>
            </a:r>
            <a:endParaRPr b="0" i="0" sz="4400" u="none" cap="none" strike="noStrike">
              <a:solidFill>
                <a:srgbClr val="262626"/>
              </a:solidFill>
              <a:latin typeface="Century Gothic"/>
              <a:ea typeface="Century Gothic"/>
              <a:cs typeface="Century Gothic"/>
              <a:sym typeface="Century Gothic"/>
            </a:endParaRPr>
          </a:p>
        </p:txBody>
      </p:sp>
      <p:sp>
        <p:nvSpPr>
          <p:cNvPr id="276" name="Google Shape;276;p5"/>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77" name="Google Shape;277;p5"/>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8" name="Google Shape;278;p5"/>
          <p:cNvSpPr txBox="1"/>
          <p:nvPr/>
        </p:nvSpPr>
        <p:spPr>
          <a:xfrm>
            <a:off x="1881952" y="1714488"/>
            <a:ext cx="9929882" cy="46625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3200"/>
              <a:buFont typeface="Noto Sans Symbols"/>
              <a:buChar char="⮚"/>
            </a:pPr>
            <a:r>
              <a:rPr b="0" i="0" lang="es-AR" sz="4000" u="none" cap="none" strike="noStrike">
                <a:solidFill>
                  <a:srgbClr val="262626"/>
                </a:solidFill>
                <a:latin typeface="Century Gothic"/>
                <a:ea typeface="Century Gothic"/>
                <a:cs typeface="Century Gothic"/>
                <a:sym typeface="Century Gothic"/>
              </a:rPr>
              <a:t>Generar un nuevo archivo con los elementos válidos</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4000"/>
              <a:buFont typeface="Arial"/>
              <a:buNone/>
            </a:pPr>
            <a:r>
              <a:t/>
            </a:r>
            <a:endParaRPr b="0" i="0" sz="4000" u="none" cap="none" strike="noStrike">
              <a:solidFill>
                <a:srgbClr val="262626"/>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rgbClr val="000000"/>
              </a:buClr>
              <a:buSzPts val="4000"/>
              <a:buFont typeface="Arial"/>
              <a:buNone/>
            </a:pPr>
            <a:r>
              <a:t/>
            </a:r>
            <a:endParaRPr b="0" i="0" sz="4000" u="none" cap="none" strike="noStrike">
              <a:solidFill>
                <a:srgbClr val="262626"/>
              </a:solidFill>
              <a:latin typeface="Century Gothic"/>
              <a:ea typeface="Century Gothic"/>
              <a:cs typeface="Century Gothic"/>
              <a:sym typeface="Century Gothic"/>
            </a:endParaRPr>
          </a:p>
          <a:p>
            <a:pPr indent="0" lvl="0" marL="0" marR="0" rtl="0" algn="l">
              <a:lnSpc>
                <a:spcPct val="93000"/>
              </a:lnSpc>
              <a:spcBef>
                <a:spcPts val="0"/>
              </a:spcBef>
              <a:spcAft>
                <a:spcPts val="0"/>
              </a:spcAft>
              <a:buClr>
                <a:srgbClr val="000000"/>
              </a:buClr>
              <a:buSzPts val="3200"/>
              <a:buFont typeface="Noto Sans Symbols"/>
              <a:buChar char="⮚"/>
            </a:pPr>
            <a:r>
              <a:rPr b="0" i="0" lang="es-AR" sz="4000" u="none" cap="none" strike="noStrike">
                <a:solidFill>
                  <a:srgbClr val="262626"/>
                </a:solidFill>
                <a:latin typeface="Century Gothic"/>
                <a:ea typeface="Century Gothic"/>
                <a:cs typeface="Century Gothic"/>
                <a:sym typeface="Century Gothic"/>
              </a:rPr>
              <a:t>Utilizar el mismo archivo de datos, generando los reacomodamientos que sean necesarios. (Solo para archivos sin ordenar)</a:t>
            </a:r>
            <a:endParaRPr b="0" i="0" sz="4000" u="none" cap="none" strike="noStrike">
              <a:solidFill>
                <a:srgbClr val="262626"/>
              </a:solidFill>
              <a:latin typeface="Century Gothic"/>
              <a:ea typeface="Century Gothic"/>
              <a:cs typeface="Century Gothic"/>
              <a:sym typeface="Century Gothic"/>
            </a:endParaRPr>
          </a:p>
        </p:txBody>
      </p:sp>
      <p:cxnSp>
        <p:nvCxnSpPr>
          <p:cNvPr id="279" name="Google Shape;279;p5"/>
          <p:cNvCxnSpPr/>
          <p:nvPr/>
        </p:nvCxnSpPr>
        <p:spPr>
          <a:xfrm>
            <a:off x="6596860" y="2643182"/>
            <a:ext cx="785818" cy="1588"/>
          </a:xfrm>
          <a:prstGeom prst="straightConnector1">
            <a:avLst/>
          </a:prstGeom>
          <a:noFill/>
          <a:ln cap="flat" cmpd="sng" w="76200">
            <a:solidFill>
              <a:srgbClr val="2727B7"/>
            </a:solidFill>
            <a:prstDash val="solid"/>
            <a:round/>
            <a:headEnd len="sm" w="sm" type="none"/>
            <a:tailEnd len="med" w="med" type="stealth"/>
          </a:ln>
        </p:spPr>
      </p:cxnSp>
      <p:sp>
        <p:nvSpPr>
          <p:cNvPr id="280" name="Google Shape;280;p5"/>
          <p:cNvSpPr/>
          <p:nvPr/>
        </p:nvSpPr>
        <p:spPr>
          <a:xfrm>
            <a:off x="7382678" y="2357430"/>
            <a:ext cx="4214842" cy="1122743"/>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600"/>
              <a:buFont typeface="Arial"/>
              <a:buNone/>
            </a:pPr>
            <a:r>
              <a:rPr b="1" i="0" lang="es-AR" sz="3600" u="sng" cap="none" strike="noStrike">
                <a:solidFill>
                  <a:schemeClr val="accent6"/>
                </a:solidFill>
                <a:latin typeface="Century Gothic"/>
                <a:ea typeface="Century Gothic"/>
                <a:cs typeface="Century Gothic"/>
                <a:sym typeface="Century Gothic"/>
              </a:rPr>
              <a:t>sin</a:t>
            </a:r>
            <a:r>
              <a:rPr b="0" i="0" lang="es-AR" sz="3600" u="none" cap="none" strike="noStrike">
                <a:solidFill>
                  <a:schemeClr val="accent6"/>
                </a:solidFill>
                <a:latin typeface="Century Gothic"/>
                <a:ea typeface="Century Gothic"/>
                <a:cs typeface="Century Gothic"/>
                <a:sym typeface="Century Gothic"/>
              </a:rPr>
              <a:t> copiar los que se desea eliminar</a:t>
            </a:r>
            <a:endParaRPr b="0" i="0" sz="3600" u="none" cap="none" strike="noStrike">
              <a:solidFill>
                <a:schemeClr val="accent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ppt_w</p:attrName>
                                        </p:attrNameLst>
                                      </p:cBhvr>
                                      <p:tavLst>
                                        <p:tav fmla="" tm="0">
                                          <p:val>
                                            <p:strVal val="0"/>
                                          </p:val>
                                        </p:tav>
                                        <p:tav fmla="" tm="100000">
                                          <p:val>
                                            <p:strVal val="#ppt_w"/>
                                          </p:val>
                                        </p:tav>
                                      </p:tavLst>
                                    </p:anim>
                                    <p:anim calcmode="lin" valueType="num">
                                      <p:cBhvr additive="base">
                                        <p:cTn dur="500"/>
                                        <p:tgtEl>
                                          <p:spTgt spid="279"/>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ppt_w</p:attrName>
                                        </p:attrNameLst>
                                      </p:cBhvr>
                                      <p:tavLst>
                                        <p:tav fmla="" tm="0">
                                          <p:val>
                                            <p:strVal val="0"/>
                                          </p:val>
                                        </p:tav>
                                        <p:tav fmla="" tm="100000">
                                          <p:val>
                                            <p:strVal val="#ppt_w"/>
                                          </p:val>
                                        </p:tav>
                                      </p:tavLst>
                                    </p:anim>
                                    <p:anim calcmode="lin" valueType="num">
                                      <p:cBhvr additive="base">
                                        <p:cTn dur="1000"/>
                                        <p:tgtEl>
                                          <p:spTgt spid="28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86" name="Shape 286"/>
        <p:cNvGrpSpPr/>
        <p:nvPr/>
      </p:nvGrpSpPr>
      <p:grpSpPr>
        <a:xfrm>
          <a:off x="0" y="0"/>
          <a:ext cx="0" cy="0"/>
          <a:chOff x="0" y="0"/>
          <a:chExt cx="0" cy="0"/>
        </a:xfrm>
      </p:grpSpPr>
      <p:sp>
        <p:nvSpPr>
          <p:cNvPr id="287" name="Google Shape;287;p6"/>
          <p:cNvSpPr txBox="1"/>
          <p:nvPr/>
        </p:nvSpPr>
        <p:spPr>
          <a:xfrm>
            <a:off x="1944688" y="230188"/>
            <a:ext cx="93599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Ejemplo: algoritmo </a:t>
            </a:r>
            <a:endParaRPr b="0" i="0" sz="4400" u="none" cap="none" strike="noStrike">
              <a:solidFill>
                <a:srgbClr val="262626"/>
              </a:solidFill>
              <a:latin typeface="Century Gothic"/>
              <a:ea typeface="Century Gothic"/>
              <a:cs typeface="Century Gothic"/>
              <a:sym typeface="Century Gothic"/>
            </a:endParaRPr>
          </a:p>
        </p:txBody>
      </p:sp>
      <p:sp>
        <p:nvSpPr>
          <p:cNvPr id="288" name="Google Shape;288;p6"/>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89" name="Google Shape;289;p6"/>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6"/>
          <p:cNvSpPr txBox="1"/>
          <p:nvPr/>
        </p:nvSpPr>
        <p:spPr>
          <a:xfrm>
            <a:off x="1406486" y="1635136"/>
            <a:ext cx="10787100" cy="50721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begin</a:t>
            </a:r>
            <a:r>
              <a:rPr b="1" i="1" lang="es-AR" sz="2800" u="none" cap="none" strike="noStrike">
                <a:solidFill>
                  <a:srgbClr val="0066FF"/>
                </a:solidFill>
                <a:latin typeface="Courier New"/>
                <a:ea typeface="Courier New"/>
                <a:cs typeface="Courier New"/>
                <a:sym typeface="Courier New"/>
              </a:rPr>
              <a:t> {se sabe que existe Carlos Garcia}</a:t>
            </a:r>
            <a:endParaRPr b="1" i="0" sz="2800" u="none" cap="none" strike="noStrike">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a:t>
            </a:r>
            <a:r>
              <a:rPr b="1" i="0" lang="es-AR" sz="2800" u="none" cap="none" strike="noStrike">
                <a:solidFill>
                  <a:srgbClr val="000000"/>
                </a:solidFill>
                <a:latin typeface="Courier New"/>
                <a:ea typeface="Courier New"/>
                <a:cs typeface="Courier New"/>
                <a:sym typeface="Courier New"/>
              </a:rPr>
              <a:t>assign </a:t>
            </a:r>
            <a:r>
              <a:rPr b="0" i="0" lang="es-AR" sz="2800" u="none" cap="none" strike="noStrike">
                <a:solidFill>
                  <a:srgbClr val="000000"/>
                </a:solidFill>
                <a:latin typeface="Courier New"/>
                <a:ea typeface="Courier New"/>
                <a:cs typeface="Courier New"/>
                <a:sym typeface="Courier New"/>
              </a:rPr>
              <a:t>(archivo, 'arch_empleados');</a:t>
            </a:r>
            <a:endParaRPr b="0" i="0" sz="2800" u="none" cap="none" strike="noStrike">
              <a:solidFill>
                <a:srgbClr val="000000"/>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a:t>
            </a:r>
            <a:r>
              <a:rPr b="1" i="0" lang="es-AR" sz="2800" u="none" cap="none" strike="noStrike">
                <a:solidFill>
                  <a:srgbClr val="000000"/>
                </a:solidFill>
                <a:latin typeface="Courier New"/>
                <a:ea typeface="Courier New"/>
                <a:cs typeface="Courier New"/>
                <a:sym typeface="Courier New"/>
              </a:rPr>
              <a:t>assign </a:t>
            </a:r>
            <a:r>
              <a:rPr b="0" i="0" lang="es-AR" sz="2800" u="none" cap="none" strike="noStrike">
                <a:solidFill>
                  <a:srgbClr val="000000"/>
                </a:solidFill>
                <a:latin typeface="Courier New"/>
                <a:ea typeface="Courier New"/>
                <a:cs typeface="Courier New"/>
                <a:sym typeface="Courier New"/>
              </a:rPr>
              <a:t>(archivo_nuevo, 'arch_nuevo');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  	reset </a:t>
            </a:r>
            <a:r>
              <a:rPr b="0" i="0" lang="es-AR" sz="2800" u="none" cap="none" strike="noStrike">
                <a:solidFill>
                  <a:srgbClr val="000000"/>
                </a:solidFill>
                <a:latin typeface="Courier New"/>
                <a:ea typeface="Courier New"/>
                <a:cs typeface="Courier New"/>
                <a:sym typeface="Courier New"/>
              </a:rPr>
              <a:t>(archivo);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rewrite </a:t>
            </a:r>
            <a:r>
              <a:rPr b="0" i="0" lang="es-AR" sz="2800" u="none" cap="none" strike="noStrike">
                <a:solidFill>
                  <a:srgbClr val="1C1C1C"/>
                </a:solidFill>
                <a:latin typeface="Courier New"/>
                <a:ea typeface="Courier New"/>
                <a:cs typeface="Courier New"/>
                <a:sym typeface="Courier New"/>
              </a:rPr>
              <a:t>(archivo_nuevo);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1C1C1C"/>
              </a:buClr>
              <a:buSzPts val="2800"/>
              <a:buFont typeface="Times New Roman"/>
              <a:buNone/>
            </a:pPr>
            <a:r>
              <a:rPr b="0" i="0" lang="es-AR" sz="2800" u="none" cap="none" strike="noStrike">
                <a:solidFill>
                  <a:srgbClr val="1C1C1C"/>
                </a:solidFill>
                <a:latin typeface="Courier New"/>
                <a:ea typeface="Courier New"/>
                <a:cs typeface="Courier New"/>
                <a:sym typeface="Courier New"/>
              </a:rPr>
              <a:t>  	leer (archivo, reg);</a:t>
            </a:r>
            <a:endParaRPr b="0" i="0" sz="2800" u="none" cap="none" strike="noStrike">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b="1" i="1" lang="es-AR" sz="2800" u="none" cap="none" strike="noStrike">
                <a:solidFill>
                  <a:srgbClr val="1C1C1C"/>
                </a:solidFill>
                <a:latin typeface="Courier New"/>
                <a:ea typeface="Courier New"/>
                <a:cs typeface="Courier New"/>
                <a:sym typeface="Courier New"/>
              </a:rPr>
              <a:t>	</a:t>
            </a:r>
            <a:r>
              <a:rPr b="1" i="1" lang="es-AR" sz="2600" u="none" cap="none" strike="noStrike">
                <a:solidFill>
                  <a:srgbClr val="0066FF"/>
                </a:solidFill>
                <a:latin typeface="Courier New"/>
                <a:ea typeface="Courier New"/>
                <a:cs typeface="Courier New"/>
                <a:sym typeface="Courier New"/>
              </a:rPr>
              <a:t>{se copian los registros previos a Carlos Garcia}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while </a:t>
            </a:r>
            <a:r>
              <a:rPr b="0" i="0" lang="es-AR" sz="2800" u="none" cap="none" strike="noStrike">
                <a:solidFill>
                  <a:srgbClr val="1C1C1C"/>
                </a:solidFill>
                <a:latin typeface="Courier New"/>
                <a:ea typeface="Courier New"/>
                <a:cs typeface="Courier New"/>
                <a:sym typeface="Courier New"/>
              </a:rPr>
              <a:t>(reg.nombre &lt;&gt; </a:t>
            </a:r>
            <a:r>
              <a:rPr lang="es-AR" sz="2800">
                <a:solidFill>
                  <a:srgbClr val="1C1C1C"/>
                </a:solidFill>
                <a:latin typeface="Courier New"/>
                <a:ea typeface="Courier New"/>
                <a:cs typeface="Courier New"/>
                <a:sym typeface="Courier New"/>
              </a:rPr>
              <a:t>‘</a:t>
            </a:r>
            <a:r>
              <a:rPr b="0" i="0" lang="es-AR" sz="2800" u="none" cap="none" strike="noStrike">
                <a:solidFill>
                  <a:srgbClr val="1C1C1C"/>
                </a:solidFill>
                <a:latin typeface="Courier New"/>
                <a:ea typeface="Courier New"/>
                <a:cs typeface="Courier New"/>
                <a:sym typeface="Courier New"/>
              </a:rPr>
              <a:t>Carlos Garcia</a:t>
            </a:r>
            <a:r>
              <a:rPr lang="es-AR" sz="2800">
                <a:solidFill>
                  <a:srgbClr val="1C1C1C"/>
                </a:solidFill>
                <a:latin typeface="Courier New"/>
                <a:ea typeface="Courier New"/>
                <a:cs typeface="Courier New"/>
                <a:sym typeface="Courier New"/>
              </a:rPr>
              <a:t>’)</a:t>
            </a:r>
            <a:r>
              <a:rPr b="0" i="0" lang="es-AR" sz="2800" u="none" cap="none" strike="noStrike">
                <a:solidFill>
                  <a:srgbClr val="1C1C1C"/>
                </a:solidFill>
                <a:latin typeface="Courier New"/>
                <a:ea typeface="Courier New"/>
                <a:cs typeface="Courier New"/>
                <a:sym typeface="Courier New"/>
              </a:rPr>
              <a:t> </a:t>
            </a:r>
            <a:r>
              <a:rPr b="1" i="0" lang="es-AR" sz="2800" u="none" cap="none" strike="noStrike">
                <a:solidFill>
                  <a:srgbClr val="1C1C1C"/>
                </a:solidFill>
                <a:latin typeface="Courier New"/>
                <a:ea typeface="Courier New"/>
                <a:cs typeface="Courier New"/>
                <a:sym typeface="Courier New"/>
              </a:rPr>
              <a:t>do begin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write </a:t>
            </a:r>
            <a:r>
              <a:rPr b="0" i="0" lang="es-AR" sz="2800" u="none" cap="none" strike="noStrike">
                <a:solidFill>
                  <a:srgbClr val="1C1C1C"/>
                </a:solidFill>
                <a:latin typeface="Courier New"/>
                <a:ea typeface="Courier New"/>
                <a:cs typeface="Courier New"/>
                <a:sym typeface="Courier New"/>
              </a:rPr>
              <a:t>(archivo_nuevo, reg);</a:t>
            </a:r>
            <a:endParaRPr b="0" i="0" sz="2800" u="none" cap="none" strike="noStrike">
              <a:solidFill>
                <a:srgbClr val="1C1C1C"/>
              </a:solidFill>
              <a:latin typeface="Courier New"/>
              <a:ea typeface="Courier New"/>
              <a:cs typeface="Courier New"/>
              <a:sym typeface="Courier New"/>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a:t>
            </a:r>
            <a:r>
              <a:rPr b="0" i="0" lang="es-AR" sz="2800" u="none" cap="none" strike="noStrike">
                <a:solidFill>
                  <a:srgbClr val="1C1C1C"/>
                </a:solidFill>
                <a:latin typeface="Courier New"/>
                <a:ea typeface="Courier New"/>
                <a:cs typeface="Courier New"/>
                <a:sym typeface="Courier New"/>
              </a:rPr>
              <a:t>leer (archivo, reg);</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1C1C1C"/>
              </a:buClr>
              <a:buSzPts val="2800"/>
              <a:buFont typeface="Times New Roman"/>
              <a:buNone/>
            </a:pPr>
            <a:r>
              <a:rPr b="1" i="0" lang="es-AR" sz="2800" u="none" cap="none" strike="noStrike">
                <a:solidFill>
                  <a:srgbClr val="1C1C1C"/>
                </a:solidFill>
                <a:latin typeface="Courier New"/>
                <a:ea typeface="Courier New"/>
                <a:cs typeface="Courier New"/>
                <a:sym typeface="Courier New"/>
              </a:rPr>
              <a:t>	end;</a:t>
            </a:r>
            <a:endParaRPr b="0" i="0" sz="2800" u="none" cap="none" strike="noStrike">
              <a:solidFill>
                <a:srgbClr val="262626"/>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500"/>
                                        <p:tgtEl>
                                          <p:spTgt spid="2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500"/>
                                        <p:tgtEl>
                                          <p:spTgt spid="2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500"/>
                                        <p:tgtEl>
                                          <p:spTgt spid="2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500"/>
                                        <p:tgtEl>
                                          <p:spTgt spid="2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animEffect filter="fade" transition="in">
                                      <p:cBhvr>
                                        <p:cTn dur="500"/>
                                        <p:tgtEl>
                                          <p:spTgt spid="2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animEffect filter="fade" transition="in">
                                      <p:cBhvr>
                                        <p:cTn dur="500"/>
                                        <p:tgtEl>
                                          <p:spTgt spid="29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animEffect filter="fade" transition="in">
                                      <p:cBhvr>
                                        <p:cTn dur="500"/>
                                        <p:tgtEl>
                                          <p:spTgt spid="29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animEffect filter="fade" transition="in">
                                      <p:cBhvr>
                                        <p:cTn dur="500"/>
                                        <p:tgtEl>
                                          <p:spTgt spid="29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8" st="8"/>
                                            </p:txEl>
                                          </p:spTgt>
                                        </p:tgtEl>
                                        <p:attrNameLst>
                                          <p:attrName>style.visibility</p:attrName>
                                        </p:attrNameLst>
                                      </p:cBhvr>
                                      <p:to>
                                        <p:strVal val="visible"/>
                                      </p:to>
                                    </p:set>
                                    <p:animEffect filter="fade" transition="in">
                                      <p:cBhvr>
                                        <p:cTn dur="500"/>
                                        <p:tgtEl>
                                          <p:spTgt spid="29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9" st="9"/>
                                            </p:txEl>
                                          </p:spTgt>
                                        </p:tgtEl>
                                        <p:attrNameLst>
                                          <p:attrName>style.visibility</p:attrName>
                                        </p:attrNameLst>
                                      </p:cBhvr>
                                      <p:to>
                                        <p:strVal val="visible"/>
                                      </p:to>
                                    </p:set>
                                    <p:animEffect filter="fade" transition="in">
                                      <p:cBhvr>
                                        <p:cTn dur="500"/>
                                        <p:tgtEl>
                                          <p:spTgt spid="290">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0">
                                            <p:txEl>
                                              <p:pRg end="10" st="10"/>
                                            </p:txEl>
                                          </p:spTgt>
                                        </p:tgtEl>
                                        <p:attrNameLst>
                                          <p:attrName>style.visibility</p:attrName>
                                        </p:attrNameLst>
                                      </p:cBhvr>
                                      <p:to>
                                        <p:strVal val="visible"/>
                                      </p:to>
                                    </p:set>
                                    <p:animEffect filter="fade" transition="in">
                                      <p:cBhvr>
                                        <p:cTn dur="500"/>
                                        <p:tgtEl>
                                          <p:spTgt spid="290">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96" name="Shape 296"/>
        <p:cNvGrpSpPr/>
        <p:nvPr/>
      </p:nvGrpSpPr>
      <p:grpSpPr>
        <a:xfrm>
          <a:off x="0" y="0"/>
          <a:ext cx="0" cy="0"/>
          <a:chOff x="0" y="0"/>
          <a:chExt cx="0" cy="0"/>
        </a:xfrm>
      </p:grpSpPr>
      <p:sp>
        <p:nvSpPr>
          <p:cNvPr id="297" name="Google Shape;297;p7"/>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298" name="Google Shape;298;p7"/>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9" name="Google Shape;299;p7"/>
          <p:cNvSpPr txBox="1"/>
          <p:nvPr/>
        </p:nvSpPr>
        <p:spPr>
          <a:xfrm>
            <a:off x="1740326" y="596082"/>
            <a:ext cx="9686100" cy="58848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2600"/>
              <a:buFont typeface="Times New Roman"/>
              <a:buNone/>
            </a:pPr>
            <a:r>
              <a:rPr b="1" i="1" lang="es-AR" sz="2600" u="none" cap="none" strike="noStrike">
                <a:solidFill>
                  <a:srgbClr val="262626"/>
                </a:solidFill>
                <a:latin typeface="Courier New"/>
                <a:ea typeface="Courier New"/>
                <a:cs typeface="Courier New"/>
                <a:sym typeface="Courier New"/>
              </a:rPr>
              <a:t>	</a:t>
            </a:r>
            <a:r>
              <a:rPr b="1" i="1" lang="es-AR" sz="2500" u="none" cap="none" strike="noStrike">
                <a:solidFill>
                  <a:srgbClr val="0066FF"/>
                </a:solidFill>
                <a:latin typeface="Courier New"/>
                <a:ea typeface="Courier New"/>
                <a:cs typeface="Courier New"/>
                <a:sym typeface="Courier New"/>
              </a:rPr>
              <a:t>{se descarta a Carlos Garcia}</a:t>
            </a:r>
            <a:endParaRPr b="0" i="0" sz="11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500" u="none" cap="none" strike="noStrike">
                <a:solidFill>
                  <a:srgbClr val="262626"/>
                </a:solidFill>
                <a:latin typeface="Courier New"/>
                <a:ea typeface="Courier New"/>
                <a:cs typeface="Courier New"/>
                <a:sym typeface="Courier New"/>
              </a:rPr>
              <a:t>	leer(archivo, reg);</a:t>
            </a:r>
            <a:endParaRPr b="0" i="0" sz="2500" u="none" cap="none" strike="noStrike">
              <a:solidFill>
                <a:srgbClr val="262626"/>
              </a:solidFill>
              <a:latin typeface="Courier New"/>
              <a:ea typeface="Courier New"/>
              <a:cs typeface="Courier New"/>
              <a:sym typeface="Courier New"/>
            </a:endParaRPr>
          </a:p>
          <a:p>
            <a:pPr indent="457200" lvl="0" marL="0" marR="0" rtl="0" algn="l">
              <a:lnSpc>
                <a:spcPct val="93000"/>
              </a:lnSpc>
              <a:spcBef>
                <a:spcPts val="0"/>
              </a:spcBef>
              <a:spcAft>
                <a:spcPts val="0"/>
              </a:spcAft>
              <a:buClr>
                <a:srgbClr val="0066FF"/>
              </a:buClr>
              <a:buSzPts val="2800"/>
              <a:buFont typeface="Times New Roman"/>
              <a:buNone/>
            </a:pPr>
            <a:r>
              <a:rPr b="1" i="1" lang="es-AR" sz="2500" u="none" cap="none" strike="noStrike">
                <a:solidFill>
                  <a:srgbClr val="0066FF"/>
                </a:solidFill>
                <a:latin typeface="Courier New"/>
                <a:ea typeface="Courier New"/>
                <a:cs typeface="Courier New"/>
                <a:sym typeface="Courier New"/>
              </a:rPr>
              <a:t>{se copian los registros restantes}</a:t>
            </a:r>
            <a:endParaRPr b="0" i="0" sz="11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500" u="none" cap="none" strike="noStrike">
                <a:solidFill>
                  <a:srgbClr val="262626"/>
                </a:solidFill>
                <a:latin typeface="Courier New"/>
                <a:ea typeface="Courier New"/>
                <a:cs typeface="Courier New"/>
                <a:sym typeface="Courier New"/>
              </a:rPr>
              <a:t>	</a:t>
            </a:r>
            <a:r>
              <a:rPr b="1" i="0" lang="es-AR" sz="2500" u="none" cap="none" strike="noStrike">
                <a:solidFill>
                  <a:srgbClr val="262626"/>
                </a:solidFill>
                <a:latin typeface="Courier New"/>
                <a:ea typeface="Courier New"/>
                <a:cs typeface="Courier New"/>
                <a:sym typeface="Courier New"/>
              </a:rPr>
              <a:t>while</a:t>
            </a:r>
            <a:r>
              <a:rPr b="0" i="0" lang="es-AR" sz="2500" u="none" cap="none" strike="noStrike">
                <a:solidFill>
                  <a:srgbClr val="262626"/>
                </a:solidFill>
                <a:latin typeface="Courier New"/>
                <a:ea typeface="Courier New"/>
                <a:cs typeface="Courier New"/>
                <a:sym typeface="Courier New"/>
              </a:rPr>
              <a:t> (reg.nombre &lt;&gt; valoralto) </a:t>
            </a:r>
            <a:r>
              <a:rPr b="1" i="0" lang="es-AR" sz="2500" u="none" cap="none" strike="noStrike">
                <a:solidFill>
                  <a:srgbClr val="262626"/>
                </a:solidFill>
                <a:latin typeface="Courier New"/>
                <a:ea typeface="Courier New"/>
                <a:cs typeface="Courier New"/>
                <a:sym typeface="Courier New"/>
              </a:rPr>
              <a:t>do begin</a:t>
            </a:r>
            <a:r>
              <a:rPr b="0" i="0" lang="es-AR" sz="2500" u="none" cap="none" strike="noStrike">
                <a:solidFill>
                  <a:srgbClr val="262626"/>
                </a:solidFill>
                <a:latin typeface="Courier New"/>
                <a:ea typeface="Courier New"/>
                <a:cs typeface="Courier New"/>
                <a:sym typeface="Courier New"/>
              </a:rPr>
              <a:t>	    </a:t>
            </a:r>
            <a:endParaRPr b="0" i="0" sz="11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500" u="none" cap="none" strike="noStrike">
                <a:solidFill>
                  <a:srgbClr val="262626"/>
                </a:solidFill>
                <a:latin typeface="Courier New"/>
                <a:ea typeface="Courier New"/>
                <a:cs typeface="Courier New"/>
                <a:sym typeface="Courier New"/>
              </a:rPr>
              <a:t>		</a:t>
            </a:r>
            <a:r>
              <a:rPr b="1" i="0" lang="es-AR" sz="2500" u="none" cap="none" strike="noStrike">
                <a:solidFill>
                  <a:srgbClr val="262626"/>
                </a:solidFill>
                <a:latin typeface="Courier New"/>
                <a:ea typeface="Courier New"/>
                <a:cs typeface="Courier New"/>
                <a:sym typeface="Courier New"/>
              </a:rPr>
              <a:t>write</a:t>
            </a:r>
            <a:r>
              <a:rPr b="0" i="0" lang="es-AR" sz="2500" u="none" cap="none" strike="noStrike">
                <a:solidFill>
                  <a:srgbClr val="262626"/>
                </a:solidFill>
                <a:latin typeface="Courier New"/>
                <a:ea typeface="Courier New"/>
                <a:cs typeface="Courier New"/>
                <a:sym typeface="Courier New"/>
              </a:rPr>
              <a:t>(archivo_nuevo, reg);</a:t>
            </a:r>
            <a:endParaRPr b="0" i="0" sz="2500" u="none" cap="none" strike="noStrike">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2800"/>
              <a:buFont typeface="Times New Roman"/>
              <a:buNone/>
            </a:pPr>
            <a:r>
              <a:rPr b="0" i="0" lang="es-AR" sz="2500" u="none" cap="none" strike="noStrike">
                <a:solidFill>
                  <a:srgbClr val="262626"/>
                </a:solidFill>
                <a:latin typeface="Courier New"/>
                <a:ea typeface="Courier New"/>
                <a:cs typeface="Courier New"/>
                <a:sym typeface="Courier New"/>
              </a:rPr>
              <a:t>		leer(archivo, reg);</a:t>
            </a:r>
            <a:endParaRPr b="0" i="0" sz="2500" u="none" cap="none" strike="noStrike">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2800"/>
              <a:buFont typeface="Times New Roman"/>
              <a:buNone/>
            </a:pPr>
            <a:r>
              <a:rPr b="0" i="0" lang="es-AR" sz="2500" u="none" cap="none" strike="noStrike">
                <a:solidFill>
                  <a:srgbClr val="262626"/>
                </a:solidFill>
                <a:latin typeface="Courier New"/>
                <a:ea typeface="Courier New"/>
                <a:cs typeface="Courier New"/>
                <a:sym typeface="Courier New"/>
              </a:rPr>
              <a:t>	</a:t>
            </a:r>
            <a:r>
              <a:rPr b="1" i="0" lang="es-AR" sz="2500" u="none" cap="none" strike="noStrike">
                <a:solidFill>
                  <a:schemeClr val="dk1"/>
                </a:solidFill>
                <a:latin typeface="Courier New"/>
                <a:ea typeface="Courier New"/>
                <a:cs typeface="Courier New"/>
                <a:sym typeface="Courier New"/>
              </a:rPr>
              <a:t>end;</a:t>
            </a:r>
            <a:endParaRPr b="1" i="0" sz="2500" u="none" cap="none" strike="noStrike">
              <a:solidFill>
                <a:schemeClr val="dk1"/>
              </a:solidFill>
              <a:latin typeface="Courier New"/>
              <a:ea typeface="Courier New"/>
              <a:cs typeface="Courier New"/>
              <a:sym typeface="Courier New"/>
            </a:endParaRPr>
          </a:p>
          <a:p>
            <a:pPr indent="457200" lvl="0" marL="0" marR="0" rtl="0" algn="l">
              <a:lnSpc>
                <a:spcPct val="93000"/>
              </a:lnSpc>
              <a:spcBef>
                <a:spcPts val="0"/>
              </a:spcBef>
              <a:spcAft>
                <a:spcPts val="0"/>
              </a:spcAft>
              <a:buClr>
                <a:srgbClr val="262626"/>
              </a:buClr>
              <a:buSzPts val="2800"/>
              <a:buFont typeface="Times New Roman"/>
              <a:buNone/>
            </a:pPr>
            <a:r>
              <a:rPr b="1" i="0" lang="es-AR" sz="2500" u="none" cap="none" strike="noStrike">
                <a:solidFill>
                  <a:schemeClr val="dk1"/>
                </a:solidFill>
                <a:latin typeface="Courier New"/>
                <a:ea typeface="Courier New"/>
                <a:cs typeface="Courier New"/>
                <a:sym typeface="Courier New"/>
              </a:rPr>
              <a:t>close</a:t>
            </a:r>
            <a:r>
              <a:rPr b="0" i="0" lang="es-AR" sz="2500" u="none" cap="none" strike="noStrike">
                <a:solidFill>
                  <a:srgbClr val="262626"/>
                </a:solidFill>
                <a:latin typeface="Courier New"/>
                <a:ea typeface="Courier New"/>
                <a:cs typeface="Courier New"/>
                <a:sym typeface="Courier New"/>
              </a:rPr>
              <a:t>(archivo_nuevo);</a:t>
            </a:r>
            <a:endParaRPr b="0" i="0" sz="11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Times New Roman"/>
              <a:buNone/>
            </a:pPr>
            <a:r>
              <a:rPr b="0" i="0" lang="es-AR" sz="2500" u="none" cap="none" strike="noStrike">
                <a:solidFill>
                  <a:srgbClr val="000000"/>
                </a:solidFill>
                <a:latin typeface="Courier New"/>
                <a:ea typeface="Courier New"/>
                <a:cs typeface="Courier New"/>
                <a:sym typeface="Courier New"/>
              </a:rPr>
              <a:t>	</a:t>
            </a:r>
            <a:r>
              <a:rPr b="1" i="0" lang="es-AR" sz="2500" u="none" cap="none" strike="noStrike">
                <a:solidFill>
                  <a:srgbClr val="000000"/>
                </a:solidFill>
                <a:latin typeface="Courier New"/>
                <a:ea typeface="Courier New"/>
                <a:cs typeface="Courier New"/>
                <a:sym typeface="Courier New"/>
              </a:rPr>
              <a:t>close</a:t>
            </a:r>
            <a:r>
              <a:rPr b="0" i="0" lang="es-AR" sz="2500" u="none" cap="none" strike="noStrike">
                <a:solidFill>
                  <a:srgbClr val="000000"/>
                </a:solidFill>
                <a:latin typeface="Courier New"/>
                <a:ea typeface="Courier New"/>
                <a:cs typeface="Courier New"/>
                <a:sym typeface="Courier New"/>
              </a:rPr>
              <a:t>(archivo);</a:t>
            </a:r>
            <a:endParaRPr b="0" i="0" sz="2500" u="none" cap="none" strike="noStrike">
              <a:solidFill>
                <a:srgbClr val="000000"/>
              </a:solidFill>
              <a:latin typeface="Courier New"/>
              <a:ea typeface="Courier New"/>
              <a:cs typeface="Courier New"/>
              <a:sym typeface="Courier New"/>
            </a:endParaRPr>
          </a:p>
          <a:p>
            <a:pPr indent="0" lvl="0" marL="457200" marR="0" rtl="0" algn="l">
              <a:lnSpc>
                <a:spcPct val="93000"/>
              </a:lnSpc>
              <a:spcBef>
                <a:spcPts val="0"/>
              </a:spcBef>
              <a:spcAft>
                <a:spcPts val="0"/>
              </a:spcAft>
              <a:buClr>
                <a:srgbClr val="000000"/>
              </a:buClr>
              <a:buSzPts val="2800"/>
              <a:buFont typeface="Times New Roman"/>
              <a:buNone/>
            </a:pPr>
            <a:r>
              <a:rPr b="1" lang="es-AR" sz="2500">
                <a:solidFill>
                  <a:srgbClr val="0066FF"/>
                </a:solidFill>
                <a:latin typeface="Courier New"/>
                <a:ea typeface="Courier New"/>
                <a:cs typeface="Courier New"/>
                <a:sym typeface="Courier New"/>
              </a:rPr>
              <a:t>{renombrar el archivo original para dejarlo como respaldo}</a:t>
            </a:r>
            <a:endParaRPr b="1" sz="2500">
              <a:solidFill>
                <a:srgbClr val="0066FF"/>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0000"/>
              </a:buClr>
              <a:buSzPts val="2800"/>
              <a:buFont typeface="Times New Roman"/>
              <a:buNone/>
            </a:pPr>
            <a:r>
              <a:rPr lang="es-AR" sz="2500">
                <a:latin typeface="Courier New"/>
                <a:ea typeface="Courier New"/>
                <a:cs typeface="Courier New"/>
                <a:sym typeface="Courier New"/>
              </a:rPr>
              <a:t>  </a:t>
            </a:r>
            <a:r>
              <a:rPr b="1" lang="es-AR" sz="2500">
                <a:latin typeface="Courier New"/>
                <a:ea typeface="Courier New"/>
                <a:cs typeface="Courier New"/>
                <a:sym typeface="Courier New"/>
              </a:rPr>
              <a:t>rename</a:t>
            </a:r>
            <a:r>
              <a:rPr lang="es-AR" sz="2500">
                <a:latin typeface="Courier New"/>
                <a:ea typeface="Courier New"/>
                <a:cs typeface="Courier New"/>
                <a:sym typeface="Courier New"/>
              </a:rPr>
              <a:t>(archivo,’</a:t>
            </a:r>
            <a:r>
              <a:rPr lang="es-AR" sz="2800">
                <a:solidFill>
                  <a:schemeClr val="dk1"/>
                </a:solidFill>
                <a:latin typeface="Courier New"/>
                <a:ea typeface="Courier New"/>
                <a:cs typeface="Courier New"/>
                <a:sym typeface="Courier New"/>
              </a:rPr>
              <a:t>arch_empleados_old’</a:t>
            </a:r>
            <a:r>
              <a:rPr lang="es-AR" sz="2500">
                <a:latin typeface="Courier New"/>
                <a:ea typeface="Courier New"/>
                <a:cs typeface="Courier New"/>
                <a:sym typeface="Courier New"/>
              </a:rPr>
              <a:t>);</a:t>
            </a:r>
            <a:endParaRPr sz="2500">
              <a:latin typeface="Courier New"/>
              <a:ea typeface="Courier New"/>
              <a:cs typeface="Courier New"/>
              <a:sym typeface="Courier New"/>
            </a:endParaRPr>
          </a:p>
          <a:p>
            <a:pPr indent="0" lvl="0" marL="457200" marR="0" rtl="0" algn="l">
              <a:lnSpc>
                <a:spcPct val="93000"/>
              </a:lnSpc>
              <a:spcBef>
                <a:spcPts val="0"/>
              </a:spcBef>
              <a:spcAft>
                <a:spcPts val="0"/>
              </a:spcAft>
              <a:buClr>
                <a:srgbClr val="000000"/>
              </a:buClr>
              <a:buSzPts val="2800"/>
              <a:buFont typeface="Times New Roman"/>
              <a:buNone/>
            </a:pPr>
            <a:r>
              <a:rPr b="1" lang="es-AR" sz="2500">
                <a:solidFill>
                  <a:srgbClr val="0066FF"/>
                </a:solidFill>
                <a:latin typeface="Courier New"/>
                <a:ea typeface="Courier New"/>
                <a:cs typeface="Courier New"/>
                <a:sym typeface="Courier New"/>
              </a:rPr>
              <a:t>{renombrar el archivo temporal con el nombre del original}</a:t>
            </a:r>
            <a:endParaRPr b="1" sz="2500">
              <a:solidFill>
                <a:srgbClr val="0066FF"/>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0000"/>
              </a:buClr>
              <a:buSzPts val="2800"/>
              <a:buFont typeface="Times New Roman"/>
              <a:buNone/>
            </a:pPr>
            <a:r>
              <a:rPr lang="es-AR" sz="2500">
                <a:latin typeface="Courier New"/>
                <a:ea typeface="Courier New"/>
                <a:cs typeface="Courier New"/>
                <a:sym typeface="Courier New"/>
              </a:rPr>
              <a:t>  </a:t>
            </a:r>
            <a:r>
              <a:rPr b="1" lang="es-AR" sz="2500">
                <a:latin typeface="Courier New"/>
                <a:ea typeface="Courier New"/>
                <a:cs typeface="Courier New"/>
                <a:sym typeface="Courier New"/>
              </a:rPr>
              <a:t>rename</a:t>
            </a:r>
            <a:r>
              <a:rPr lang="es-AR" sz="2500">
                <a:latin typeface="Courier New"/>
                <a:ea typeface="Courier New"/>
                <a:cs typeface="Courier New"/>
                <a:sym typeface="Courier New"/>
              </a:rPr>
              <a:t>(archivo_nuevo, ‘</a:t>
            </a:r>
            <a:r>
              <a:rPr lang="es-AR" sz="2800">
                <a:solidFill>
                  <a:schemeClr val="dk1"/>
                </a:solidFill>
                <a:latin typeface="Courier New"/>
                <a:ea typeface="Courier New"/>
                <a:cs typeface="Courier New"/>
                <a:sym typeface="Courier New"/>
              </a:rPr>
              <a:t>arch_empleados’</a:t>
            </a:r>
            <a:r>
              <a:rPr lang="es-AR" sz="2500">
                <a:latin typeface="Courier New"/>
                <a:ea typeface="Courier New"/>
                <a:cs typeface="Courier New"/>
                <a:sym typeface="Courier New"/>
              </a:rPr>
              <a:t>);</a:t>
            </a:r>
            <a:endParaRPr sz="2500">
              <a:latin typeface="Courier New"/>
              <a:ea typeface="Courier New"/>
              <a:cs typeface="Courier New"/>
              <a:sym typeface="Courier New"/>
            </a:endParaRPr>
          </a:p>
          <a:p>
            <a:pPr indent="0" lvl="0" marL="0" marR="0" rtl="0" algn="l">
              <a:lnSpc>
                <a:spcPct val="93000"/>
              </a:lnSpc>
              <a:spcBef>
                <a:spcPts val="0"/>
              </a:spcBef>
              <a:spcAft>
                <a:spcPts val="0"/>
              </a:spcAft>
              <a:buClr>
                <a:srgbClr val="000000"/>
              </a:buClr>
              <a:buSzPts val="2800"/>
              <a:buFont typeface="Times New Roman"/>
              <a:buNone/>
            </a:pPr>
            <a:r>
              <a:rPr b="1" i="0" lang="es-AR" sz="2500" u="none" cap="none" strike="noStrike">
                <a:solidFill>
                  <a:schemeClr val="dk1"/>
                </a:solidFill>
                <a:latin typeface="Courier New"/>
                <a:ea typeface="Courier New"/>
                <a:cs typeface="Courier New"/>
                <a:sym typeface="Courier New"/>
              </a:rPr>
              <a:t>end.</a:t>
            </a:r>
            <a:endParaRPr b="0"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500"/>
                                        <p:tgtEl>
                                          <p:spTgt spid="29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500"/>
                                        <p:tgtEl>
                                          <p:spTgt spid="29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500"/>
                                        <p:tgtEl>
                                          <p:spTgt spid="29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500"/>
                                        <p:tgtEl>
                                          <p:spTgt spid="299">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animEffect filter="fade" transition="in">
                                      <p:cBhvr>
                                        <p:cTn dur="500"/>
                                        <p:tgtEl>
                                          <p:spTgt spid="299">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animEffect filter="fade" transition="in">
                                      <p:cBhvr>
                                        <p:cTn dur="500"/>
                                        <p:tgtEl>
                                          <p:spTgt spid="299">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animEffect filter="fade" transition="in">
                                      <p:cBhvr>
                                        <p:cTn dur="500"/>
                                        <p:tgtEl>
                                          <p:spTgt spid="299">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8" st="8"/>
                                            </p:txEl>
                                          </p:spTgt>
                                        </p:tgtEl>
                                        <p:attrNameLst>
                                          <p:attrName>style.visibility</p:attrName>
                                        </p:attrNameLst>
                                      </p:cBhvr>
                                      <p:to>
                                        <p:strVal val="visible"/>
                                      </p:to>
                                    </p:set>
                                    <p:animEffect filter="fade" transition="in">
                                      <p:cBhvr>
                                        <p:cTn dur="500"/>
                                        <p:tgtEl>
                                          <p:spTgt spid="299">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9" st="9"/>
                                            </p:txEl>
                                          </p:spTgt>
                                        </p:tgtEl>
                                        <p:attrNameLst>
                                          <p:attrName>style.visibility</p:attrName>
                                        </p:attrNameLst>
                                      </p:cBhvr>
                                      <p:to>
                                        <p:strVal val="visible"/>
                                      </p:to>
                                    </p:set>
                                    <p:animEffect filter="fade" transition="in">
                                      <p:cBhvr>
                                        <p:cTn dur="500"/>
                                        <p:tgtEl>
                                          <p:spTgt spid="299">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10" st="10"/>
                                            </p:txEl>
                                          </p:spTgt>
                                        </p:tgtEl>
                                        <p:attrNameLst>
                                          <p:attrName>style.visibility</p:attrName>
                                        </p:attrNameLst>
                                      </p:cBhvr>
                                      <p:to>
                                        <p:strVal val="visible"/>
                                      </p:to>
                                    </p:set>
                                    <p:animEffect filter="fade" transition="in">
                                      <p:cBhvr>
                                        <p:cTn dur="500"/>
                                        <p:tgtEl>
                                          <p:spTgt spid="299">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11" st="11"/>
                                            </p:txEl>
                                          </p:spTgt>
                                        </p:tgtEl>
                                        <p:attrNameLst>
                                          <p:attrName>style.visibility</p:attrName>
                                        </p:attrNameLst>
                                      </p:cBhvr>
                                      <p:to>
                                        <p:strVal val="visible"/>
                                      </p:to>
                                    </p:set>
                                    <p:animEffect filter="fade" transition="in">
                                      <p:cBhvr>
                                        <p:cTn dur="500"/>
                                        <p:tgtEl>
                                          <p:spTgt spid="299">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12" st="12"/>
                                            </p:txEl>
                                          </p:spTgt>
                                        </p:tgtEl>
                                        <p:attrNameLst>
                                          <p:attrName>style.visibility</p:attrName>
                                        </p:attrNameLst>
                                      </p:cBhvr>
                                      <p:to>
                                        <p:strVal val="visible"/>
                                      </p:to>
                                    </p:set>
                                    <p:animEffect filter="fade" transition="in">
                                      <p:cBhvr>
                                        <p:cTn dur="500"/>
                                        <p:tgtEl>
                                          <p:spTgt spid="299">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9">
                                            <p:txEl>
                                              <p:pRg end="13" st="13"/>
                                            </p:txEl>
                                          </p:spTgt>
                                        </p:tgtEl>
                                        <p:attrNameLst>
                                          <p:attrName>style.visibility</p:attrName>
                                        </p:attrNameLst>
                                      </p:cBhvr>
                                      <p:to>
                                        <p:strVal val="visible"/>
                                      </p:to>
                                    </p:set>
                                    <p:animEffect filter="fade" transition="in">
                                      <p:cBhvr>
                                        <p:cTn dur="500"/>
                                        <p:tgtEl>
                                          <p:spTgt spid="299">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05" name="Shape 305"/>
        <p:cNvGrpSpPr/>
        <p:nvPr/>
      </p:nvGrpSpPr>
      <p:grpSpPr>
        <a:xfrm>
          <a:off x="0" y="0"/>
          <a:ext cx="0" cy="0"/>
          <a:chOff x="0" y="0"/>
          <a:chExt cx="0" cy="0"/>
        </a:xfrm>
      </p:grpSpPr>
      <p:sp>
        <p:nvSpPr>
          <p:cNvPr id="306" name="Google Shape;306;p8"/>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07" name="Google Shape;307;p8"/>
          <p:cNvSpPr txBox="1"/>
          <p:nvPr/>
        </p:nvSpPr>
        <p:spPr>
          <a:xfrm>
            <a:off x="2697163"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p8"/>
          <p:cNvSpPr txBox="1"/>
          <p:nvPr/>
        </p:nvSpPr>
        <p:spPr>
          <a:xfrm>
            <a:off x="1953390" y="1000108"/>
            <a:ext cx="9929882" cy="5643602"/>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262626"/>
              </a:buClr>
              <a:buSzPts val="2800"/>
              <a:buFont typeface="Times New Roman"/>
              <a:buNone/>
            </a:pPr>
            <a:r>
              <a:rPr b="1" i="0" lang="es-AR" sz="2800" u="none" cap="none" strike="noStrike">
                <a:solidFill>
                  <a:srgbClr val="262626"/>
                </a:solidFill>
                <a:latin typeface="Courier New"/>
                <a:ea typeface="Courier New"/>
                <a:cs typeface="Courier New"/>
                <a:sym typeface="Courier New"/>
              </a:rPr>
              <a:t>Begin </a:t>
            </a:r>
            <a:r>
              <a:rPr b="1" i="1" lang="es-AR" sz="2800" u="none" cap="none" strike="noStrike">
                <a:solidFill>
                  <a:srgbClr val="0066FF"/>
                </a:solidFill>
                <a:latin typeface="Courier New"/>
                <a:ea typeface="Courier New"/>
                <a:cs typeface="Courier New"/>
                <a:sym typeface="Courier New"/>
              </a:rPr>
              <a:t>{se sabe que existe Carlos Garcia}</a:t>
            </a:r>
            <a:endParaRPr b="1" i="0" sz="2800" u="none" cap="none" strike="noStrike">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ourier New"/>
                <a:ea typeface="Courier New"/>
                <a:cs typeface="Courier New"/>
                <a:sym typeface="Courier New"/>
              </a:rPr>
              <a:t>	</a:t>
            </a:r>
            <a:r>
              <a:rPr b="1" i="0" lang="es-AR" sz="2800" u="none" cap="none" strike="noStrike">
                <a:solidFill>
                  <a:srgbClr val="000000"/>
                </a:solidFill>
                <a:latin typeface="Courier New"/>
                <a:ea typeface="Courier New"/>
                <a:cs typeface="Courier New"/>
                <a:sym typeface="Courier New"/>
              </a:rPr>
              <a:t>assign</a:t>
            </a:r>
            <a:r>
              <a:rPr b="0" i="0" lang="es-AR" sz="2800" u="none" cap="none" strike="noStrike">
                <a:solidFill>
                  <a:srgbClr val="000000"/>
                </a:solidFill>
                <a:latin typeface="Courier New"/>
                <a:ea typeface="Courier New"/>
                <a:cs typeface="Courier New"/>
                <a:sym typeface="Courier New"/>
              </a:rPr>
              <a:t>(archivo, 'arch_empleados');</a:t>
            </a:r>
            <a:endParaRPr b="0" i="0" sz="2800" u="none" cap="none" strike="noStrike">
              <a:solidFill>
                <a:srgbClr val="000000"/>
              </a:solidFill>
              <a:latin typeface="Courier New"/>
              <a:ea typeface="Courier New"/>
              <a:cs typeface="Courier New"/>
              <a:sym typeface="Courier New"/>
            </a:endParaRPr>
          </a:p>
          <a:p>
            <a:pPr indent="0" lvl="0" marL="0" marR="0" rtl="0" algn="l">
              <a:lnSpc>
                <a:spcPct val="93000"/>
              </a:lnSpc>
              <a:spcBef>
                <a:spcPts val="0"/>
              </a:spcBef>
              <a:spcAft>
                <a:spcPts val="0"/>
              </a:spcAft>
              <a:buClr>
                <a:srgbClr val="000000"/>
              </a:buClr>
              <a:buSzPts val="2800"/>
              <a:buFont typeface="Times New Roman"/>
              <a:buNone/>
            </a:pPr>
            <a:r>
              <a:rPr b="0" i="0" lang="es-AR" sz="2800" u="none" cap="none" strike="noStrike">
                <a:solidFill>
                  <a:srgbClr val="000000"/>
                </a:solidFill>
                <a:latin typeface="Courier New"/>
                <a:ea typeface="Courier New"/>
                <a:cs typeface="Courier New"/>
                <a:sym typeface="Courier New"/>
              </a:rPr>
              <a:t>	</a:t>
            </a:r>
            <a:r>
              <a:rPr b="1" i="0" lang="es-AR" sz="2800" u="none" cap="none" strike="noStrike">
                <a:solidFill>
                  <a:srgbClr val="000000"/>
                </a:solidFill>
                <a:latin typeface="Courier New"/>
                <a:ea typeface="Courier New"/>
                <a:cs typeface="Courier New"/>
                <a:sym typeface="Courier New"/>
              </a:rPr>
              <a:t>reset</a:t>
            </a:r>
            <a:r>
              <a:rPr b="0" i="0" lang="es-AR" sz="2800" u="none" cap="none" strike="noStrike">
                <a:solidFill>
                  <a:srgbClr val="000000"/>
                </a:solidFill>
                <a:latin typeface="Courier New"/>
                <a:ea typeface="Courier New"/>
                <a:cs typeface="Courier New"/>
                <a:sym typeface="Courier New"/>
              </a:rPr>
              <a:t>(archivo);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a:t>
            </a:r>
            <a:r>
              <a:rPr b="1" i="0" lang="es-AR" sz="2800" u="none" cap="none" strike="noStrike">
                <a:solidFill>
                  <a:srgbClr val="262626"/>
                </a:solidFill>
                <a:latin typeface="Courier New"/>
                <a:ea typeface="Courier New"/>
                <a:cs typeface="Courier New"/>
                <a:sym typeface="Courier New"/>
              </a:rPr>
              <a:t>leer</a:t>
            </a:r>
            <a:r>
              <a:rPr b="0" i="0" lang="es-AR" sz="2800" u="none" cap="none" strike="noStrike">
                <a:solidFill>
                  <a:srgbClr val="262626"/>
                </a:solidFill>
                <a:latin typeface="Courier New"/>
                <a:ea typeface="Courier New"/>
                <a:cs typeface="Courier New"/>
                <a:sym typeface="Courier New"/>
              </a:rPr>
              <a:t>(archivo, reg);</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66FF"/>
              </a:buClr>
              <a:buSzPts val="2800"/>
              <a:buFont typeface="Times New Roman"/>
              <a:buNone/>
            </a:pPr>
            <a:r>
              <a:rPr b="1" i="1" lang="es-AR" sz="2800" u="none" cap="none" strike="noStrike">
                <a:solidFill>
                  <a:srgbClr val="0066FF"/>
                </a:solidFill>
                <a:latin typeface="Courier New"/>
                <a:ea typeface="Courier New"/>
                <a:cs typeface="Courier New"/>
                <a:sym typeface="Courier New"/>
              </a:rPr>
              <a:t>	{Se avanza hasta Carlos Garcia}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a:t>
            </a:r>
            <a:r>
              <a:rPr b="1" i="0" lang="es-AR" sz="2800" u="none" cap="none" strike="noStrike">
                <a:solidFill>
                  <a:srgbClr val="262626"/>
                </a:solidFill>
                <a:latin typeface="Courier New"/>
                <a:ea typeface="Courier New"/>
                <a:cs typeface="Courier New"/>
                <a:sym typeface="Courier New"/>
              </a:rPr>
              <a:t>while </a:t>
            </a:r>
            <a:r>
              <a:rPr b="0" i="0" lang="es-AR" sz="2800" u="none" cap="none" strike="noStrike">
                <a:solidFill>
                  <a:srgbClr val="262626"/>
                </a:solidFill>
                <a:latin typeface="Courier New"/>
                <a:ea typeface="Courier New"/>
                <a:cs typeface="Courier New"/>
                <a:sym typeface="Courier New"/>
              </a:rPr>
              <a:t>(reg.nombre &lt;&gt; </a:t>
            </a:r>
            <a:r>
              <a:rPr lang="es-AR" sz="2800">
                <a:solidFill>
                  <a:srgbClr val="262626"/>
                </a:solidFill>
                <a:latin typeface="Courier New"/>
                <a:ea typeface="Courier New"/>
                <a:cs typeface="Courier New"/>
                <a:sym typeface="Courier New"/>
              </a:rPr>
              <a:t>‘</a:t>
            </a:r>
            <a:r>
              <a:rPr b="0" i="0" lang="es-AR" sz="2800" u="none" cap="none" strike="noStrike">
                <a:solidFill>
                  <a:srgbClr val="262626"/>
                </a:solidFill>
                <a:latin typeface="Courier New"/>
                <a:ea typeface="Courier New"/>
                <a:cs typeface="Courier New"/>
                <a:sym typeface="Courier New"/>
              </a:rPr>
              <a:t>Carlos Garcia</a:t>
            </a:r>
            <a:r>
              <a:rPr b="1" lang="es-AR" sz="2800">
                <a:solidFill>
                  <a:srgbClr val="262626"/>
                </a:solidFill>
                <a:latin typeface="Courier New"/>
                <a:ea typeface="Courier New"/>
                <a:cs typeface="Courier New"/>
                <a:sym typeface="Courier New"/>
              </a:rPr>
              <a:t>’</a:t>
            </a:r>
            <a:r>
              <a:rPr b="0" i="0" lang="es-AR" sz="2800" u="none" cap="none" strike="noStrike">
                <a:solidFill>
                  <a:srgbClr val="262626"/>
                </a:solidFill>
                <a:latin typeface="Courier New"/>
                <a:ea typeface="Courier New"/>
                <a:cs typeface="Courier New"/>
                <a:sym typeface="Courier New"/>
              </a:rPr>
              <a:t>)</a:t>
            </a:r>
            <a:r>
              <a:rPr b="1" i="0" lang="es-AR" sz="2800" u="none" cap="none" strike="noStrike">
                <a:solidFill>
                  <a:srgbClr val="262626"/>
                </a:solidFill>
                <a:latin typeface="Courier New"/>
                <a:ea typeface="Courier New"/>
                <a:cs typeface="Courier New"/>
                <a:sym typeface="Courier New"/>
              </a:rPr>
              <a:t> do	</a:t>
            </a:r>
            <a:r>
              <a:rPr b="0" i="0" lang="es-AR" sz="2800" u="none" cap="none" strike="noStrike">
                <a:solidFill>
                  <a:srgbClr val="262626"/>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leer(archivo, reg);</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a:t>
            </a:r>
            <a:r>
              <a:rPr b="1" i="1" lang="es-AR" sz="2800" u="none" cap="none" strike="noStrike">
                <a:solidFill>
                  <a:srgbClr val="0066FF"/>
                </a:solidFill>
                <a:latin typeface="Courier New"/>
                <a:ea typeface="Courier New"/>
                <a:cs typeface="Courier New"/>
                <a:sym typeface="Courier New"/>
              </a:rPr>
              <a:t>{Se genera una marca de borrado}</a:t>
            </a:r>
            <a:endParaRPr b="1" i="1" sz="2800" u="none" cap="none" strike="noStrike">
              <a:solidFill>
                <a:srgbClr val="0066FF"/>
              </a:solidFill>
              <a:latin typeface="Courier New"/>
              <a:ea typeface="Courier New"/>
              <a:cs typeface="Courier New"/>
              <a:sym typeface="Courier New"/>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reg.nombre := </a:t>
            </a:r>
            <a:r>
              <a:rPr lang="es-AR" sz="2800">
                <a:solidFill>
                  <a:srgbClr val="262626"/>
                </a:solidFill>
                <a:latin typeface="Courier New"/>
                <a:ea typeface="Courier New"/>
                <a:cs typeface="Courier New"/>
                <a:sym typeface="Courier New"/>
              </a:rPr>
              <a:t>‘***’;</a:t>
            </a:r>
            <a:r>
              <a:rPr b="0" i="0" lang="es-AR" sz="2800" u="none" cap="none" strike="noStrike">
                <a:solidFill>
                  <a:srgbClr val="262626"/>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66FF"/>
              </a:buClr>
              <a:buSzPts val="2800"/>
              <a:buFont typeface="Times New Roman"/>
              <a:buNone/>
            </a:pPr>
            <a:r>
              <a:rPr b="1" i="1" lang="es-AR" sz="2800" u="none" cap="none" strike="noStrike">
                <a:solidFill>
                  <a:srgbClr val="0066FF"/>
                </a:solidFill>
                <a:latin typeface="Courier New"/>
                <a:ea typeface="Courier New"/>
                <a:cs typeface="Courier New"/>
                <a:sym typeface="Courier New"/>
              </a:rPr>
              <a:t>	{Se borra lógicamente a Carlos Garcia}</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a:t>
            </a:r>
            <a:r>
              <a:rPr b="1" i="0" lang="es-AR" sz="2800" u="none" cap="none" strike="noStrike">
                <a:solidFill>
                  <a:schemeClr val="dk1"/>
                </a:solidFill>
                <a:latin typeface="Courier New"/>
                <a:ea typeface="Courier New"/>
                <a:cs typeface="Courier New"/>
                <a:sym typeface="Courier New"/>
              </a:rPr>
              <a:t>seek</a:t>
            </a:r>
            <a:r>
              <a:rPr b="0" i="0" lang="es-AR" sz="2800" u="none" cap="none" strike="noStrike">
                <a:solidFill>
                  <a:srgbClr val="262626"/>
                </a:solidFill>
                <a:latin typeface="Courier New"/>
                <a:ea typeface="Courier New"/>
                <a:cs typeface="Courier New"/>
                <a:sym typeface="Courier New"/>
              </a:rPr>
              <a:t>(archivo, </a:t>
            </a:r>
            <a:r>
              <a:rPr b="1" i="0" lang="es-AR" sz="2800" u="none" cap="none" strike="noStrike">
                <a:solidFill>
                  <a:srgbClr val="262626"/>
                </a:solidFill>
                <a:latin typeface="Courier New"/>
                <a:ea typeface="Courier New"/>
                <a:cs typeface="Courier New"/>
                <a:sym typeface="Courier New"/>
              </a:rPr>
              <a:t>filepos</a:t>
            </a:r>
            <a:r>
              <a:rPr b="0" i="0" lang="es-AR" sz="2800" u="none" cap="none" strike="noStrike">
                <a:solidFill>
                  <a:srgbClr val="262626"/>
                </a:solidFill>
                <a:latin typeface="Courier New"/>
                <a:ea typeface="Courier New"/>
                <a:cs typeface="Courier New"/>
                <a:sym typeface="Courier New"/>
              </a:rPr>
              <a:t>(archivo)-1 );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a:t>
            </a:r>
            <a:r>
              <a:rPr b="1" i="0" lang="es-AR" sz="2800" u="none" cap="none" strike="noStrike">
                <a:solidFill>
                  <a:schemeClr val="dk1"/>
                </a:solidFill>
                <a:latin typeface="Courier New"/>
                <a:ea typeface="Courier New"/>
                <a:cs typeface="Courier New"/>
                <a:sym typeface="Courier New"/>
              </a:rPr>
              <a:t>write</a:t>
            </a:r>
            <a:r>
              <a:rPr b="0" i="0" lang="es-AR" sz="2800" u="none" cap="none" strike="noStrike">
                <a:solidFill>
                  <a:srgbClr val="262626"/>
                </a:solidFill>
                <a:latin typeface="Courier New"/>
                <a:ea typeface="Courier New"/>
                <a:cs typeface="Courier New"/>
                <a:sym typeface="Courier New"/>
              </a:rPr>
              <a:t>(archivo, reg);</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262626"/>
              </a:buClr>
              <a:buSzPts val="2800"/>
              <a:buFont typeface="Times New Roman"/>
              <a:buNone/>
            </a:pPr>
            <a:r>
              <a:rPr b="0" i="0" lang="es-AR" sz="2800" u="none" cap="none" strike="noStrike">
                <a:solidFill>
                  <a:srgbClr val="262626"/>
                </a:solidFill>
                <a:latin typeface="Courier New"/>
                <a:ea typeface="Courier New"/>
                <a:cs typeface="Courier New"/>
                <a:sym typeface="Courier New"/>
              </a:rPr>
              <a:t>	</a:t>
            </a:r>
            <a:r>
              <a:rPr b="1" i="0" lang="es-AR" sz="2800" u="none" cap="none" strike="noStrike">
                <a:solidFill>
                  <a:srgbClr val="000000"/>
                </a:solidFill>
                <a:latin typeface="Courier New"/>
                <a:ea typeface="Courier New"/>
                <a:cs typeface="Courier New"/>
                <a:sym typeface="Courier New"/>
              </a:rPr>
              <a:t>close</a:t>
            </a:r>
            <a:r>
              <a:rPr b="0" i="0" lang="es-AR" sz="2800" u="none" cap="none" strike="noStrike">
                <a:solidFill>
                  <a:srgbClr val="000000"/>
                </a:solidFill>
                <a:latin typeface="Courier New"/>
                <a:ea typeface="Courier New"/>
                <a:cs typeface="Courier New"/>
                <a:sym typeface="Courier New"/>
              </a:rPr>
              <a:t>(archivo);</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Times New Roman"/>
              <a:buNone/>
            </a:pPr>
            <a:r>
              <a:rPr b="1" i="0" lang="es-AR" sz="2800" u="none" cap="none" strike="noStrike">
                <a:solidFill>
                  <a:srgbClr val="000000"/>
                </a:solidFill>
                <a:latin typeface="Courier New"/>
                <a:ea typeface="Courier New"/>
                <a:cs typeface="Courier New"/>
                <a:sym typeface="Courier New"/>
              </a:rPr>
              <a:t>end.</a:t>
            </a:r>
            <a:endParaRPr b="1" i="0" sz="2800" u="none" cap="none" strike="noStrike">
              <a:solidFill>
                <a:srgbClr val="262626"/>
              </a:solidFill>
              <a:latin typeface="Courier New"/>
              <a:ea typeface="Courier New"/>
              <a:cs typeface="Courier New"/>
              <a:sym typeface="Courier New"/>
            </a:endParaRPr>
          </a:p>
          <a:p>
            <a:pPr indent="0" lvl="0" marL="0" marR="0" rtl="0" algn="l">
              <a:lnSpc>
                <a:spcPct val="93000"/>
              </a:lnSpc>
              <a:spcBef>
                <a:spcPts val="0"/>
              </a:spcBef>
              <a:spcAft>
                <a:spcPts val="0"/>
              </a:spcAft>
              <a:buClr>
                <a:schemeClr val="lt1"/>
              </a:buClr>
              <a:buSzPts val="2600"/>
              <a:buFont typeface="Times New Roman"/>
              <a:buNone/>
            </a:pPr>
            <a:r>
              <a:t/>
            </a:r>
            <a:endParaRPr b="0" i="0" sz="2600" u="none" cap="none" strike="noStrike">
              <a:solidFill>
                <a:srgbClr val="262626"/>
              </a:solidFill>
              <a:latin typeface="Courier New"/>
              <a:ea typeface="Courier New"/>
              <a:cs typeface="Courier New"/>
              <a:sym typeface="Courier New"/>
            </a:endParaRPr>
          </a:p>
        </p:txBody>
      </p:sp>
      <p:sp>
        <p:nvSpPr>
          <p:cNvPr id="309" name="Google Shape;309;p8"/>
          <p:cNvSpPr txBox="1"/>
          <p:nvPr/>
        </p:nvSpPr>
        <p:spPr>
          <a:xfrm>
            <a:off x="1676087" y="269893"/>
            <a:ext cx="9360000" cy="7302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Ejemplo: Baja lógica</a:t>
            </a:r>
            <a:endParaRPr b="0" i="0" sz="4400" u="none" cap="none" strike="noStrike">
              <a:solidFill>
                <a:srgbClr val="262626"/>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500"/>
                                        <p:tgtEl>
                                          <p:spTgt spid="3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500"/>
                                        <p:tgtEl>
                                          <p:spTgt spid="30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500"/>
                                        <p:tgtEl>
                                          <p:spTgt spid="30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500"/>
                                        <p:tgtEl>
                                          <p:spTgt spid="30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500"/>
                                        <p:tgtEl>
                                          <p:spTgt spid="30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animEffect filter="fade" transition="in">
                                      <p:cBhvr>
                                        <p:cTn dur="500"/>
                                        <p:tgtEl>
                                          <p:spTgt spid="30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animEffect filter="fade" transition="in">
                                      <p:cBhvr>
                                        <p:cTn dur="500"/>
                                        <p:tgtEl>
                                          <p:spTgt spid="30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8" st="8"/>
                                            </p:txEl>
                                          </p:spTgt>
                                        </p:tgtEl>
                                        <p:attrNameLst>
                                          <p:attrName>style.visibility</p:attrName>
                                        </p:attrNameLst>
                                      </p:cBhvr>
                                      <p:to>
                                        <p:strVal val="visible"/>
                                      </p:to>
                                    </p:set>
                                    <p:animEffect filter="fade" transition="in">
                                      <p:cBhvr>
                                        <p:cTn dur="500"/>
                                        <p:tgtEl>
                                          <p:spTgt spid="30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9" st="9"/>
                                            </p:txEl>
                                          </p:spTgt>
                                        </p:tgtEl>
                                        <p:attrNameLst>
                                          <p:attrName>style.visibility</p:attrName>
                                        </p:attrNameLst>
                                      </p:cBhvr>
                                      <p:to>
                                        <p:strVal val="visible"/>
                                      </p:to>
                                    </p:set>
                                    <p:animEffect filter="fade" transition="in">
                                      <p:cBhvr>
                                        <p:cTn dur="500"/>
                                        <p:tgtEl>
                                          <p:spTgt spid="308">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10" st="10"/>
                                            </p:txEl>
                                          </p:spTgt>
                                        </p:tgtEl>
                                        <p:attrNameLst>
                                          <p:attrName>style.visibility</p:attrName>
                                        </p:attrNameLst>
                                      </p:cBhvr>
                                      <p:to>
                                        <p:strVal val="visible"/>
                                      </p:to>
                                    </p:set>
                                    <p:animEffect filter="fade" transition="in">
                                      <p:cBhvr>
                                        <p:cTn dur="500"/>
                                        <p:tgtEl>
                                          <p:spTgt spid="308">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11" st="11"/>
                                            </p:txEl>
                                          </p:spTgt>
                                        </p:tgtEl>
                                        <p:attrNameLst>
                                          <p:attrName>style.visibility</p:attrName>
                                        </p:attrNameLst>
                                      </p:cBhvr>
                                      <p:to>
                                        <p:strVal val="visible"/>
                                      </p:to>
                                    </p:set>
                                    <p:animEffect filter="fade" transition="in">
                                      <p:cBhvr>
                                        <p:cTn dur="500"/>
                                        <p:tgtEl>
                                          <p:spTgt spid="308">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12" st="12"/>
                                            </p:txEl>
                                          </p:spTgt>
                                        </p:tgtEl>
                                        <p:attrNameLst>
                                          <p:attrName>style.visibility</p:attrName>
                                        </p:attrNameLst>
                                      </p:cBhvr>
                                      <p:to>
                                        <p:strVal val="visible"/>
                                      </p:to>
                                    </p:set>
                                    <p:animEffect filter="fade" transition="in">
                                      <p:cBhvr>
                                        <p:cTn dur="500"/>
                                        <p:tgtEl>
                                          <p:spTgt spid="308">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13" st="13"/>
                                            </p:txEl>
                                          </p:spTgt>
                                        </p:tgtEl>
                                        <p:attrNameLst>
                                          <p:attrName>style.visibility</p:attrName>
                                        </p:attrNameLst>
                                      </p:cBhvr>
                                      <p:to>
                                        <p:strVal val="visible"/>
                                      </p:to>
                                    </p:set>
                                    <p:animEffect filter="fade" transition="in">
                                      <p:cBhvr>
                                        <p:cTn dur="500"/>
                                        <p:tgtEl>
                                          <p:spTgt spid="308">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8">
                                            <p:txEl>
                                              <p:pRg end="14" st="14"/>
                                            </p:txEl>
                                          </p:spTgt>
                                        </p:tgtEl>
                                        <p:attrNameLst>
                                          <p:attrName>style.visibility</p:attrName>
                                        </p:attrNameLst>
                                      </p:cBhvr>
                                      <p:to>
                                        <p:strVal val="visible"/>
                                      </p:to>
                                    </p:set>
                                    <p:animEffect filter="fade" transition="in">
                                      <p:cBhvr>
                                        <p:cTn dur="500"/>
                                        <p:tgtEl>
                                          <p:spTgt spid="308">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15" name="Shape 315"/>
        <p:cNvGrpSpPr/>
        <p:nvPr/>
      </p:nvGrpSpPr>
      <p:grpSpPr>
        <a:xfrm>
          <a:off x="0" y="0"/>
          <a:ext cx="0" cy="0"/>
          <a:chOff x="0" y="0"/>
          <a:chExt cx="0" cy="0"/>
        </a:xfrm>
      </p:grpSpPr>
      <p:sp>
        <p:nvSpPr>
          <p:cNvPr id="316" name="Google Shape;316;p9"/>
          <p:cNvSpPr txBox="1"/>
          <p:nvPr/>
        </p:nvSpPr>
        <p:spPr>
          <a:xfrm>
            <a:off x="1953390" y="285728"/>
            <a:ext cx="3512338" cy="1281112"/>
          </a:xfrm>
          <a:prstGeom prst="rect">
            <a:avLst/>
          </a:prstGeom>
          <a:noFill/>
          <a:ln>
            <a:noFill/>
          </a:ln>
        </p:spPr>
        <p:txBody>
          <a:bodyPr anchorCtr="0" anchor="ctr" bIns="0" lIns="0" spcFirstLastPara="1" rIns="0" wrap="square" tIns="11150">
            <a:noAutofit/>
          </a:bodyPr>
          <a:lstStyle/>
          <a:p>
            <a:pPr indent="-334963" lvl="0" marL="342900" marR="0" rtl="0" algn="l">
              <a:lnSpc>
                <a:spcPct val="98000"/>
              </a:lnSpc>
              <a:spcBef>
                <a:spcPts val="0"/>
              </a:spcBef>
              <a:spcAft>
                <a:spcPts val="0"/>
              </a:spcAft>
              <a:buClr>
                <a:srgbClr val="262626"/>
              </a:buClr>
              <a:buSzPts val="4400"/>
              <a:buFont typeface="Times New Roman"/>
              <a:buNone/>
            </a:pPr>
            <a:r>
              <a:rPr b="0" i="0" lang="es-AR" sz="4400" u="none" cap="none" strike="noStrike">
                <a:solidFill>
                  <a:srgbClr val="262626"/>
                </a:solidFill>
                <a:latin typeface="Century Gothic"/>
                <a:ea typeface="Century Gothic"/>
                <a:cs typeface="Century Gothic"/>
                <a:sym typeface="Century Gothic"/>
              </a:rPr>
              <a:t>Técnicas</a:t>
            </a:r>
            <a:endParaRPr b="0" i="0" sz="4400" u="none" cap="none" strike="noStrike">
              <a:solidFill>
                <a:srgbClr val="262626"/>
              </a:solidFill>
              <a:latin typeface="Century Gothic"/>
              <a:ea typeface="Century Gothic"/>
              <a:cs typeface="Century Gothic"/>
              <a:sym typeface="Century Gothic"/>
            </a:endParaRPr>
          </a:p>
        </p:txBody>
      </p:sp>
      <p:sp>
        <p:nvSpPr>
          <p:cNvPr id="317" name="Google Shape;317;p9"/>
          <p:cNvSpPr txBox="1"/>
          <p:nvPr/>
        </p:nvSpPr>
        <p:spPr>
          <a:xfrm>
            <a:off x="503238" y="792163"/>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fld id="{00000000-1234-1234-1234-123412341234}" type="slidenum">
              <a:rPr b="0" i="0" lang="es-AR" sz="1800" u="none" cap="none" strike="noStrike">
                <a:solidFill>
                  <a:srgbClr val="000000"/>
                </a:solidFill>
                <a:latin typeface="Century Gothic"/>
                <a:ea typeface="Century Gothic"/>
                <a:cs typeface="Century Gothic"/>
                <a:sym typeface="Century Gothic"/>
              </a:rPr>
              <a:t>‹#›</a:t>
            </a:fld>
            <a:endParaRPr b="0" i="0" sz="1800" u="none" cap="none" strike="noStrike">
              <a:solidFill>
                <a:srgbClr val="000000"/>
              </a:solidFill>
              <a:latin typeface="Century Gothic"/>
              <a:ea typeface="Century Gothic"/>
              <a:cs typeface="Century Gothic"/>
              <a:sym typeface="Century Gothic"/>
            </a:endParaRPr>
          </a:p>
        </p:txBody>
      </p:sp>
      <p:sp>
        <p:nvSpPr>
          <p:cNvPr id="318" name="Google Shape;318;p9"/>
          <p:cNvSpPr txBox="1"/>
          <p:nvPr/>
        </p:nvSpPr>
        <p:spPr>
          <a:xfrm>
            <a:off x="1597024" y="1373188"/>
            <a:ext cx="10429124" cy="5127646"/>
          </a:xfrm>
          <a:prstGeom prst="rect">
            <a:avLst/>
          </a:prstGeom>
          <a:noFill/>
          <a:ln>
            <a:noFill/>
          </a:ln>
        </p:spPr>
        <p:txBody>
          <a:bodyPr anchorCtr="0" anchor="t" bIns="45000" lIns="90000" spcFirstLastPara="1" rIns="90000" wrap="square" tIns="45000">
            <a:noAutofit/>
          </a:bodyPr>
          <a:lstStyle/>
          <a:p>
            <a:pPr indent="-566738" lvl="1" marL="739775" marR="0" rtl="0" algn="l">
              <a:lnSpc>
                <a:spcPct val="93000"/>
              </a:lnSpc>
              <a:spcBef>
                <a:spcPts val="0"/>
              </a:spcBef>
              <a:spcAft>
                <a:spcPts val="0"/>
              </a:spcAft>
              <a:buClr>
                <a:srgbClr val="000000"/>
              </a:buClr>
              <a:buSzPts val="2800"/>
              <a:buFont typeface="Noto Sans Symbols"/>
              <a:buChar char="⮚"/>
            </a:pPr>
            <a:r>
              <a:rPr b="1" i="0" lang="es-AR" sz="2800" u="none" cap="none" strike="noStrike">
                <a:solidFill>
                  <a:srgbClr val="262626"/>
                </a:solidFill>
                <a:latin typeface="Century Gothic"/>
                <a:ea typeface="Century Gothic"/>
                <a:cs typeface="Century Gothic"/>
                <a:sym typeface="Century Gothic"/>
              </a:rPr>
              <a:t>Recuperación de espacio</a:t>
            </a:r>
            <a:r>
              <a:rPr b="0" i="0" lang="es-AR" sz="2800" u="none" cap="none" strike="noStrike">
                <a:solidFill>
                  <a:srgbClr val="262626"/>
                </a:solidFill>
                <a:latin typeface="Century Gothic"/>
                <a:ea typeface="Century Gothic"/>
                <a:cs typeface="Century Gothic"/>
                <a:sym typeface="Century Gothic"/>
              </a:rPr>
              <a:t>: Se utiliza el proceso de baja física periódicamente para realizar un proceso de </a:t>
            </a:r>
            <a:r>
              <a:rPr b="1" i="0" lang="es-AR" sz="2800" u="none" cap="none" strike="noStrike">
                <a:solidFill>
                  <a:srgbClr val="0070C0"/>
                </a:solidFill>
                <a:latin typeface="Century Gothic"/>
                <a:ea typeface="Century Gothic"/>
                <a:cs typeface="Century Gothic"/>
                <a:sym typeface="Century Gothic"/>
              </a:rPr>
              <a:t>compactación del archivo.</a:t>
            </a:r>
            <a:endParaRPr b="0" i="0" sz="1400" u="none" cap="none" strike="noStrike">
              <a:solidFill>
                <a:srgbClr val="000000"/>
              </a:solidFill>
              <a:latin typeface="Arial"/>
              <a:ea typeface="Arial"/>
              <a:cs typeface="Arial"/>
              <a:sym typeface="Arial"/>
            </a:endParaRPr>
          </a:p>
          <a:p>
            <a:pPr indent="-104775" lvl="1" marL="739775" marR="0" rtl="0" algn="l">
              <a:lnSpc>
                <a:spcPct val="93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entury Gothic"/>
              <a:ea typeface="Century Gothic"/>
              <a:cs typeface="Century Gothic"/>
              <a:sym typeface="Century Gothic"/>
            </a:endParaRPr>
          </a:p>
          <a:p>
            <a:pPr indent="-104775" lvl="1" marL="739775" marR="0" rtl="0" algn="l">
              <a:lnSpc>
                <a:spcPct val="93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entury Gothic"/>
              <a:ea typeface="Century Gothic"/>
              <a:cs typeface="Century Gothic"/>
              <a:sym typeface="Century Gothic"/>
            </a:endParaRPr>
          </a:p>
          <a:p>
            <a:pPr indent="-104775" lvl="1" marL="739775" marR="0" rtl="0" algn="l">
              <a:lnSpc>
                <a:spcPct val="93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entury Gothic"/>
              <a:ea typeface="Century Gothic"/>
              <a:cs typeface="Century Gothic"/>
              <a:sym typeface="Century Gothic"/>
            </a:endParaRPr>
          </a:p>
          <a:p>
            <a:pPr indent="-104775" lvl="1" marL="739775" marR="0" rtl="0" algn="l">
              <a:lnSpc>
                <a:spcPct val="93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entury Gothic"/>
              <a:ea typeface="Century Gothic"/>
              <a:cs typeface="Century Gothic"/>
              <a:sym typeface="Century Gothic"/>
            </a:endParaRPr>
          </a:p>
          <a:p>
            <a:pPr indent="-104775" lvl="1" marL="739775" marR="0" rtl="0" algn="l">
              <a:lnSpc>
                <a:spcPct val="93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entury Gothic"/>
              <a:ea typeface="Century Gothic"/>
              <a:cs typeface="Century Gothic"/>
              <a:sym typeface="Century Gothic"/>
            </a:endParaRPr>
          </a:p>
          <a:p>
            <a:pPr indent="-104775" lvl="1" marL="739775" marR="0" rtl="0" algn="l">
              <a:lnSpc>
                <a:spcPct val="93000"/>
              </a:lnSpc>
              <a:spcBef>
                <a:spcPts val="0"/>
              </a:spcBef>
              <a:spcAft>
                <a:spcPts val="0"/>
              </a:spcAft>
              <a:buClr>
                <a:srgbClr val="000000"/>
              </a:buClr>
              <a:buSzPts val="2800"/>
              <a:buFont typeface="Noto Sans Symbols"/>
              <a:buNone/>
            </a:pPr>
            <a:r>
              <a:t/>
            </a:r>
            <a:endParaRPr b="0" i="0" sz="2800" u="none" cap="none" strike="noStrike">
              <a:solidFill>
                <a:srgbClr val="262626"/>
              </a:solidFill>
              <a:latin typeface="Century Gothic"/>
              <a:ea typeface="Century Gothic"/>
              <a:cs typeface="Century Gothic"/>
              <a:sym typeface="Century Gothic"/>
            </a:endParaRPr>
          </a:p>
          <a:p>
            <a:pPr indent="-566738" lvl="1" marL="739775" marR="0" rtl="0" algn="l">
              <a:lnSpc>
                <a:spcPct val="93000"/>
              </a:lnSpc>
              <a:spcBef>
                <a:spcPts val="0"/>
              </a:spcBef>
              <a:spcAft>
                <a:spcPts val="0"/>
              </a:spcAft>
              <a:buClr>
                <a:srgbClr val="000000"/>
              </a:buClr>
              <a:buSzPts val="2800"/>
              <a:buFont typeface="Noto Sans Symbols"/>
              <a:buChar char="⮚"/>
            </a:pPr>
            <a:r>
              <a:rPr b="1" i="0" lang="es-AR" sz="2800" u="none" cap="none" strike="noStrike">
                <a:solidFill>
                  <a:srgbClr val="262626"/>
                </a:solidFill>
                <a:latin typeface="Century Gothic"/>
                <a:ea typeface="Century Gothic"/>
                <a:cs typeface="Century Gothic"/>
                <a:sym typeface="Century Gothic"/>
              </a:rPr>
              <a:t>Reasignación de espacio</a:t>
            </a:r>
            <a:r>
              <a:rPr b="0" i="0" lang="es-AR" sz="2800" u="none" cap="none" strike="noStrike">
                <a:solidFill>
                  <a:srgbClr val="262626"/>
                </a:solidFill>
                <a:latin typeface="Century Gothic"/>
                <a:ea typeface="Century Gothic"/>
                <a:cs typeface="Century Gothic"/>
                <a:sym typeface="Century Gothic"/>
              </a:rPr>
              <a:t>:  Recupera el espacio utilizando los lugares indicados como eliminados para el ingreso de nuevos elementos al archivo (altas).</a:t>
            </a:r>
            <a:endParaRPr b="0" i="0" sz="2800" u="none" cap="none" strike="noStrike">
              <a:solidFill>
                <a:srgbClr val="262626"/>
              </a:solidFill>
              <a:latin typeface="Century Gothic"/>
              <a:ea typeface="Century Gothic"/>
              <a:cs typeface="Century Gothic"/>
              <a:sym typeface="Century Gothic"/>
            </a:endParaRPr>
          </a:p>
        </p:txBody>
      </p:sp>
      <p:sp>
        <p:nvSpPr>
          <p:cNvPr id="319" name="Google Shape;319;p9"/>
          <p:cNvSpPr/>
          <p:nvPr/>
        </p:nvSpPr>
        <p:spPr>
          <a:xfrm>
            <a:off x="5453852" y="2786058"/>
            <a:ext cx="6215106" cy="1695336"/>
          </a:xfrm>
          <a:prstGeom prst="rect">
            <a:avLst/>
          </a:prstGeom>
          <a:noFill/>
          <a:ln>
            <a:noFill/>
          </a:ln>
        </p:spPr>
        <p:txBody>
          <a:bodyPr anchorCtr="0" anchor="t" bIns="45700" lIns="91425" spcFirstLastPara="1" rIns="91425" wrap="square" tIns="45700">
            <a:spAutoFit/>
          </a:bodyPr>
          <a:lstStyle/>
          <a:p>
            <a:pPr indent="0" lvl="0" marL="0" marR="0" rtl="0" algn="ctr">
              <a:lnSpc>
                <a:spcPct val="93000"/>
              </a:lnSpc>
              <a:spcBef>
                <a:spcPts val="0"/>
              </a:spcBef>
              <a:spcAft>
                <a:spcPts val="0"/>
              </a:spcAft>
              <a:buClr>
                <a:srgbClr val="000000"/>
              </a:buClr>
              <a:buSzPts val="2800"/>
              <a:buFont typeface="Arial"/>
              <a:buNone/>
            </a:pPr>
            <a:r>
              <a:rPr b="0" i="0" lang="es-AR" sz="2800" u="none" cap="none" strike="noStrike">
                <a:solidFill>
                  <a:srgbClr val="0070C0"/>
                </a:solidFill>
                <a:latin typeface="Century Gothic"/>
                <a:ea typeface="Century Gothic"/>
                <a:cs typeface="Century Gothic"/>
                <a:sym typeface="Century Gothic"/>
              </a:rPr>
              <a:t>Quita los registros marcados como eliminados, utilizando cualquiera de los algoritmos vistos para baja física.</a:t>
            </a:r>
            <a:endParaRPr b="0" i="0" sz="2800" u="none" cap="none" strike="noStrike">
              <a:solidFill>
                <a:srgbClr val="0070C0"/>
              </a:solidFill>
              <a:latin typeface="Century Gothic"/>
              <a:ea typeface="Century Gothic"/>
              <a:cs typeface="Century Gothic"/>
              <a:sym typeface="Century Gothic"/>
            </a:endParaRPr>
          </a:p>
        </p:txBody>
      </p:sp>
      <p:cxnSp>
        <p:nvCxnSpPr>
          <p:cNvPr id="320" name="Google Shape;320;p9"/>
          <p:cNvCxnSpPr/>
          <p:nvPr/>
        </p:nvCxnSpPr>
        <p:spPr>
          <a:xfrm>
            <a:off x="4025092" y="2643182"/>
            <a:ext cx="1285800" cy="714300"/>
          </a:xfrm>
          <a:prstGeom prst="curvedConnector3">
            <a:avLst>
              <a:gd fmla="val 4993" name="adj1"/>
            </a:avLst>
          </a:prstGeom>
          <a:solidFill>
            <a:srgbClr val="00B8FF"/>
          </a:solidFill>
          <a:ln cap="flat" cmpd="sng" w="57150">
            <a:solidFill>
              <a:srgbClr val="0070C0"/>
            </a:solidFill>
            <a:prstDash val="solid"/>
            <a:round/>
            <a:headEnd len="sm" w="sm" type="none"/>
            <a:tailEnd len="med" w="med" type="stealth"/>
          </a:ln>
          <a:effectLst>
            <a:outerShdw blurRad="50800" rotWithShape="0" algn="tr" dir="8100000" dist="38100">
              <a:srgbClr val="000000">
                <a:alpha val="400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500"/>
                                        <p:tgtEl>
                                          <p:spTgt spid="31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500"/>
                                        <p:tgtEl>
                                          <p:spTgt spid="31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Effect filter="fade" transition="in">
                                      <p:cBhvr>
                                        <p:cTn dur="500"/>
                                        <p:tgtEl>
                                          <p:spTgt spid="31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Effect filter="fade" transition="in">
                                      <p:cBhvr>
                                        <p:cTn dur="500"/>
                                        <p:tgtEl>
                                          <p:spTgt spid="31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animEffect filter="fade" transition="in">
                                      <p:cBhvr>
                                        <p:cTn dur="500"/>
                                        <p:tgtEl>
                                          <p:spTgt spid="31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animEffect filter="fade" transition="in">
                                      <p:cBhvr>
                                        <p:cTn dur="500"/>
                                        <p:tgtEl>
                                          <p:spTgt spid="31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6" st="6"/>
                                            </p:txEl>
                                          </p:spTgt>
                                        </p:tgtEl>
                                        <p:attrNameLst>
                                          <p:attrName>style.visibility</p:attrName>
                                        </p:attrNameLst>
                                      </p:cBhvr>
                                      <p:to>
                                        <p:strVal val="visible"/>
                                      </p:to>
                                    </p:set>
                                    <p:animEffect filter="fade" transition="in">
                                      <p:cBhvr>
                                        <p:cTn dur="500"/>
                                        <p:tgtEl>
                                          <p:spTgt spid="31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8">
                                            <p:txEl>
                                              <p:pRg end="7" st="7"/>
                                            </p:txEl>
                                          </p:spTgt>
                                        </p:tgtEl>
                                        <p:attrNameLst>
                                          <p:attrName>style.visibility</p:attrName>
                                        </p:attrNameLst>
                                      </p:cBhvr>
                                      <p:to>
                                        <p:strVal val="visible"/>
                                      </p:to>
                                    </p:set>
                                    <p:animEffect filter="fade" transition="in">
                                      <p:cBhvr>
                                        <p:cTn dur="500"/>
                                        <p:tgtEl>
                                          <p:spTgt spid="31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Noelia</dc:creator>
</cp:coreProperties>
</file>