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7"/>
  </p:notesMasterIdLst>
  <p:sldIdLst>
    <p:sldId id="298" r:id="rId2"/>
    <p:sldId id="299" r:id="rId3"/>
    <p:sldId id="281" r:id="rId4"/>
    <p:sldId id="282" r:id="rId5"/>
    <p:sldId id="283" r:id="rId6"/>
    <p:sldId id="284" r:id="rId7"/>
    <p:sldId id="300" r:id="rId8"/>
    <p:sldId id="287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</p:sldIdLst>
  <p:sldSz cx="12192000" cy="6858000"/>
  <p:notesSz cx="6797675" cy="98742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gI0A6PBOH3yEcFcnBZ3aP36FD4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967553-65DA-4D28-9A68-6F0D093F462A}">
  <a:tblStyle styleId="{80967553-65DA-4D28-9A68-6F0D093F462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" name="Google Shape;293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  <p:sp>
        <p:nvSpPr>
          <p:cNvPr id="294" name="Google Shape;294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5" name="Google Shape;295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ES"/>
              <a:t>Ingeniera de Software I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8" name="Google Shape;34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5" name="Google Shape;42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4" name="Google Shape;43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1" name="Google Shape;44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0" name="Google Shape;4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7" name="Google Shape;45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4" name="Google Shape;46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192" name="Google Shape;192;p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Ingeniera de Software I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4" name="Google Shape;214;p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5" name="Google Shape;215;p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16" name="Google Shape;216;p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17" name="Google Shape;217;p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18" name="Google Shape;218;p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p6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30" name="Google Shape;230;p6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31" name="Google Shape;231;p6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32" name="Google Shape;232;p6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1" name="Google Shape;241;p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2" name="Google Shape;242;p7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43" name="Google Shape;243;p7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44" name="Google Shape;244;p7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45" name="Google Shape;245;p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p8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56" name="Google Shape;256;p8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57" name="Google Shape;257;p8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58" name="Google Shape;258;p8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9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69" name="Google Shape;269;p9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70" name="Google Shape;270;p9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71" name="Google Shape;271;p9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0" name="Google Shape;280;p1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81" name="Google Shape;281;p1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82" name="Google Shape;282;p1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83" name="Google Shape;283;p1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3" name="Google Shape;293;p1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4" name="Google Shape;294;p1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295" name="Google Shape;295;p11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296" name="Google Shape;296;p11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297" name="Google Shape;297;p1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6" name="Google Shape;306;p1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7" name="Google Shape;307;p12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08" name="Google Shape;308;p12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09" name="Google Shape;309;p12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10" name="Google Shape;310;p12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19" name="Google Shape;319;p1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14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21" name="Google Shape;321;p14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22" name="Google Shape;322;p14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23" name="Google Shape;323;p14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p1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3" name="Google Shape;333;p15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334" name="Google Shape;334;p15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335" name="Google Shape;335;p15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336" name="Google Shape;336;p15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7" name="Google Shape;36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4" name="Google Shape;3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1" name="Google Shape;3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3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5" name="Google Shape;39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5" name="Google Shape;40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" name="Google Shape;27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6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6" name="Google Shape;426;p27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7" name="Google Shape;427;p27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4" name="Google Shape;434;p30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5" name="Google Shape;435;p30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 </a:t>
            </a:r>
            <a:endParaRPr/>
          </a:p>
        </p:txBody>
      </p:sp>
      <p:sp>
        <p:nvSpPr>
          <p:cNvPr id="436" name="Google Shape;436;p30:notes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2011</a:t>
            </a:r>
            <a:endParaRPr/>
          </a:p>
        </p:txBody>
      </p:sp>
      <p:sp>
        <p:nvSpPr>
          <p:cNvPr id="437" name="Google Shape;437;p30:notes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Facultad de Informatica UNLP</a:t>
            </a:r>
            <a:endParaRPr/>
          </a:p>
        </p:txBody>
      </p:sp>
      <p:sp>
        <p:nvSpPr>
          <p:cNvPr id="438" name="Google Shape;438;p30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9:notes"/>
          <p:cNvSpPr txBox="1">
            <a:spLocks noGrp="1"/>
          </p:cNvSpPr>
          <p:nvPr>
            <p:ph type="body" idx="1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45" name="Google Shape;445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538" y="741363"/>
            <a:ext cx="6578600" cy="37020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6" name="Google Shape;28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6" name="Google Shape;31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2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9" name="Google Shape;339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n con título">
  <p:cSld name="1_Imagen con títul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 txBox="1">
            <a:spLocks noGrp="1"/>
          </p:cNvSpPr>
          <p:nvPr>
            <p:ph type="title"/>
          </p:nvPr>
        </p:nvSpPr>
        <p:spPr>
          <a:xfrm>
            <a:off x="653977" y="4737548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300"/>
              <a:buFont typeface="Calibri"/>
              <a:buNone/>
              <a:defRPr sz="3287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body" idx="1"/>
          </p:nvPr>
        </p:nvSpPr>
        <p:spPr>
          <a:xfrm>
            <a:off x="653976" y="5487888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32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pic>
        <p:nvPicPr>
          <p:cNvPr id="22" name="Google Shape;22;p32" descr="2"/>
          <p:cNvPicPr preferRelativeResize="0"/>
          <p:nvPr/>
        </p:nvPicPr>
        <p:blipFill rotWithShape="1">
          <a:blip r:embed="rId2">
            <a:alphaModFix/>
          </a:blip>
          <a:srcRect l="8462"/>
          <a:stretch/>
        </p:blipFill>
        <p:spPr>
          <a:xfrm>
            <a:off x="23664" y="0"/>
            <a:ext cx="12144672" cy="4277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os objetos">
  <p:cSld name="1_Dos objeto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000"/>
              <a:buFont typeface="Calibri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body" idx="2"/>
          </p:nvPr>
        </p:nvSpPr>
        <p:spPr>
          <a:xfrm>
            <a:off x="6011331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Char char="»"/>
              <a:defRPr sz="1793"/>
            </a:lvl1pPr>
            <a:lvl2pPr marL="914400" lvl="1" indent="-32385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Clr>
                <a:srgbClr val="C00000"/>
              </a:buClr>
              <a:buSzPts val="1500"/>
              <a:buFont typeface="Arial"/>
              <a:buChar char=" "/>
              <a:defRPr sz="1494"/>
            </a:lvl2pPr>
            <a:lvl3pPr marL="1371600" lvl="2" indent="-314325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350"/>
              <a:buFont typeface="Arial"/>
              <a:buChar char=" "/>
              <a:defRPr sz="1345"/>
            </a:lvl3pPr>
            <a:lvl4pPr marL="1828800" lvl="3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4pPr>
            <a:lvl5pPr marL="2286000" lvl="4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Char char=" "/>
              <a:defRPr sz="1195"/>
            </a:lvl5pPr>
            <a:lvl6pPr marL="2743200" lvl="5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6pPr>
            <a:lvl7pPr marL="3200400" lvl="6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7pPr>
            <a:lvl8pPr marL="3657600" lvl="7" indent="-3048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200"/>
              <a:buChar char="◦"/>
              <a:defRPr sz="1195"/>
            </a:lvl8pPr>
            <a:lvl9pPr marL="4114800" lvl="8" indent="-3048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200"/>
              <a:buChar char="◦"/>
              <a:defRPr sz="1195"/>
            </a:lvl9pPr>
          </a:lstStyle>
          <a:p>
            <a:endParaRPr/>
          </a:p>
        </p:txBody>
      </p:sp>
      <p:sp>
        <p:nvSpPr>
          <p:cNvPr id="84" name="Google Shape;84;p4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85" name="Google Shape;85;p41"/>
          <p:cNvSpPr txBox="1">
            <a:spLocks noGrp="1"/>
          </p:cNvSpPr>
          <p:nvPr>
            <p:ph type="body" idx="3"/>
          </p:nvPr>
        </p:nvSpPr>
        <p:spPr>
          <a:xfrm>
            <a:off x="5951986" y="6509540"/>
            <a:ext cx="2162515" cy="305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25"/>
              <a:buNone/>
              <a:defRPr sz="822" b="0" i="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050"/>
              <a:buNone/>
              <a:defRPr sz="104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50"/>
              <a:buNone/>
              <a:defRPr sz="1046"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86" name="Google Shape;86;p41"/>
          <p:cNvSpPr txBox="1">
            <a:spLocks noGrp="1"/>
          </p:cNvSpPr>
          <p:nvPr>
            <p:ph type="dt" idx="10"/>
          </p:nvPr>
        </p:nvSpPr>
        <p:spPr>
          <a:xfrm>
            <a:off x="2898949" y="6511630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ormal con fuente ">
  <p:cSld name="2_Normal con fuente "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1" name="Google Shape;91;p4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2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93" name="Google Shape;93;p4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42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42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42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42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Normal con fuente ">
  <p:cSld name="3_Normal con fuente 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3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3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01" name="Google Shape;101;p4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43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03" name="Google Shape;103;p4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4" name="Google Shape;104;p43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43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43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7" name="Google Shape;107;p43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Normal con fuente ">
  <p:cSld name="4_Normal con fuente 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4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44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11" name="Google Shape;111;p4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4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13" name="Google Shape;113;p4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" name="Google Shape;114;p44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44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44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" name="Google Shape;117;p44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Normal con fuente ">
  <p:cSld name="5_Normal con fuente ">
    <p:bg>
      <p:bgPr>
        <a:solidFill>
          <a:schemeClr val="lt1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5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5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21" name="Google Shape;121;p4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5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23" name="Google Shape;123;p4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4" name="Google Shape;124;p45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45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45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45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Normal con fuente ">
  <p:cSld name="6_Normal con fuente ">
    <p:bg>
      <p:bgPr>
        <a:solidFill>
          <a:schemeClr val="l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6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6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31" name="Google Shape;131;p4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6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33" name="Google Shape;133;p4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p46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46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46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46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Normal con fuente ">
  <p:cSld name="7_Normal con fuente "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7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7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41" name="Google Shape;141;p4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47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43" name="Google Shape;143;p4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4" name="Google Shape;144;p47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47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47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" name="Google Shape;147;p47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Normal con fuente ">
  <p:cSld name="9_Normal con fuente "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8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48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51" name="Google Shape;151;p4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8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53" name="Google Shape;153;p4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4" name="Google Shape;154;p48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8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6" name="Google Shape;156;p48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48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Normal con fuente ">
  <p:cSld name="10_Normal con fuente 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9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9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61" name="Google Shape;161;p4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49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63" name="Google Shape;163;p4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4" name="Google Shape;164;p49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5" name="Google Shape;165;p49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6" name="Google Shape;166;p49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49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Normal con fuente ">
  <p:cSld name="11_Normal con fuente 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0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0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71" name="Google Shape;171;p5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0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73" name="Google Shape;173;p5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4" name="Google Shape;174;p50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5" name="Google Shape;175;p50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6" name="Google Shape;176;p50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50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3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body" idx="1"/>
          </p:nvPr>
        </p:nvSpPr>
        <p:spPr>
          <a:xfrm>
            <a:off x="527382" y="260648"/>
            <a:ext cx="10858500" cy="59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800"/>
              <a:buChar char="»"/>
              <a:defRPr/>
            </a:lvl1pPr>
            <a:lvl2pPr marL="914400" lvl="1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body" idx="2"/>
          </p:nvPr>
        </p:nvSpPr>
        <p:spPr>
          <a:xfrm>
            <a:off x="527384" y="6309320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85000"/>
              </a:lnSpc>
              <a:spcBef>
                <a:spcPts val="971"/>
              </a:spcBef>
              <a:spcAft>
                <a:spcPts val="0"/>
              </a:spcAft>
              <a:buSzPts val="1400"/>
              <a:buNone/>
              <a:defRPr sz="1394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2pPr>
            <a:lvl3pPr marL="1371600" lvl="2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3pPr>
            <a:lvl4pPr marL="1828800" lvl="3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4pPr>
            <a:lvl5pPr marL="2286000" lvl="4" indent="-2286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394"/>
            </a:lvl5pPr>
            <a:lvl6pPr marL="2743200" lvl="5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448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7" name="Google Shape;27;p33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3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  <a:defRPr sz="7694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5_Normal con fuente ">
  <p:cSld name="15_Normal con fuente 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51"/>
          <p:cNvSpPr txBox="1">
            <a:spLocks noGrp="1"/>
          </p:cNvSpPr>
          <p:nvPr>
            <p:ph type="title"/>
          </p:nvPr>
        </p:nvSpPr>
        <p:spPr>
          <a:xfrm>
            <a:off x="623395" y="643372"/>
            <a:ext cx="10772775" cy="112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988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51"/>
          <p:cNvSpPr txBox="1">
            <a:spLocks noGrp="1"/>
          </p:cNvSpPr>
          <p:nvPr>
            <p:ph type="sldNum" idx="12"/>
          </p:nvPr>
        </p:nvSpPr>
        <p:spPr>
          <a:xfrm>
            <a:off x="9249399" y="2852616"/>
            <a:ext cx="2926080" cy="1048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1" name="Google Shape;181;p5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51"/>
          <p:cNvSpPr txBox="1">
            <a:spLocks noGrp="1"/>
          </p:cNvSpPr>
          <p:nvPr>
            <p:ph type="body" idx="1"/>
          </p:nvPr>
        </p:nvSpPr>
        <p:spPr>
          <a:xfrm>
            <a:off x="623392" y="1902581"/>
            <a:ext cx="9793088" cy="4478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»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3pPr>
            <a:lvl4pPr marL="1828800" lvl="3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4pPr>
            <a:lvl5pPr marL="2286000" lvl="4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5pPr>
            <a:lvl6pPr marL="2743200" lvl="5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6pPr>
            <a:lvl7pPr marL="3200400" lvl="6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7pPr>
            <a:lvl8pPr marL="3657600" lvl="7" indent="-3175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400"/>
              <a:buChar char="◦"/>
              <a:defRPr/>
            </a:lvl8pPr>
            <a:lvl9pPr marL="4114800" lvl="8" indent="-3175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400"/>
              <a:buChar char="◦"/>
              <a:defRPr/>
            </a:lvl9pPr>
          </a:lstStyle>
          <a:p>
            <a:endParaRPr/>
          </a:p>
        </p:txBody>
      </p:sp>
      <p:cxnSp>
        <p:nvCxnSpPr>
          <p:cNvPr id="183" name="Google Shape;183;p5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4" name="Google Shape;184;p51"/>
          <p:cNvSpPr txBox="1">
            <a:spLocks noGrp="1"/>
          </p:cNvSpPr>
          <p:nvPr>
            <p:ph type="dt" idx="10"/>
          </p:nvPr>
        </p:nvSpPr>
        <p:spPr>
          <a:xfrm>
            <a:off x="2567609" y="6543225"/>
            <a:ext cx="825989" cy="25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5" name="Google Shape;185;p51"/>
          <p:cNvSpPr txBox="1">
            <a:spLocks noGrp="1"/>
          </p:cNvSpPr>
          <p:nvPr>
            <p:ph type="ftr" idx="11"/>
          </p:nvPr>
        </p:nvSpPr>
        <p:spPr>
          <a:xfrm>
            <a:off x="168982" y="6554697"/>
            <a:ext cx="2154900" cy="213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46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6" name="Google Shape;186;p51"/>
          <p:cNvSpPr txBox="1"/>
          <p:nvPr/>
        </p:nvSpPr>
        <p:spPr>
          <a:xfrm>
            <a:off x="5176317" y="6484431"/>
            <a:ext cx="662361" cy="21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2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 sz="822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51"/>
          <p:cNvCxnSpPr/>
          <p:nvPr/>
        </p:nvCxnSpPr>
        <p:spPr>
          <a:xfrm>
            <a:off x="623396" y="1772816"/>
            <a:ext cx="10772775" cy="0"/>
          </a:xfrm>
          <a:prstGeom prst="straightConnector1">
            <a:avLst/>
          </a:prstGeom>
          <a:noFill/>
          <a:ln w="9525" cap="flat" cmpd="sng">
            <a:solidFill>
              <a:srgbClr val="51717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 blanco" type="blank">
  <p:cSld name="En blanc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7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44" name="Google Shape;44;p7"/>
          <p:cNvSpPr txBox="1"/>
          <p:nvPr/>
        </p:nvSpPr>
        <p:spPr>
          <a:xfrm>
            <a:off x="-1531060" y="644650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0" tIns="45500" rIns="91050" bIns="455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896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Ingeniería de Software I 2024</a:t>
            </a:r>
            <a:endParaRPr sz="896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815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cabezado de sección" type="secHead">
  <p:cSld name="Encabezado de sección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 b="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dt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66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1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2"/>
          </p:nvPr>
        </p:nvSpPr>
        <p:spPr>
          <a:xfrm>
            <a:off x="6217921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6"/>
          <p:cNvSpPr txBox="1"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3"/>
          </p:nvPr>
        </p:nvSpPr>
        <p:spPr>
          <a:xfrm>
            <a:off x="6217921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2000"/>
              <a:buNone/>
              <a:defRPr sz="1992" b="0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2000"/>
              <a:buNone/>
              <a:defRPr sz="1992" b="1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None/>
              <a:defRPr sz="1793" b="1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600"/>
              <a:buNone/>
              <a:defRPr sz="1594" b="1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600"/>
              <a:buNone/>
              <a:defRPr sz="1594" b="1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4"/>
          </p:nvPr>
        </p:nvSpPr>
        <p:spPr>
          <a:xfrm>
            <a:off x="6217921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ido con título" type="objTx">
  <p:cSld name="OBJECT_WITH_CAPTIO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/>
          <p:nvPr/>
        </p:nvSpPr>
        <p:spPr>
          <a:xfrm>
            <a:off x="17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37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37"/>
          <p:cNvSpPr txBox="1"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sz="3586" b="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500"/>
              <a:buNone/>
              <a:defRPr sz="1494">
                <a:solidFill>
                  <a:srgbClr val="FFFFFF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200"/>
              <a:buNone/>
              <a:defRPr sz="1195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000"/>
              <a:buNone/>
              <a:defRPr sz="996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900"/>
              <a:buNone/>
              <a:defRPr sz="896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900"/>
              <a:buNone/>
              <a:defRPr sz="896"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>
            <a:off x="465512" y="6459787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>
            <a:off x="4800600" y="6459787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body" idx="1"/>
          </p:nvPr>
        </p:nvSpPr>
        <p:spPr>
          <a:xfrm rot="5400000">
            <a:off x="4114799" y="-1171785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5" name="Google Shape;65;p38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vertical y texto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/>
          <p:nvPr/>
        </p:nvSpPr>
        <p:spPr>
          <a:xfrm>
            <a:off x="3176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/>
          <p:nvPr/>
        </p:nvSpPr>
        <p:spPr>
          <a:xfrm>
            <a:off x="16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9"/>
          <p:cNvSpPr txBox="1">
            <a:spLocks noGrp="1"/>
          </p:cNvSpPr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body" idx="1"/>
          </p:nvPr>
        </p:nvSpPr>
        <p:spPr>
          <a:xfrm rot="5400000">
            <a:off x="1825402" y="-574898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1" name="Google Shape;71;p39"/>
          <p:cNvSpPr txBox="1">
            <a:spLocks noGrp="1"/>
          </p:cNvSpPr>
          <p:nvPr>
            <p:ph type="dt" idx="10"/>
          </p:nvPr>
        </p:nvSpPr>
        <p:spPr>
          <a:xfrm>
            <a:off x="1097281" y="6459787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39"/>
          <p:cNvSpPr txBox="1">
            <a:spLocks noGrp="1"/>
          </p:cNvSpPr>
          <p:nvPr>
            <p:ph type="ftr" idx="11"/>
          </p:nvPr>
        </p:nvSpPr>
        <p:spPr>
          <a:xfrm>
            <a:off x="3686185" y="6459787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3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on ">
  <p:cSld name="Encabezado de Seccion 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>
            <a:spLocks noGrp="1"/>
          </p:cNvSpPr>
          <p:nvPr>
            <p:ph type="title"/>
          </p:nvPr>
        </p:nvSpPr>
        <p:spPr>
          <a:xfrm>
            <a:off x="551384" y="2051019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Calibri"/>
              <a:buNone/>
              <a:defRPr sz="5378" b="0">
                <a:solidFill>
                  <a:srgbClr val="C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body" idx="1"/>
          </p:nvPr>
        </p:nvSpPr>
        <p:spPr>
          <a:xfrm>
            <a:off x="551384" y="4359587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95"/>
              </a:spcBef>
              <a:spcAft>
                <a:spcPts val="0"/>
              </a:spcAft>
              <a:buSzPts val="1800"/>
              <a:buNone/>
              <a:defRPr sz="1793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99"/>
              </a:spcBef>
              <a:spcAft>
                <a:spcPts val="0"/>
              </a:spcAft>
              <a:buSzPts val="900"/>
              <a:buNone/>
              <a:defRPr sz="896"/>
            </a:lvl2pPr>
            <a:lvl3pPr marL="1371600" lvl="2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750"/>
              <a:buNone/>
              <a:defRPr sz="747"/>
            </a:lvl3pPr>
            <a:lvl4pPr marL="1828800" lvl="3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4pPr>
            <a:lvl5pPr marL="2286000" lvl="4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5pPr>
            <a:lvl6pPr marL="2743200" lvl="5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6pPr>
            <a:lvl7pPr marL="3200400" lvl="6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7pPr>
            <a:lvl8pPr marL="3657600" lvl="7" indent="-228600" algn="l">
              <a:lnSpc>
                <a:spcPct val="90000"/>
              </a:lnSpc>
              <a:spcBef>
                <a:spcPts val="398"/>
              </a:spcBef>
              <a:spcAft>
                <a:spcPts val="0"/>
              </a:spcAft>
              <a:buSzPts val="675"/>
              <a:buNone/>
              <a:defRPr sz="672"/>
            </a:lvl8pPr>
            <a:lvl9pPr marL="4114800" lvl="8" indent="-228600" algn="l">
              <a:lnSpc>
                <a:spcPct val="90000"/>
              </a:lnSpc>
              <a:spcBef>
                <a:spcPts val="398"/>
              </a:spcBef>
              <a:spcAft>
                <a:spcPts val="398"/>
              </a:spcAft>
              <a:buSzPts val="675"/>
              <a:buNone/>
              <a:defRPr sz="672"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dt" idx="10"/>
          </p:nvPr>
        </p:nvSpPr>
        <p:spPr>
          <a:xfrm>
            <a:off x="3211248" y="6481096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9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40"/>
          <p:cNvSpPr txBox="1">
            <a:spLocks noGrp="1"/>
          </p:cNvSpPr>
          <p:nvPr>
            <p:ph type="ftr" idx="11"/>
          </p:nvPr>
        </p:nvSpPr>
        <p:spPr>
          <a:xfrm>
            <a:off x="685800" y="6481102"/>
            <a:ext cx="2817912" cy="376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4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Ingeniería de software 2024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31"/>
          <p:cNvSpPr/>
          <p:nvPr/>
        </p:nvSpPr>
        <p:spPr>
          <a:xfrm>
            <a:off x="16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050" tIns="91050" rIns="91050" bIns="910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39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31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sz="4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sz="1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>
          <a:xfrm>
            <a:off x="10879975" y="6470853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sz="1046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cxnSp>
        <p:nvCxnSpPr>
          <p:cNvPr id="15" name="Google Shape;15;p3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1"/>
          <p:cNvSpPr txBox="1"/>
          <p:nvPr/>
        </p:nvSpPr>
        <p:spPr>
          <a:xfrm>
            <a:off x="6096000" y="6499526"/>
            <a:ext cx="6158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Fuente: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"/>
          <p:cNvSpPr txBox="1">
            <a:spLocks noGrp="1"/>
          </p:cNvSpPr>
          <p:nvPr>
            <p:ph type="title"/>
          </p:nvPr>
        </p:nvSpPr>
        <p:spPr>
          <a:xfrm>
            <a:off x="551383" y="4663407"/>
            <a:ext cx="10780777" cy="610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057" tIns="45516" rIns="91057" bIns="45516" anchor="b" anchorCtr="0">
            <a:noAutofit/>
          </a:bodyPr>
          <a:lstStyle/>
          <a:p>
            <a:r>
              <a:rPr lang="es-ES" dirty="0"/>
              <a:t>Ingeniería de Software I – Clase 3</a:t>
            </a:r>
            <a:endParaRPr dirty="0"/>
          </a:p>
        </p:txBody>
      </p:sp>
      <p:pic>
        <p:nvPicPr>
          <p:cNvPr id="298" name="Google Shape;2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58413" y="4968816"/>
            <a:ext cx="1147495" cy="114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210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b="1"/>
              <a:t>Ingeniería de Requerimientos</a:t>
            </a:r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ES" sz="2800"/>
              <a:t>Importancia </a:t>
            </a:r>
            <a:endParaRPr sz="2800"/>
          </a:p>
          <a:p>
            <a:pPr marL="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Permite gestionar las necesidades del proyecto en forma estructurada</a:t>
            </a:r>
            <a:endParaRPr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Mejora la capacidad de predecir cronogramas de proyectos</a:t>
            </a:r>
            <a:endParaRPr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Disminuye los costos y retrasos del proyecto</a:t>
            </a:r>
            <a:endParaRPr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Mejora la calidad del software</a:t>
            </a:r>
            <a:endParaRPr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Mejora la comunicación entre equipos</a:t>
            </a:r>
            <a:endParaRPr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300"/>
              <a:buFont typeface="Noto Sans Symbols"/>
              <a:buChar char="▪"/>
            </a:pPr>
            <a:r>
              <a:rPr lang="es-ES" sz="2300"/>
              <a:t>Evita rechazos de usuarios finales.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800"/>
              <a:buNone/>
            </a:pPr>
            <a:endParaRPr sz="2800"/>
          </a:p>
        </p:txBody>
      </p:sp>
      <p:sp>
        <p:nvSpPr>
          <p:cNvPr id="327" name="Google Shape;327;p17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2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Ingeniería de Requerimientos</a:t>
            </a:r>
            <a:endParaRPr/>
          </a:p>
        </p:txBody>
      </p:sp>
      <p:sp>
        <p:nvSpPr>
          <p:cNvPr id="342" name="Google Shape;342;p126"/>
          <p:cNvSpPr txBox="1">
            <a:spLocks noGrp="1"/>
          </p:cNvSpPr>
          <p:nvPr>
            <p:ph type="body" idx="1"/>
          </p:nvPr>
        </p:nvSpPr>
        <p:spPr>
          <a:xfrm>
            <a:off x="1001684" y="5951256"/>
            <a:ext cx="10350649" cy="284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580" lvl="0" indent="-82232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ct val="100000"/>
              <a:buChar char=" "/>
            </a:pPr>
            <a:r>
              <a:rPr lang="es-ES" sz="1400"/>
              <a:t>Sommerville, Capítulo 4</a:t>
            </a:r>
            <a:endParaRPr sz="1400"/>
          </a:p>
        </p:txBody>
      </p:sp>
      <p:sp>
        <p:nvSpPr>
          <p:cNvPr id="343" name="Google Shape;343;p12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11</a:t>
            </a:fld>
            <a:endParaRPr/>
          </a:p>
        </p:txBody>
      </p:sp>
      <p:pic>
        <p:nvPicPr>
          <p:cNvPr id="344" name="Google Shape;344;p1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0539" y="1810789"/>
            <a:ext cx="5567363" cy="442454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26"/>
          <p:cNvSpPr txBox="1"/>
          <p:nvPr/>
        </p:nvSpPr>
        <p:spPr>
          <a:xfrm>
            <a:off x="8707902" y="2377440"/>
            <a:ext cx="2447778" cy="1631216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0339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la práctica , es un proceso iterativo donde las actividades se entrelazan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12</a:t>
            </a:fld>
            <a:endParaRPr/>
          </a:p>
        </p:txBody>
      </p:sp>
      <p:sp>
        <p:nvSpPr>
          <p:cNvPr id="351" name="Google Shape;351;p19"/>
          <p:cNvSpPr txBox="1">
            <a:spLocks noGrp="1"/>
          </p:cNvSpPr>
          <p:nvPr>
            <p:ph type="title" idx="4294967295"/>
          </p:nvPr>
        </p:nvSpPr>
        <p:spPr>
          <a:xfrm>
            <a:off x="2133600" y="758825"/>
            <a:ext cx="10058400" cy="306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ES" b="1"/>
              <a:t>Estudio de Viabilidad</a:t>
            </a:r>
            <a:endParaRPr/>
          </a:p>
        </p:txBody>
      </p:sp>
      <p:pic>
        <p:nvPicPr>
          <p:cNvPr id="352" name="Google Shape;352;p19"/>
          <p:cNvPicPr preferRelativeResize="0"/>
          <p:nvPr/>
        </p:nvPicPr>
        <p:blipFill rotWithShape="1">
          <a:blip r:embed="rId3">
            <a:alphaModFix/>
          </a:blip>
          <a:srcRect l="881" t="3959" r="816" b="11656"/>
          <a:stretch/>
        </p:blipFill>
        <p:spPr>
          <a:xfrm>
            <a:off x="7148285" y="286540"/>
            <a:ext cx="4413394" cy="229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9"/>
          <p:cNvSpPr/>
          <p:nvPr/>
        </p:nvSpPr>
        <p:spPr>
          <a:xfrm>
            <a:off x="7257304" y="126682"/>
            <a:ext cx="789417" cy="792128"/>
          </a:xfrm>
          <a:prstGeom prst="ellipse">
            <a:avLst/>
          </a:prstGeom>
          <a:noFill/>
          <a:ln w="28575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s-ES" sz="4000" b="1"/>
              <a:t>Estudio de Viabilidad</a:t>
            </a:r>
            <a:endParaRPr sz="4000" b="1"/>
          </a:p>
        </p:txBody>
      </p:sp>
      <p:sp>
        <p:nvSpPr>
          <p:cNvPr id="359" name="Google Shape;359;p20"/>
          <p:cNvSpPr txBox="1">
            <a:spLocks noGrp="1"/>
          </p:cNvSpPr>
          <p:nvPr>
            <p:ph type="body" idx="1"/>
          </p:nvPr>
        </p:nvSpPr>
        <p:spPr>
          <a:xfrm>
            <a:off x="1097280" y="1753482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778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ts val="2800"/>
              <a:buChar char=" "/>
            </a:pPr>
            <a:r>
              <a:rPr lang="es-ES" sz="2400"/>
              <a:t>Principalmente para sistemas nuevos</a:t>
            </a:r>
            <a:endParaRPr sz="1800"/>
          </a:p>
        </p:txBody>
      </p:sp>
      <p:sp>
        <p:nvSpPr>
          <p:cNvPr id="360" name="Google Shape;360;p2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13</a:t>
            </a:fld>
            <a:endParaRPr/>
          </a:p>
        </p:txBody>
      </p:sp>
      <p:sp>
        <p:nvSpPr>
          <p:cNvPr id="361" name="Google Shape;361;p20"/>
          <p:cNvSpPr txBox="1">
            <a:spLocks noGrp="1"/>
          </p:cNvSpPr>
          <p:nvPr>
            <p:ph type="body" idx="4294967295"/>
          </p:nvPr>
        </p:nvSpPr>
        <p:spPr>
          <a:xfrm>
            <a:off x="1936750" y="2214563"/>
            <a:ext cx="1025525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s-ES" sz="2400">
                <a:solidFill>
                  <a:schemeClr val="dk1"/>
                </a:solidFill>
              </a:rPr>
              <a:t>A partir de una descripción resumida del sistema se elabora un informe que recomienda la conveniencia o no de realizar el proceso de desarrollo</a:t>
            </a:r>
            <a:endParaRPr sz="2400"/>
          </a:p>
          <a:p>
            <a:pPr marL="6858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endParaRPr sz="2400">
              <a:solidFill>
                <a:schemeClr val="dk1"/>
              </a:solidFill>
            </a:endParaRPr>
          </a:p>
          <a:p>
            <a:pPr marL="68580" lvl="0" indent="-6858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Char char=" "/>
            </a:pPr>
            <a:r>
              <a:rPr lang="es-ES" sz="2400">
                <a:solidFill>
                  <a:schemeClr val="dk1"/>
                </a:solidFill>
              </a:rPr>
              <a:t>Responde a las siguientes preguntas: </a:t>
            </a:r>
            <a:endParaRPr sz="2400"/>
          </a:p>
          <a:p>
            <a:pPr marL="346329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¿El sistema contribuye a los objetivos generales de la organización? (Si no contribuye, entonces no tiene un valor real en el negocio)</a:t>
            </a:r>
            <a:endParaRPr sz="2400">
              <a:solidFill>
                <a:schemeClr val="dk1"/>
              </a:solidFill>
            </a:endParaRPr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¿El sistema se puede implementar con la tecnología actual?</a:t>
            </a:r>
            <a:endParaRPr sz="2400"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¿El sistema se puede implementar con las restricciones de costo y tiempo?</a:t>
            </a:r>
            <a:endParaRPr sz="2400"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¿El sistema puede integrarse a otros que existen en la organización?</a:t>
            </a:r>
            <a:endParaRPr sz="2400"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000"/>
              <a:buNone/>
            </a:pP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s-ES" sz="4000" b="1"/>
              <a:t>Estudio de Viabilidad</a:t>
            </a:r>
            <a:endParaRPr sz="4000" b="1"/>
          </a:p>
        </p:txBody>
      </p:sp>
      <p:sp>
        <p:nvSpPr>
          <p:cNvPr id="367" name="Google Shape;367;p21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142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60629" lvl="1" indent="-4572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Font typeface="Noto Sans Symbols"/>
              <a:buChar char="▪"/>
            </a:pPr>
            <a:r>
              <a:rPr lang="es-ES" sz="2800"/>
              <a:t>Una vez que se ha recopilado toda la información necesaria para contestar las preguntas anteriores se debería hablar con las fuentes de información para responder nuevas preguntas y luego se redacta el informe, donde debería hacerse una recomendación sobre si debe continuar o no el desarrollo.</a:t>
            </a:r>
            <a:endParaRPr/>
          </a:p>
          <a:p>
            <a:pPr marL="260604" lvl="1" indent="-1428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1800"/>
              <a:buNone/>
            </a:pPr>
            <a:endParaRPr sz="1800"/>
          </a:p>
        </p:txBody>
      </p:sp>
      <p:sp>
        <p:nvSpPr>
          <p:cNvPr id="368" name="Google Shape;368;p2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14</a:t>
            </a:fld>
            <a:endParaRPr/>
          </a:p>
        </p:txBody>
      </p:sp>
      <p:pic>
        <p:nvPicPr>
          <p:cNvPr id="369" name="Google Shape;369;p21" descr="http://urbaniker.net/wp-content/uploads/2013/10/estudio-de-viabilidad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2645" y="4168410"/>
            <a:ext cx="3635625" cy="199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>
            <a:spLocks noGrp="1"/>
          </p:cNvSpPr>
          <p:nvPr>
            <p:ph type="title"/>
          </p:nvPr>
        </p:nvSpPr>
        <p:spPr>
          <a:xfrm>
            <a:off x="1154083" y="2369556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s-ES" b="1" dirty="0"/>
              <a:t>Validación de requerimientos</a:t>
            </a:r>
            <a:endParaRPr dirty="0"/>
          </a:p>
        </p:txBody>
      </p:sp>
      <p:sp>
        <p:nvSpPr>
          <p:cNvPr id="429" name="Google Shape;429;p29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15</a:t>
            </a:fld>
            <a:endParaRPr/>
          </a:p>
        </p:txBody>
      </p:sp>
      <p:pic>
        <p:nvPicPr>
          <p:cNvPr id="430" name="Google Shape;430;p29" descr="Papel reciclado"/>
          <p:cNvPicPr preferRelativeResize="0"/>
          <p:nvPr/>
        </p:nvPicPr>
        <p:blipFill rotWithShape="1">
          <a:blip r:embed="rId3">
            <a:alphaModFix/>
          </a:blip>
          <a:srcRect l="6010" t="5569" r="5572" b="6703"/>
          <a:stretch/>
        </p:blipFill>
        <p:spPr>
          <a:xfrm>
            <a:off x="6960100" y="332657"/>
            <a:ext cx="2497625" cy="2036899"/>
          </a:xfrm>
          <a:prstGeom prst="rect">
            <a:avLst/>
          </a:prstGeom>
          <a:solidFill>
            <a:srgbClr val="FF3F40"/>
          </a:solidFill>
          <a:ln>
            <a:noFill/>
          </a:ln>
        </p:spPr>
      </p:pic>
      <p:sp>
        <p:nvSpPr>
          <p:cNvPr id="431" name="Google Shape;431;p29"/>
          <p:cNvSpPr/>
          <p:nvPr/>
        </p:nvSpPr>
        <p:spPr>
          <a:xfrm>
            <a:off x="8734428" y="758952"/>
            <a:ext cx="723297" cy="739648"/>
          </a:xfrm>
          <a:prstGeom prst="ellipse">
            <a:avLst/>
          </a:prstGeom>
          <a:noFill/>
          <a:ln w="1905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Validación de requerimientos</a:t>
            </a:r>
            <a:endParaRPr/>
          </a:p>
        </p:txBody>
      </p:sp>
      <p:sp>
        <p:nvSpPr>
          <p:cNvPr id="437" name="Google Shape;437;p3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139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 "/>
            </a:pPr>
            <a:r>
              <a:rPr lang="es-ES" sz="2400">
                <a:solidFill>
                  <a:schemeClr val="dk1"/>
                </a:solidFill>
              </a:rPr>
              <a:t>Es el proceso de </a:t>
            </a:r>
            <a:r>
              <a:rPr lang="es-ES" sz="2400" i="1">
                <a:solidFill>
                  <a:schemeClr val="dk1"/>
                </a:solidFill>
              </a:rPr>
              <a:t>certificar la corrección del modelo de requerimientos contra las intenciones del usuario</a:t>
            </a:r>
            <a:r>
              <a:rPr lang="es-ES" sz="2400">
                <a:solidFill>
                  <a:schemeClr val="dk1"/>
                </a:solidFill>
              </a:rPr>
              <a:t>.</a:t>
            </a:r>
            <a:endParaRPr sz="2400"/>
          </a:p>
          <a:p>
            <a:pPr marL="6858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Char char=" "/>
            </a:pPr>
            <a:r>
              <a:rPr lang="es-ES" sz="2400">
                <a:solidFill>
                  <a:schemeClr val="dk1"/>
                </a:solidFill>
              </a:rPr>
              <a:t>Trata de </a:t>
            </a:r>
            <a:r>
              <a:rPr lang="es-ES" sz="2400" i="1">
                <a:solidFill>
                  <a:schemeClr val="dk1"/>
                </a:solidFill>
              </a:rPr>
              <a:t>mostrar que los requerimientos definidos son los que estipula el sistema. Se describe el ambiente en el que debe operar el sistema.</a:t>
            </a:r>
            <a:endParaRPr sz="2400"/>
          </a:p>
          <a:p>
            <a:pPr marL="68580" lvl="0" indent="-139700" algn="l" rtl="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SzPts val="2200"/>
              <a:buChar char=" "/>
            </a:pPr>
            <a:r>
              <a:rPr lang="es-ES" sz="2400">
                <a:solidFill>
                  <a:schemeClr val="dk1"/>
                </a:solidFill>
              </a:rPr>
              <a:t>Es importante, </a:t>
            </a:r>
            <a:r>
              <a:rPr lang="es-ES" sz="2400" i="1">
                <a:solidFill>
                  <a:schemeClr val="dk1"/>
                </a:solidFill>
              </a:rPr>
              <a:t>porque los errores en los requerimientos pueden conducir a grandes costos si se descubren más tarde</a:t>
            </a:r>
            <a:endParaRPr sz="2400"/>
          </a:p>
        </p:txBody>
      </p:sp>
      <p:sp>
        <p:nvSpPr>
          <p:cNvPr id="438" name="Google Shape;438;p3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 txBox="1">
            <a:spLocks noGrp="1"/>
          </p:cNvSpPr>
          <p:nvPr>
            <p:ph type="body" idx="1"/>
          </p:nvPr>
        </p:nvSpPr>
        <p:spPr>
          <a:xfrm>
            <a:off x="1310298" y="1968530"/>
            <a:ext cx="8995345" cy="1624801"/>
          </a:xfrm>
          <a:prstGeom prst="rect">
            <a:avLst/>
          </a:prstGeom>
          <a:solidFill>
            <a:srgbClr val="C3C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400" b="1"/>
              <a:t>Validación: </a:t>
            </a:r>
            <a:r>
              <a:rPr lang="es-ES" sz="2200"/>
              <a:t>Al final del desarrollo evaluar el software para asegurar que el software cumple los requerimientos</a:t>
            </a:r>
            <a:endParaRPr sz="220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None/>
            </a:pPr>
            <a:r>
              <a:rPr lang="es-ES" sz="2400" b="1"/>
              <a:t>Verificación:</a:t>
            </a:r>
            <a:r>
              <a:rPr lang="es-ES" sz="2400"/>
              <a:t> El software cumple los requerimientos correctamente</a:t>
            </a:r>
            <a:endParaRPr sz="2400"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444" name="Google Shape;444;p31"/>
          <p:cNvSpPr txBox="1">
            <a:spLocks noGrp="1"/>
          </p:cNvSpPr>
          <p:nvPr>
            <p:ph type="sldNum" idx="12"/>
          </p:nvPr>
        </p:nvSpPr>
        <p:spPr>
          <a:xfrm>
            <a:off x="9265920" y="2780931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</a:pPr>
            <a:fld id="{00000000-1234-1234-1234-123412341234}" type="slidenum">
              <a:rPr lang="es-ES"/>
              <a:t>17</a:t>
            </a:fld>
            <a:endParaRPr/>
          </a:p>
        </p:txBody>
      </p:sp>
      <p:sp>
        <p:nvSpPr>
          <p:cNvPr id="445" name="Google Shape;445;p31"/>
          <p:cNvSpPr txBox="1"/>
          <p:nvPr/>
        </p:nvSpPr>
        <p:spPr>
          <a:xfrm>
            <a:off x="1310298" y="523971"/>
            <a:ext cx="7632843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s-ES" sz="44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Validación de  requerimientos</a:t>
            </a:r>
            <a:endParaRPr sz="44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1"/>
          <p:cNvSpPr/>
          <p:nvPr/>
        </p:nvSpPr>
        <p:spPr>
          <a:xfrm>
            <a:off x="1443316" y="4401248"/>
            <a:ext cx="10183907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68580" marR="0" lvl="0" indent="-685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Sobre estas definiciones: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604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validación sólo se puede hacer con la activa participación del 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604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Validación: hacer el software correcto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604" marR="0" lvl="1" indent="-2571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Verificación: hacer el software correctamente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9386046" y="1077567"/>
            <a:ext cx="2330824" cy="612648"/>
          </a:xfrm>
          <a:prstGeom prst="wedgeRoundRectCallout">
            <a:avLst>
              <a:gd name="adj1" fmla="val -90253"/>
              <a:gd name="adj2" fmla="val 96155"/>
              <a:gd name="adj3" fmla="val 16667"/>
            </a:avLst>
          </a:prstGeom>
          <a:solidFill>
            <a:srgbClr val="F67BA5"/>
          </a:solidFill>
          <a:ln w="15875" cap="flat" cmpd="sng">
            <a:solidFill>
              <a:srgbClr val="4C4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Definición de la IEEE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15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s-ES" b="1"/>
              <a:t>Validación de requerimientos</a:t>
            </a:r>
            <a:endParaRPr/>
          </a:p>
        </p:txBody>
      </p:sp>
      <p:sp>
        <p:nvSpPr>
          <p:cNvPr id="453" name="Google Shape;453;p32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s-ES" sz="2000" b="1" i="1">
                <a:solidFill>
                  <a:schemeClr val="dk1"/>
                </a:solidFill>
              </a:rPr>
              <a:t>¿Es suficiente validar después del desarrollo del software?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La evidencia estadística dice que NO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Cuanto más tarde se detecta, más cuesta corregir (Boehm)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Bola de nieve de defectos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Validar en la fase de especificación de requerimientos puede ayudar a evitar costosas correcciones después del desarrollo</a:t>
            </a:r>
            <a:endParaRPr/>
          </a:p>
          <a:p>
            <a:pPr marL="68580" lvl="0" indent="-1270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s-ES" sz="2000" b="1" i="1">
                <a:solidFill>
                  <a:schemeClr val="dk1"/>
                </a:solidFill>
              </a:rPr>
              <a:t>¿Contra qué se verifican los requerimientos?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No existen “los requerimientos de los requerimientos”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s-ES" sz="2200">
                <a:solidFill>
                  <a:schemeClr val="dk1"/>
                </a:solidFill>
              </a:rPr>
              <a:t>No puede probarse formalmente que un Modelo de Requerimientos es correcto. Puede alcanzarse una convicción de que la solución especificada en el modelo de requerimientos es el correcto para el usuario.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4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454" name="Google Shape;454;p3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3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Validación de requerimientos</a:t>
            </a:r>
            <a:endParaRPr/>
          </a:p>
        </p:txBody>
      </p:sp>
      <p:sp>
        <p:nvSpPr>
          <p:cNvPr id="460" name="Google Shape;460;p33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 "/>
            </a:pPr>
            <a:r>
              <a:rPr lang="es-ES" sz="2800" i="1">
                <a:solidFill>
                  <a:schemeClr val="dk1"/>
                </a:solidFill>
              </a:rPr>
              <a:t>Comprenden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s-ES" sz="2200">
                <a:solidFill>
                  <a:schemeClr val="dk1"/>
                </a:solidFill>
              </a:rPr>
              <a:t>Verificaciones de validez (para todos los usuarios)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s-ES" sz="2200">
                <a:solidFill>
                  <a:schemeClr val="dk1"/>
                </a:solidFill>
              </a:rPr>
              <a:t>Verificaciones de consistencia (sin contradicciones)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s-ES" sz="2200">
                <a:solidFill>
                  <a:schemeClr val="dk1"/>
                </a:solidFill>
              </a:rPr>
              <a:t>Verificaciones de completitud (todos los requerimientos)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s-ES" sz="2200">
                <a:solidFill>
                  <a:schemeClr val="dk1"/>
                </a:solidFill>
              </a:rPr>
              <a:t>Verificaciones de realismo (se pueden implementar)</a:t>
            </a:r>
            <a:endParaRPr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Char char="▪"/>
            </a:pPr>
            <a:r>
              <a:rPr lang="es-ES" sz="2200">
                <a:solidFill>
                  <a:schemeClr val="dk1"/>
                </a:solidFill>
              </a:rPr>
              <a:t>Verificabilidad (se puede diseñar conjunto de pruebas)</a:t>
            </a:r>
            <a:endParaRPr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4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461" name="Google Shape;461;p33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08F33-3FD1-FB72-2393-E8AE433E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Temas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B25A5C-B37E-7E2D-C6FD-0BE0323BC6D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364493B-2B43-3252-0DFA-AB1816DB0F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E3C238B-2F5E-AF82-B37D-E1D7D2B2B32D}"/>
              </a:ext>
            </a:extLst>
          </p:cNvPr>
          <p:cNvSpPr txBox="1"/>
          <p:nvPr/>
        </p:nvSpPr>
        <p:spPr>
          <a:xfrm>
            <a:off x="1243223" y="2503344"/>
            <a:ext cx="737253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/>
              <a:t>Tipos de requerimientos</a:t>
            </a:r>
          </a:p>
          <a:p>
            <a:r>
              <a:rPr lang="es-AR" sz="4400" dirty="0"/>
              <a:t>Ingeniería de requerimientos</a:t>
            </a:r>
          </a:p>
          <a:p>
            <a:r>
              <a:rPr lang="es-AR" sz="4400" dirty="0"/>
              <a:t>Casos de uso</a:t>
            </a:r>
          </a:p>
          <a:p>
            <a:endParaRPr lang="es-AR" sz="4400" dirty="0"/>
          </a:p>
        </p:txBody>
      </p:sp>
    </p:spTree>
    <p:extLst>
      <p:ext uri="{BB962C8B-B14F-4D97-AF65-F5344CB8AC3E}">
        <p14:creationId xmlns:p14="http://schemas.microsoft.com/office/powerpoint/2010/main" val="2554260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4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Técnicas de validación </a:t>
            </a:r>
            <a:br>
              <a:rPr lang="es-ES" sz="4400" b="1"/>
            </a:br>
            <a:endParaRPr sz="4400" b="1"/>
          </a:p>
        </p:txBody>
      </p:sp>
      <p:sp>
        <p:nvSpPr>
          <p:cNvPr id="467" name="Google Shape;467;p34"/>
          <p:cNvSpPr txBox="1">
            <a:spLocks noGrp="1"/>
          </p:cNvSpPr>
          <p:nvPr>
            <p:ph type="body" idx="1"/>
          </p:nvPr>
        </p:nvSpPr>
        <p:spPr>
          <a:xfrm>
            <a:off x="1154083" y="1818840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>
                <a:solidFill>
                  <a:schemeClr val="dk1"/>
                </a:solidFill>
              </a:rPr>
              <a:t>Pueden ser manuales o automatizadas</a:t>
            </a:r>
            <a:endParaRPr sz="2400"/>
          </a:p>
          <a:p>
            <a:pPr marL="460629" lvl="1" indent="-457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Revisiones de requerimientos (formales o informales)</a:t>
            </a:r>
            <a:endParaRPr sz="2400"/>
          </a:p>
          <a:p>
            <a:pPr marL="594360" lvl="3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s-ES" sz="2400">
                <a:solidFill>
                  <a:schemeClr val="dk1"/>
                </a:solidFill>
              </a:rPr>
              <a:t>Informales : Los desarrolladores deben tratar los requerimientos con tantos stakeholders como sea posible. </a:t>
            </a:r>
            <a:endParaRPr sz="2400"/>
          </a:p>
          <a:p>
            <a:pPr marL="594360" lvl="3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es-ES" sz="2400">
                <a:solidFill>
                  <a:schemeClr val="dk1"/>
                </a:solidFill>
              </a:rPr>
              <a:t>Formal : El equipo de desarrollo debe conducir al cliente, explicándole las implicaciones de cada requerimiento</a:t>
            </a:r>
            <a:endParaRPr sz="2400"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Antes de una revisión formal, es conveniente realizar una revisión informal.</a:t>
            </a:r>
            <a:endParaRPr sz="2400"/>
          </a:p>
          <a:p>
            <a:pPr marL="260604" lvl="1" indent="-1873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None/>
            </a:pPr>
            <a:endParaRPr sz="2400">
              <a:solidFill>
                <a:schemeClr val="dk1"/>
              </a:solidFill>
            </a:endParaRPr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Construcción de prototipos</a:t>
            </a:r>
            <a:endParaRPr sz="2400"/>
          </a:p>
          <a:p>
            <a:pPr marL="346329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s-ES" sz="2400">
                <a:solidFill>
                  <a:schemeClr val="dk1"/>
                </a:solidFill>
              </a:rPr>
              <a:t>Generación de casos de prueba</a:t>
            </a:r>
            <a:endParaRPr sz="2400"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400"/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468" name="Google Shape;468;p34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"/>
          <p:cNvSpPr txBox="1">
            <a:spLocks noGrp="1"/>
          </p:cNvSpPr>
          <p:nvPr>
            <p:ph type="body" idx="1"/>
          </p:nvPr>
        </p:nvSpPr>
        <p:spPr>
          <a:xfrm>
            <a:off x="882844" y="4717232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 err="1">
                <a:solidFill>
                  <a:schemeClr val="dk1"/>
                </a:solidFill>
              </a:rPr>
              <a:t>Técnicas</a:t>
            </a:r>
            <a:r>
              <a:rPr lang="en-US" sz="3200" b="1" dirty="0">
                <a:solidFill>
                  <a:schemeClr val="dk1"/>
                </a:solidFill>
              </a:rPr>
              <a:t> de </a:t>
            </a:r>
            <a:r>
              <a:rPr lang="en-US" sz="3200" b="1" dirty="0" err="1">
                <a:solidFill>
                  <a:schemeClr val="dk1"/>
                </a:solidFill>
              </a:rPr>
              <a:t>Especificación</a:t>
            </a:r>
            <a:r>
              <a:rPr lang="en-US" sz="3200" b="1" dirty="0">
                <a:solidFill>
                  <a:schemeClr val="dk1"/>
                </a:solidFill>
              </a:rPr>
              <a:t> de </a:t>
            </a:r>
            <a:r>
              <a:rPr lang="en-US" sz="3200" b="1" dirty="0" err="1">
                <a:solidFill>
                  <a:schemeClr val="dk1"/>
                </a:solidFill>
              </a:rPr>
              <a:t>Requerimientos</a:t>
            </a:r>
            <a:endParaRPr lang="en-US" sz="3200" b="1"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200" b="1" dirty="0">
                <a:solidFill>
                  <a:schemeClr val="dk1"/>
                </a:solidFill>
              </a:rPr>
              <a:t>- Casos de Uso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>
            <a:spLocks noGrp="1"/>
          </p:cNvSpPr>
          <p:nvPr>
            <p:ph type="title"/>
          </p:nvPr>
        </p:nvSpPr>
        <p:spPr>
          <a:xfrm>
            <a:off x="767408" y="404664"/>
            <a:ext cx="835292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Definición</a:t>
            </a:r>
            <a:endParaRPr sz="4400" b="1"/>
          </a:p>
        </p:txBody>
      </p:sp>
      <p:sp>
        <p:nvSpPr>
          <p:cNvPr id="202" name="Google Shape;202;p3"/>
          <p:cNvSpPr txBox="1">
            <a:spLocks noGrp="1"/>
          </p:cNvSpPr>
          <p:nvPr>
            <p:ph type="body" idx="1"/>
          </p:nvPr>
        </p:nvSpPr>
        <p:spPr>
          <a:xfrm>
            <a:off x="623392" y="1846265"/>
            <a:ext cx="10369152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Proceso de modelado de las “funcionalidades” del sistema en término de los eventos que interactúan entre los usuarios y el sistema.</a:t>
            </a:r>
            <a:endParaRPr/>
          </a:p>
          <a:p>
            <a:pPr marL="260604" lvl="1" indent="-1047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Tiene sus orígenes en el modelado orientado a objetos (Jacobson 1992) pero su eficiencia en modelado de requerimientos hizo que se independice de la técnica de diseño utilizada, siendo aplicable a cualquier metodología de desarrollo.</a:t>
            </a:r>
            <a:endParaRPr/>
          </a:p>
          <a:p>
            <a:pPr marL="260604" lvl="1" indent="-1047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El uso de CU facilita y alienta la participación de los usuarios.</a:t>
            </a:r>
            <a:endParaRPr/>
          </a:p>
        </p:txBody>
      </p:sp>
      <p:sp>
        <p:nvSpPr>
          <p:cNvPr id="203" name="Google Shape;203;p3"/>
          <p:cNvSpPr txBox="1">
            <a:spLocks noGrp="1"/>
          </p:cNvSpPr>
          <p:nvPr>
            <p:ph type="body" idx="2"/>
          </p:nvPr>
        </p:nvSpPr>
        <p:spPr>
          <a:xfrm>
            <a:off x="7024836" y="6453336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4" name="Google Shape;204;p3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22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"/>
          <p:cNvSpPr txBox="1">
            <a:spLocks noGrp="1"/>
          </p:cNvSpPr>
          <p:nvPr>
            <p:ph type="title"/>
          </p:nvPr>
        </p:nvSpPr>
        <p:spPr>
          <a:xfrm>
            <a:off x="911424" y="332656"/>
            <a:ext cx="8136904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Beneficios</a:t>
            </a:r>
            <a:endParaRPr sz="4400" b="1"/>
          </a:p>
        </p:txBody>
      </p:sp>
      <p:sp>
        <p:nvSpPr>
          <p:cNvPr id="210" name="Google Shape;210;p4"/>
          <p:cNvSpPr txBox="1">
            <a:spLocks noGrp="1"/>
          </p:cNvSpPr>
          <p:nvPr>
            <p:ph type="body" idx="1"/>
          </p:nvPr>
        </p:nvSpPr>
        <p:spPr>
          <a:xfrm>
            <a:off x="839416" y="1772817"/>
            <a:ext cx="1058517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Herramienta para capturar requerimientos funcionales.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Descompone el alcance del sistema en piezas más manejables.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Medio de comunicación con los usuarios.</a:t>
            </a:r>
            <a:endParaRPr/>
          </a:p>
          <a:p>
            <a:pPr marL="450850" lvl="3" indent="-45085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/>
              <a:t>Utiliza lenguaje común y fácil de entender por las partes.</a:t>
            </a:r>
            <a:endParaRPr/>
          </a:p>
          <a:p>
            <a:pPr marL="355600" lvl="2" indent="-3556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Permite estimar el alcance del proyecto y el esfuerzo a realizar.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Define una línea base para la definición de los planes de prueba.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Define una línea base para toda la documentación del sistema.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Noto Sans Symbols"/>
              <a:buChar char="✔"/>
            </a:pPr>
            <a:r>
              <a:rPr lang="en-US" sz="2400" i="0"/>
              <a:t>Proporciona una herramienta para el seguimiento de los requisitos.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i="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11" name="Google Shape;211;p4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23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Componentes</a:t>
            </a:r>
            <a:endParaRPr sz="4400" b="1"/>
          </a:p>
        </p:txBody>
      </p:sp>
      <p:sp>
        <p:nvSpPr>
          <p:cNvPr id="221" name="Google Shape;221;p5"/>
          <p:cNvSpPr txBox="1">
            <a:spLocks noGrp="1"/>
          </p:cNvSpPr>
          <p:nvPr>
            <p:ph type="body" idx="1"/>
          </p:nvPr>
        </p:nvSpPr>
        <p:spPr>
          <a:xfrm>
            <a:off x="549932" y="198884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Diagrama de Casos de Uso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Ilustra las interacciones entre el sistema y los actores.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Escenarios (narración del CU)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Descripción de la interacción entre el actor 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US" sz="2400"/>
              <a:t>    y el sistema para realizar la funcionalidad.</a:t>
            </a:r>
            <a:endParaRPr/>
          </a:p>
        </p:txBody>
      </p:sp>
      <p:sp>
        <p:nvSpPr>
          <p:cNvPr id="222" name="Google Shape;222;p5"/>
          <p:cNvSpPr txBox="1">
            <a:spLocks noGrp="1"/>
          </p:cNvSpPr>
          <p:nvPr>
            <p:ph type="body" idx="2"/>
          </p:nvPr>
        </p:nvSpPr>
        <p:spPr>
          <a:xfrm>
            <a:off x="7170424" y="650081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3" name="Google Shape;223;p5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24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224" name="Google Shape;2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80176" y="1196752"/>
            <a:ext cx="2452566" cy="2376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618204" y="2805590"/>
            <a:ext cx="2023864" cy="2929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Diagrama</a:t>
            </a:r>
            <a:endParaRPr sz="4000" b="1"/>
          </a:p>
        </p:txBody>
      </p:sp>
      <p:sp>
        <p:nvSpPr>
          <p:cNvPr id="235" name="Google Shape;235;p6"/>
          <p:cNvSpPr txBox="1">
            <a:spLocks noGrp="1"/>
          </p:cNvSpPr>
          <p:nvPr>
            <p:ph type="body" idx="1"/>
          </p:nvPr>
        </p:nvSpPr>
        <p:spPr>
          <a:xfrm>
            <a:off x="1127448" y="1916832"/>
            <a:ext cx="9433048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Diagrama de Casos de Uso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Ejemplo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36" name="Google Shape;236;p6"/>
          <p:cNvSpPr txBox="1">
            <a:spLocks noGrp="1"/>
          </p:cNvSpPr>
          <p:nvPr>
            <p:ph type="body" idx="2"/>
          </p:nvPr>
        </p:nvSpPr>
        <p:spPr>
          <a:xfrm>
            <a:off x="7062569" y="6464259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p6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25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87889" y="1857375"/>
            <a:ext cx="4070180" cy="4262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7"/>
          <p:cNvSpPr txBox="1">
            <a:spLocks noGrp="1"/>
          </p:cNvSpPr>
          <p:nvPr>
            <p:ph type="title"/>
          </p:nvPr>
        </p:nvSpPr>
        <p:spPr>
          <a:xfrm>
            <a:off x="551384" y="404664"/>
            <a:ext cx="10806607" cy="127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 - Diagrama </a:t>
            </a:r>
            <a:endParaRPr sz="4400" b="1"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1"/>
          </p:nvPr>
        </p:nvSpPr>
        <p:spPr>
          <a:xfrm>
            <a:off x="4007768" y="1916832"/>
            <a:ext cx="590465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Caso de Uso</a:t>
            </a:r>
            <a:endParaRPr/>
          </a:p>
          <a:p>
            <a:pPr marL="617220" lvl="3" indent="-61722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Representa un objetivo (funcionalidad) individual del sistema y describe la secuencia de actividades y de interacciones para alcanzarlo.</a:t>
            </a:r>
            <a:endParaRPr/>
          </a:p>
          <a:p>
            <a:pPr marL="617220" lvl="3" indent="-61722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Para que el CU sea considerado un requerimiento debe estar acompañado de su respectivo escenario.</a:t>
            </a:r>
            <a:endParaRPr/>
          </a:p>
          <a:p>
            <a:pPr marL="411480" lvl="2" indent="-2590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617220" lvl="3" indent="-464818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49" name="Google Shape;249;p7"/>
          <p:cNvSpPr txBox="1">
            <a:spLocks noGrp="1"/>
          </p:cNvSpPr>
          <p:nvPr>
            <p:ph type="body" idx="2"/>
          </p:nvPr>
        </p:nvSpPr>
        <p:spPr>
          <a:xfrm>
            <a:off x="6960096" y="6500810"/>
            <a:ext cx="4190993" cy="35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26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251" name="Google Shape;251;p7"/>
          <p:cNvSpPr/>
          <p:nvPr/>
        </p:nvSpPr>
        <p:spPr>
          <a:xfrm>
            <a:off x="839416" y="2492896"/>
            <a:ext cx="2592288" cy="1944216"/>
          </a:xfrm>
          <a:prstGeom prst="ellipse">
            <a:avLst/>
          </a:prstGeom>
          <a:solidFill>
            <a:srgbClr val="0070C0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Símbolo de Caso de Uso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8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261" name="Google Shape;261;p8"/>
          <p:cNvSpPr txBox="1">
            <a:spLocks noGrp="1"/>
          </p:cNvSpPr>
          <p:nvPr>
            <p:ph type="body" idx="1"/>
          </p:nvPr>
        </p:nvSpPr>
        <p:spPr>
          <a:xfrm>
            <a:off x="4511824" y="1844824"/>
            <a:ext cx="4968552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Actores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Un actor inicia una actividad (CU) en el sistema.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Representa un papel desempeñado por un usuario que interactúa (rol).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Puede ser una persona, sistema externo o dispositivo externo que dispare un evento (sensor, reloj).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62" name="Google Shape;262;p8"/>
          <p:cNvSpPr txBox="1">
            <a:spLocks noGrp="1"/>
          </p:cNvSpPr>
          <p:nvPr>
            <p:ph type="body" idx="2"/>
          </p:nvPr>
        </p:nvSpPr>
        <p:spPr>
          <a:xfrm>
            <a:off x="6924251" y="6446355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p8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27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432" y="1988840"/>
            <a:ext cx="3096344" cy="3878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>
            <a:spLocks noGrp="1"/>
          </p:cNvSpPr>
          <p:nvPr>
            <p:ph type="title"/>
          </p:nvPr>
        </p:nvSpPr>
        <p:spPr>
          <a:xfrm>
            <a:off x="1157968" y="475085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274" name="Google Shape;274;p9"/>
          <p:cNvSpPr txBox="1">
            <a:spLocks noGrp="1"/>
          </p:cNvSpPr>
          <p:nvPr>
            <p:ph type="body" idx="1"/>
          </p:nvPr>
        </p:nvSpPr>
        <p:spPr>
          <a:xfrm>
            <a:off x="1157968" y="2017440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Relaciones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Asociaciones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Extensiones (Extends)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Uso o Inclusión  (Uses)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Herencia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75" name="Google Shape;275;p9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9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28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0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286" name="Google Shape;286;p10"/>
          <p:cNvSpPr txBox="1">
            <a:spLocks noGrp="1"/>
          </p:cNvSpPr>
          <p:nvPr>
            <p:ph type="body" idx="1"/>
          </p:nvPr>
        </p:nvSpPr>
        <p:spPr>
          <a:xfrm>
            <a:off x="623392" y="2136874"/>
            <a:ext cx="5760640" cy="2016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Asociaciones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Relación entre un actor y un CU en el que interactúan entre sí. 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287" name="Google Shape;287;p10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29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7680176" y="4762997"/>
            <a:ext cx="3920625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(1) El Actor inicia el caso de uso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(2) El caso de uso interacciona con actor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4032" y="1844824"/>
            <a:ext cx="5476875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10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Requerimientos -Tipos</a:t>
            </a:r>
            <a:endParaRPr sz="4400" b="1"/>
          </a:p>
        </p:txBody>
      </p:sp>
      <p:sp>
        <p:nvSpPr>
          <p:cNvPr id="263" name="Google Shape;263;p10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60604" lvl="1" indent="-1428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000"/>
              <a:buNone/>
            </a:pPr>
            <a:endParaRPr/>
          </a:p>
        </p:txBody>
      </p:sp>
      <p:sp>
        <p:nvSpPr>
          <p:cNvPr id="264" name="Google Shape;264;p10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  <p:sp>
        <p:nvSpPr>
          <p:cNvPr id="265" name="Google Shape;265;p10"/>
          <p:cNvSpPr txBox="1">
            <a:spLocks noGrp="1"/>
          </p:cNvSpPr>
          <p:nvPr>
            <p:ph type="body" idx="4294967295"/>
          </p:nvPr>
        </p:nvSpPr>
        <p:spPr>
          <a:xfrm>
            <a:off x="512841" y="1412875"/>
            <a:ext cx="10360025" cy="4032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800"/>
          </a:p>
          <a:p>
            <a:pPr marL="3429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s-ES" sz="2400" b="1"/>
              <a:t>Requerimientos funcionales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Describen una interacción entre el sistema y su ambiente. Cómo debe comportarse el sistema ante determinado estímulo. 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Describen lo que el sistema </a:t>
            </a:r>
            <a:r>
              <a:rPr lang="es-ES" sz="2400" u="sng"/>
              <a:t>debe hacer</a:t>
            </a:r>
            <a:r>
              <a:rPr lang="es-ES" sz="2400"/>
              <a:t>, o incluso cómo </a:t>
            </a:r>
            <a:r>
              <a:rPr lang="es-ES" sz="2400" u="sng"/>
              <a:t>NO debe </a:t>
            </a:r>
            <a:r>
              <a:rPr lang="es-ES" sz="2400"/>
              <a:t>comportarse.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Describen con detalle la funcionalidad del mismo.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Son independientes de la implementación de la solución.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Se pueden expresar de distintas formas</a:t>
            </a:r>
            <a:endParaRPr sz="2400"/>
          </a:p>
          <a:p>
            <a:pPr marL="411480" lvl="2" indent="-2717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2400"/>
          </a:p>
          <a:p>
            <a:pPr marL="3429" lvl="1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r>
              <a:rPr lang="es-ES" sz="2400" b="1"/>
              <a:t>Requerimientos no funcionales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Describen una </a:t>
            </a:r>
            <a:r>
              <a:rPr lang="es-ES" sz="2400" u="sng"/>
              <a:t>restricción</a:t>
            </a:r>
            <a:r>
              <a:rPr lang="es-ES" sz="2400"/>
              <a:t> sobre el sistema que limita nuestras elecciones en la construcción de una solución al problema.</a:t>
            </a:r>
            <a:endParaRPr sz="2400"/>
          </a:p>
          <a:p>
            <a:pPr marL="260604" lvl="1" indent="-117475" algn="l" rtl="0">
              <a:lnSpc>
                <a:spcPct val="90000"/>
              </a:lnSpc>
              <a:spcBef>
                <a:spcPts val="600"/>
              </a:spcBef>
              <a:spcAft>
                <a:spcPts val="400"/>
              </a:spcAft>
              <a:buSzPts val="2200"/>
              <a:buNone/>
            </a:pPr>
            <a:endParaRPr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300" name="Google Shape;300;p11"/>
          <p:cNvSpPr txBox="1">
            <a:spLocks noGrp="1"/>
          </p:cNvSpPr>
          <p:nvPr>
            <p:ph type="body" idx="1"/>
          </p:nvPr>
        </p:nvSpPr>
        <p:spPr>
          <a:xfrm>
            <a:off x="5783288" y="2204864"/>
            <a:ext cx="6408712" cy="3664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 b="1"/>
              <a:t>Extensiones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Un CU extiende la funcionalidad de otro CU.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Un CU puede tener muchos CU extensiones.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</a:pPr>
            <a:r>
              <a:rPr lang="en-US" sz="2800"/>
              <a:t>Los CU extensiones sólo son iniciados por un CU.</a:t>
            </a:r>
            <a:endParaRPr/>
          </a:p>
          <a:p>
            <a:pPr marL="411480" lvl="2" indent="-2336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</a:pPr>
            <a:endParaRPr sz="2800"/>
          </a:p>
        </p:txBody>
      </p:sp>
      <p:sp>
        <p:nvSpPr>
          <p:cNvPr id="301" name="Google Shape;301;p1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30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02" name="Google Shape;30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92" y="2204864"/>
            <a:ext cx="5064813" cy="3384376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1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Diagrama</a:t>
            </a:r>
            <a:endParaRPr sz="4400" b="1"/>
          </a:p>
        </p:txBody>
      </p:sp>
      <p:sp>
        <p:nvSpPr>
          <p:cNvPr id="313" name="Google Shape;313;p12"/>
          <p:cNvSpPr txBox="1">
            <a:spLocks noGrp="1"/>
          </p:cNvSpPr>
          <p:nvPr>
            <p:ph type="body" idx="1"/>
          </p:nvPr>
        </p:nvSpPr>
        <p:spPr>
          <a:xfrm>
            <a:off x="191344" y="1892172"/>
            <a:ext cx="5616624" cy="2592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Uso o inclusión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Reduce la redundancia entre dos o más CU al combinar los pasos comunes de los CU</a:t>
            </a:r>
            <a:endParaRPr/>
          </a:p>
        </p:txBody>
      </p:sp>
      <p:sp>
        <p:nvSpPr>
          <p:cNvPr id="314" name="Google Shape;314;p12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31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15" name="Google Shape;31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92144" y="1988840"/>
            <a:ext cx="3991193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2"/>
          <p:cNvSpPr txBox="1"/>
          <p:nvPr/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marR="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US" sz="1394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Whitten y Bentley </a:t>
            </a:r>
            <a:endParaRPr/>
          </a:p>
          <a:p>
            <a:pPr marL="68580" marR="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endParaRPr sz="1394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Diagrama</a:t>
            </a:r>
            <a:endParaRPr sz="4400" b="1"/>
          </a:p>
        </p:txBody>
      </p:sp>
      <p:sp>
        <p:nvSpPr>
          <p:cNvPr id="326" name="Google Shape;326;p14"/>
          <p:cNvSpPr txBox="1">
            <a:spLocks noGrp="1"/>
          </p:cNvSpPr>
          <p:nvPr>
            <p:ph type="body" idx="1"/>
          </p:nvPr>
        </p:nvSpPr>
        <p:spPr>
          <a:xfrm>
            <a:off x="6672064" y="2060685"/>
            <a:ext cx="482453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Herencia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Relación entre actores donde un actor hereda las funcionalidades de uno o varios actores. 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27" name="Google Shape;327;p14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32</a:t>
            </a:fld>
            <a:endParaRPr sz="7694">
              <a:solidFill>
                <a:srgbClr val="FFFFFF"/>
              </a:solidFill>
            </a:endParaRPr>
          </a:p>
        </p:txBody>
      </p:sp>
      <p:pic>
        <p:nvPicPr>
          <p:cNvPr id="328" name="Google Shape;32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68" y="1916833"/>
            <a:ext cx="6007500" cy="4022726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4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- Escenarios</a:t>
            </a:r>
            <a:endParaRPr sz="4400" b="1"/>
          </a:p>
        </p:txBody>
      </p:sp>
      <p:sp>
        <p:nvSpPr>
          <p:cNvPr id="339" name="Google Shape;339;p15"/>
          <p:cNvSpPr txBox="1">
            <a:spLocks noGrp="1"/>
          </p:cNvSpPr>
          <p:nvPr>
            <p:ph type="body" idx="1"/>
          </p:nvPr>
        </p:nvSpPr>
        <p:spPr>
          <a:xfrm>
            <a:off x="1631504" y="2132856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11480" lvl="2" indent="-4114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En el escenario se describen: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1325880" lvl="4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La interacción del escenario</a:t>
            </a:r>
            <a:endParaRPr/>
          </a:p>
          <a:p>
            <a:pPr marL="1409700" lvl="4" indent="-1905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/>
          </a:p>
          <a:p>
            <a:pPr marL="1325880" lvl="4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Eventos alternativos</a:t>
            </a:r>
            <a:endParaRPr/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40" name="Google Shape;340;p15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33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341" name="Google Shape;341;p15"/>
          <p:cNvSpPr txBox="1">
            <a:spLocks noGrp="1"/>
          </p:cNvSpPr>
          <p:nvPr>
            <p:ph type="body" idx="2"/>
          </p:nvPr>
        </p:nvSpPr>
        <p:spPr>
          <a:xfrm>
            <a:off x="6958164" y="6469961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"/>
          <p:cNvSpPr txBox="1">
            <a:spLocks noGrp="1"/>
          </p:cNvSpPr>
          <p:nvPr>
            <p:ph type="title"/>
          </p:nvPr>
        </p:nvSpPr>
        <p:spPr>
          <a:xfrm>
            <a:off x="879993" y="-803855"/>
            <a:ext cx="9727047" cy="2798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b="1"/>
              <a:t>Casos de Uso  -  Ejemplo de escenario</a:t>
            </a:r>
            <a:endParaRPr b="1"/>
          </a:p>
        </p:txBody>
      </p:sp>
      <p:sp>
        <p:nvSpPr>
          <p:cNvPr id="347" name="Google Shape;347;p16"/>
          <p:cNvSpPr txBox="1">
            <a:spLocks noGrp="1"/>
          </p:cNvSpPr>
          <p:nvPr>
            <p:ph type="ftr" idx="11"/>
          </p:nvPr>
        </p:nvSpPr>
        <p:spPr>
          <a:xfrm>
            <a:off x="6671735" y="6308730"/>
            <a:ext cx="47055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Ingeniería de Software I</a:t>
            </a:r>
            <a:endParaRPr/>
          </a:p>
        </p:txBody>
      </p:sp>
      <p:sp>
        <p:nvSpPr>
          <p:cNvPr id="348" name="Google Shape;348;p16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34</a:t>
            </a:fld>
            <a:endParaRPr sz="7694">
              <a:solidFill>
                <a:srgbClr val="FFFFFF"/>
              </a:solidFill>
            </a:endParaRPr>
          </a:p>
        </p:txBody>
      </p:sp>
      <p:graphicFrame>
        <p:nvGraphicFramePr>
          <p:cNvPr id="349" name="Google Shape;349;p16"/>
          <p:cNvGraphicFramePr/>
          <p:nvPr/>
        </p:nvGraphicFramePr>
        <p:xfrm>
          <a:off x="1457630" y="21296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{80967553-65DA-4D28-9A68-6F0D093F462A}</a:tableStyleId>
              </a:tblPr>
              <a:tblGrid>
                <a:gridCol w="270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Nombre del caso de uso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Descripción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Actores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Precondiciones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Curso Normal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Acción del Actor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Acciones del Sistema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Curso Alterno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94" u="none" strike="noStrike" cap="none"/>
                        <a:t>Postcondición</a:t>
                      </a:r>
                      <a:endParaRPr sz="1394" u="none" strike="noStrike" cap="none"/>
                    </a:p>
                  </a:txBody>
                  <a:tcPr marL="91450" marR="91450" marT="45725" marB="45725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94" u="none" strike="noStrike" cap="none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0" name="Google Shape;350;p16"/>
          <p:cNvSpPr/>
          <p:nvPr/>
        </p:nvSpPr>
        <p:spPr>
          <a:xfrm>
            <a:off x="2480356" y="586906"/>
            <a:ext cx="2250454" cy="95478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47753" y="112878"/>
                </a:moveTo>
                <a:lnTo>
                  <a:pt x="22307" y="247390"/>
                </a:lnTo>
              </a:path>
            </a:pathLst>
          </a:custGeom>
          <a:solidFill>
            <a:srgbClr val="00B0F0"/>
          </a:solidFill>
          <a:ln w="254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Nombre del  CU, debe comenzar con un verbo y representar la meta del CU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/>
          <p:nvPr/>
        </p:nvSpPr>
        <p:spPr>
          <a:xfrm>
            <a:off x="226576" y="2184805"/>
            <a:ext cx="1944291" cy="6842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22848" y="49622"/>
                </a:moveTo>
                <a:lnTo>
                  <a:pt x="149292" y="193146"/>
                </a:lnTo>
              </a:path>
            </a:pathLst>
          </a:custGeom>
          <a:solidFill>
            <a:srgbClr val="C00000"/>
          </a:solidFill>
          <a:ln w="22225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Actor principal que se beneficia del CU</a:t>
            </a:r>
            <a:endParaRPr sz="16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16"/>
          <p:cNvSpPr/>
          <p:nvPr/>
        </p:nvSpPr>
        <p:spPr>
          <a:xfrm>
            <a:off x="4016738" y="2707397"/>
            <a:ext cx="1944290" cy="68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accent1"/>
          </a:solidFill>
          <a:ln w="19050" cap="flat" cmpd="sng">
            <a:solidFill>
              <a:srgbClr val="433C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descripción corta y precisa  del propósito del CU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16"/>
          <p:cNvSpPr/>
          <p:nvPr/>
        </p:nvSpPr>
        <p:spPr>
          <a:xfrm>
            <a:off x="6918774" y="3810315"/>
            <a:ext cx="4211422" cy="1108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rgbClr val="7F7F7F"/>
          </a:solidFill>
          <a:ln w="22225" cap="flat" cmpd="sng">
            <a:solidFill>
              <a:srgbClr val="433C2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Secuencia normal (sin errores ni condiciones) realizada por los actores y el sistema.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Debe representar la interacción entre el actor y el sistema.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8122529" y="2612795"/>
            <a:ext cx="2926200" cy="118007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2931" y="102269"/>
                </a:lnTo>
              </a:path>
            </a:pathLst>
          </a:custGeom>
          <a:solidFill>
            <a:srgbClr val="00B050"/>
          </a:solidFill>
          <a:ln w="2222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Una restricción del estado del  sistema antes de la ejecución del CU ( por ejemplo otro CU que debe ejecutarse previamente)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6"/>
          <p:cNvSpPr/>
          <p:nvPr/>
        </p:nvSpPr>
        <p:spPr>
          <a:xfrm>
            <a:off x="7047601" y="4505203"/>
            <a:ext cx="2628367" cy="1108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19005" y="23015"/>
                </a:lnTo>
              </a:path>
            </a:pathLst>
          </a:custGeom>
          <a:solidFill>
            <a:schemeClr val="accent1"/>
          </a:solidFill>
          <a:ln w="22225" cap="flat" cmpd="sng">
            <a:solidFill>
              <a:srgbClr val="8778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Describen el comportamiento si ocurre una excepción o variación del curso típico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16"/>
          <p:cNvSpPr/>
          <p:nvPr/>
        </p:nvSpPr>
        <p:spPr>
          <a:xfrm>
            <a:off x="4793806" y="3715961"/>
            <a:ext cx="1944290" cy="16557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02931" y="102269"/>
                </a:lnTo>
              </a:path>
            </a:pathLst>
          </a:custGeom>
          <a:solidFill>
            <a:srgbClr val="7030A0"/>
          </a:solidFill>
          <a:ln w="2222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Restricción del estado del sistema después de la finalización exitosa del CU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9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362" name="Google Shape;362;p19"/>
          <p:cNvSpPr txBox="1">
            <a:spLocks noGrp="1"/>
          </p:cNvSpPr>
          <p:nvPr>
            <p:ph type="body" idx="1"/>
          </p:nvPr>
        </p:nvSpPr>
        <p:spPr>
          <a:xfrm>
            <a:off x="1775520" y="2420888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259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n-US" sz="2400"/>
              <a:t>Pasos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Identificar a los actores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Identificar los CU para los requerimientos 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Construir el diagrama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Realizar los escenarios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63" name="Google Shape;363;p19"/>
          <p:cNvSpPr txBox="1">
            <a:spLocks noGrp="1"/>
          </p:cNvSpPr>
          <p:nvPr>
            <p:ph type="body" idx="2"/>
          </p:nvPr>
        </p:nvSpPr>
        <p:spPr>
          <a:xfrm>
            <a:off x="6793273" y="6491215"/>
            <a:ext cx="4191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Whitten y Bentley </a:t>
            </a:r>
            <a:endParaRPr/>
          </a:p>
          <a:p>
            <a:pPr marL="68580" lvl="0" indent="-685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35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0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370" name="Google Shape;370;p20"/>
          <p:cNvSpPr txBox="1">
            <a:spLocks noGrp="1"/>
          </p:cNvSpPr>
          <p:nvPr>
            <p:ph type="body" idx="1"/>
          </p:nvPr>
        </p:nvSpPr>
        <p:spPr>
          <a:xfrm>
            <a:off x="1343471" y="1844824"/>
            <a:ext cx="9929131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a los actores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¿Dónde buscar actores potenciales?</a:t>
            </a:r>
            <a:endParaRPr b="1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Documentación o manuales existentes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Minutas de reunión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Documentos de requerimientos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Responder a:</a:t>
            </a:r>
            <a:endParaRPr b="1"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¿Quién o qué proporciona las entradas al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¿Quién o qué recibe las salidas del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¿Se requieren interfaces con otros sistemas?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¿Quién mantendrá la información en el sistema?</a:t>
            </a:r>
            <a:endParaRPr/>
          </a:p>
          <a:p>
            <a:pPr marL="411480" lvl="2" indent="-2590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>
              <a:solidFill>
                <a:srgbClr val="0070C0"/>
              </a:solidFill>
            </a:endParaRPr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>
                <a:solidFill>
                  <a:srgbClr val="C00000"/>
                </a:solidFill>
              </a:rPr>
              <a:t>Deberán nombrarse con un sustantivo o frase sustantiva</a:t>
            </a:r>
            <a:endParaRPr>
              <a:solidFill>
                <a:srgbClr val="C00000"/>
              </a:solidFill>
            </a:endParaRPr>
          </a:p>
          <a:p>
            <a:pPr marL="617220" lvl="3" indent="-464818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/>
          </a:p>
        </p:txBody>
      </p:sp>
      <p:sp>
        <p:nvSpPr>
          <p:cNvPr id="371" name="Google Shape;371;p20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36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Proceso de modelado</a:t>
            </a:r>
            <a:endParaRPr sz="4400" b="1"/>
          </a:p>
        </p:txBody>
      </p:sp>
      <p:sp>
        <p:nvSpPr>
          <p:cNvPr id="377" name="Google Shape;377;p21"/>
          <p:cNvSpPr txBox="1">
            <a:spLocks noGrp="1"/>
          </p:cNvSpPr>
          <p:nvPr>
            <p:ph type="body" idx="1"/>
          </p:nvPr>
        </p:nvSpPr>
        <p:spPr>
          <a:xfrm>
            <a:off x="1516728" y="183858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0604" lvl="1" indent="-25717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a los actores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Identificar los CU para los requerimientos </a:t>
            </a:r>
            <a:endParaRPr/>
          </a:p>
          <a:p>
            <a:pPr marL="411480" lvl="2" indent="-41148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Responder a 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¿Cuáles son las principales tareas del actor?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¿Qué información necesita el actor del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¿Qué información proporciona el actor al sistema?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¿Necesita el sistema informar al actor de eventos o cambios ocurridos?</a:t>
            </a:r>
            <a:endParaRPr/>
          </a:p>
          <a:p>
            <a:pPr marL="617220" lvl="3" indent="-61722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/>
              <a:t>¿Necesita el actor informar al sistema de eventos o cambios ocurridos?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Construir el diagrama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</a:pPr>
            <a:r>
              <a:rPr lang="en-US" sz="2400" b="1"/>
              <a:t>Realizar los escenarios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78" name="Google Shape;378;p21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37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2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Características importantes</a:t>
            </a:r>
            <a:endParaRPr sz="4400" b="1"/>
          </a:p>
        </p:txBody>
      </p:sp>
      <p:sp>
        <p:nvSpPr>
          <p:cNvPr id="384" name="Google Shape;384;p22"/>
          <p:cNvSpPr txBox="1">
            <a:spLocks noGrp="1"/>
          </p:cNvSpPr>
          <p:nvPr>
            <p:ph type="body" idx="1"/>
          </p:nvPr>
        </p:nvSpPr>
        <p:spPr>
          <a:xfrm>
            <a:off x="983432" y="2132856"/>
            <a:ext cx="9865096" cy="40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6329" lvl="1" indent="-3429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Un CU debe representar una funcionalidad concreta. 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La descripción de los pasos en los escenarios debe contener más de un paso, para representar la interacción entre los componentes.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El uso de condicionales en el curso normal, es limitado a la invocación de excepciones, ya que este flujo representa la ejecución del caso sin alteraciones.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Las pre-condiciones no deben representarse en los cursos alternativos, ya que al ser una pre-condición no va a ocurrir.</a:t>
            </a:r>
            <a:endParaRPr/>
          </a:p>
          <a:p>
            <a:pPr marL="346329" lvl="1" indent="-342900" algn="just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Noto Sans Symbols"/>
              <a:buChar char="▪"/>
            </a:pPr>
            <a:r>
              <a:rPr lang="en-US" sz="2400"/>
              <a:t>Los “uses” deben ser accedidos por lo menos desde dos CU.</a:t>
            </a:r>
            <a:endParaRPr sz="2400"/>
          </a:p>
        </p:txBody>
      </p:sp>
      <p:sp>
        <p:nvSpPr>
          <p:cNvPr id="385" name="Google Shape;385;p22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38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3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</a:t>
            </a:r>
            <a:endParaRPr sz="4400" b="1"/>
          </a:p>
        </p:txBody>
      </p:sp>
      <p:sp>
        <p:nvSpPr>
          <p:cNvPr id="391" name="Google Shape;391;p23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92" name="Google Shape;392;p23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39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Requerimientos - Tipos</a:t>
            </a:r>
            <a:endParaRPr sz="4400" b="1"/>
          </a:p>
        </p:txBody>
      </p:sp>
      <p:sp>
        <p:nvSpPr>
          <p:cNvPr id="271" name="Google Shape;271;p11"/>
          <p:cNvSpPr txBox="1">
            <a:spLocks noGrp="1"/>
          </p:cNvSpPr>
          <p:nvPr>
            <p:ph type="body" idx="1"/>
          </p:nvPr>
        </p:nvSpPr>
        <p:spPr>
          <a:xfrm>
            <a:off x="1097280" y="1469216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endParaRPr sz="2400"/>
          </a:p>
          <a:p>
            <a:pPr marL="3429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rPr lang="es-ES" sz="2400" b="1"/>
              <a:t>Requerimientos no funcionales</a:t>
            </a:r>
            <a:endParaRPr sz="2400" b="1"/>
          </a:p>
          <a:p>
            <a:pPr marL="260604" lvl="1" indent="-11747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None/>
            </a:pPr>
            <a:endParaRPr sz="1100" b="1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Requerimientos del producto</a:t>
            </a:r>
            <a:endParaRPr sz="2400"/>
          </a:p>
          <a:p>
            <a:pPr marL="900000" lvl="5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s-ES" sz="2400"/>
              <a:t>Especifican el comportamiento del producto (usabilidad, eficiencia, rendimiento, espacio, fiabilidad, portabilidad).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Requerimientos organizacionales</a:t>
            </a:r>
            <a:endParaRPr sz="2400"/>
          </a:p>
          <a:p>
            <a:pPr marL="900000" lvl="5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s-ES" sz="2400"/>
              <a:t>Se derivan de las políticas y procedimientos existentes en la organización del cliente y en la del desarrollador (entrega, implementación, estándares).</a:t>
            </a:r>
            <a:endParaRPr sz="2400"/>
          </a:p>
          <a:p>
            <a:pPr marL="411480" lvl="2" indent="-41148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Font typeface="Arial"/>
              <a:buChar char="•"/>
            </a:pPr>
            <a:r>
              <a:rPr lang="es-ES" sz="2400"/>
              <a:t>Requerimientos externos</a:t>
            </a:r>
            <a:endParaRPr sz="2400"/>
          </a:p>
          <a:p>
            <a:pPr marL="900000" lvl="5" indent="-1714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200"/>
              <a:buChar char="◦"/>
            </a:pPr>
            <a:r>
              <a:rPr lang="es-ES" sz="2400"/>
              <a:t>Interoperabilidad, legales, privacidad, seguridad, éticos.</a:t>
            </a:r>
            <a:endParaRPr sz="2400"/>
          </a:p>
          <a:p>
            <a:pPr marL="68580" lvl="0" indent="0" algn="l" rtl="0">
              <a:lnSpc>
                <a:spcPct val="90000"/>
              </a:lnSpc>
              <a:spcBef>
                <a:spcPts val="1600"/>
              </a:spcBef>
              <a:spcAft>
                <a:spcPts val="200"/>
              </a:spcAft>
              <a:buSzPts val="2200"/>
              <a:buNone/>
            </a:pPr>
            <a:endParaRPr sz="2400"/>
          </a:p>
        </p:txBody>
      </p:sp>
      <p:sp>
        <p:nvSpPr>
          <p:cNvPr id="272" name="Google Shape;272;p11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 - Actores</a:t>
            </a:r>
            <a:endParaRPr sz="4400" b="1"/>
          </a:p>
        </p:txBody>
      </p:sp>
      <p:sp>
        <p:nvSpPr>
          <p:cNvPr id="398" name="Google Shape;398;p24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40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400" name="Google Shape;400;p24"/>
          <p:cNvSpPr/>
          <p:nvPr/>
        </p:nvSpPr>
        <p:spPr>
          <a:xfrm>
            <a:off x="1127448" y="2713829"/>
            <a:ext cx="1541270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4"/>
          <p:cNvSpPr/>
          <p:nvPr/>
        </p:nvSpPr>
        <p:spPr>
          <a:xfrm>
            <a:off x="2983739" y="2713829"/>
            <a:ext cx="1382434" cy="296416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4"/>
          <p:cNvSpPr/>
          <p:nvPr/>
        </p:nvSpPr>
        <p:spPr>
          <a:xfrm>
            <a:off x="6744072" y="3356992"/>
            <a:ext cx="2232248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5"/>
          <p:cNvSpPr txBox="1">
            <a:spLocks noGrp="1"/>
          </p:cNvSpPr>
          <p:nvPr>
            <p:ph type="title"/>
          </p:nvPr>
        </p:nvSpPr>
        <p:spPr>
          <a:xfrm>
            <a:off x="623396" y="499539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 – Casos de Uso </a:t>
            </a:r>
            <a:endParaRPr sz="4400" b="1"/>
          </a:p>
        </p:txBody>
      </p:sp>
      <p:sp>
        <p:nvSpPr>
          <p:cNvPr id="408" name="Google Shape;408;p25"/>
          <p:cNvSpPr txBox="1">
            <a:spLocks noGrp="1"/>
          </p:cNvSpPr>
          <p:nvPr>
            <p:ph type="body" idx="1"/>
          </p:nvPr>
        </p:nvSpPr>
        <p:spPr>
          <a:xfrm>
            <a:off x="1127448" y="2060848"/>
            <a:ext cx="100811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sitio web brinda información acerca de los artículos periodísticos más destacados de la semana. La información puede ser accedida por usuarios registrados o anónimos. A los usuarios registrados se les permite leer y/o descargar los artículos. Si el artículo tiene categoría “exclusiva” la descarga del artículo tendrá un costo. El pago es mediante tarjeta de crédito.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A los usuarios anónimos sólo se les permite leer los artículos.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Un usuario anónimo puede registrarse y pasar a ser un usuario registrado, para lo cual debe completar los datos personales, ingresar el número de tarjeta de crédito a la que se cargará el monto mensual del abono. </a:t>
            </a:r>
            <a:endParaRPr sz="2400"/>
          </a:p>
          <a:p>
            <a:pPr marL="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Los usuarios registrados pueden modificar sus datos personales.</a:t>
            </a: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68580" lvl="0" indent="0" algn="just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409" name="Google Shape;409;p25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41</a:t>
            </a:fld>
            <a:endParaRPr sz="7694">
              <a:solidFill>
                <a:srgbClr val="FFFFFF"/>
              </a:solidFill>
            </a:endParaRPr>
          </a:p>
        </p:txBody>
      </p:sp>
      <p:sp>
        <p:nvSpPr>
          <p:cNvPr id="410" name="Google Shape;410;p25"/>
          <p:cNvSpPr/>
          <p:nvPr/>
        </p:nvSpPr>
        <p:spPr>
          <a:xfrm>
            <a:off x="9984432" y="2756464"/>
            <a:ext cx="648072" cy="24048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25"/>
          <p:cNvSpPr/>
          <p:nvPr/>
        </p:nvSpPr>
        <p:spPr>
          <a:xfrm>
            <a:off x="1199456" y="2996952"/>
            <a:ext cx="2880320" cy="360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5"/>
          <p:cNvSpPr/>
          <p:nvPr/>
        </p:nvSpPr>
        <p:spPr>
          <a:xfrm>
            <a:off x="2207568" y="3371096"/>
            <a:ext cx="1936941" cy="36004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5"/>
          <p:cNvSpPr/>
          <p:nvPr/>
        </p:nvSpPr>
        <p:spPr>
          <a:xfrm>
            <a:off x="4655840" y="4221088"/>
            <a:ext cx="1368152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5"/>
          <p:cNvSpPr/>
          <p:nvPr/>
        </p:nvSpPr>
        <p:spPr>
          <a:xfrm>
            <a:off x="5159896" y="5301208"/>
            <a:ext cx="3888432" cy="288032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6"/>
          <p:cNvSpPr txBox="1">
            <a:spLocks noGrp="1"/>
          </p:cNvSpPr>
          <p:nvPr>
            <p:ph type="title"/>
          </p:nvPr>
        </p:nvSpPr>
        <p:spPr>
          <a:xfrm>
            <a:off x="1097280" y="286605"/>
            <a:ext cx="10058400" cy="14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Casos de Uso – Ejemplo</a:t>
            </a:r>
            <a:endParaRPr sz="4400" b="1"/>
          </a:p>
        </p:txBody>
      </p:sp>
      <p:sp>
        <p:nvSpPr>
          <p:cNvPr id="420" name="Google Shape;420;p26"/>
          <p:cNvSpPr txBox="1">
            <a:spLocks noGrp="1"/>
          </p:cNvSpPr>
          <p:nvPr>
            <p:ph type="body" idx="1"/>
          </p:nvPr>
        </p:nvSpPr>
        <p:spPr>
          <a:xfrm>
            <a:off x="407368" y="1916832"/>
            <a:ext cx="10972800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12700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 b="1"/>
              <a:t>Identificar los actores: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Usuario Anónimo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Usuario Registrado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Servidor Externo (Banco)</a:t>
            </a:r>
            <a:endParaRPr/>
          </a:p>
          <a:p>
            <a:pPr marL="68580" lvl="0" indent="-1270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Char char=" "/>
            </a:pPr>
            <a:r>
              <a:rPr lang="en-US" sz="2000" b="1"/>
              <a:t>Identificar casos de uso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Leer Artículo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Descargar Artículo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Registrar usuario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Modificar Datos Personales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Iniciar Sesión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Cerrar Sesión</a:t>
            </a:r>
            <a:endParaRPr/>
          </a:p>
          <a:p>
            <a:pPr marL="260604" lvl="1" indent="-257175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Char char="◦"/>
            </a:pPr>
            <a:r>
              <a:rPr lang="en-US" sz="2000"/>
              <a:t>Verificar Tarjeta</a:t>
            </a:r>
            <a:endParaRPr/>
          </a:p>
        </p:txBody>
      </p:sp>
      <p:sp>
        <p:nvSpPr>
          <p:cNvPr id="421" name="Google Shape;421;p26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42</a:t>
            </a:fld>
            <a:endParaRPr sz="1046">
              <a:solidFill>
                <a:srgbClr val="FFFFFF"/>
              </a:solidFill>
            </a:endParaRPr>
          </a:p>
        </p:txBody>
      </p:sp>
      <p:sp>
        <p:nvSpPr>
          <p:cNvPr id="422" name="Google Shape;422;p26"/>
          <p:cNvSpPr/>
          <p:nvPr/>
        </p:nvSpPr>
        <p:spPr>
          <a:xfrm>
            <a:off x="695400" y="2852936"/>
            <a:ext cx="2736304" cy="4320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691983" y="5517232"/>
            <a:ext cx="2736304" cy="432048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"/>
          <p:cNvSpPr txBox="1">
            <a:spLocks noGrp="1"/>
          </p:cNvSpPr>
          <p:nvPr>
            <p:ph type="title"/>
          </p:nvPr>
        </p:nvSpPr>
        <p:spPr>
          <a:xfrm>
            <a:off x="793873" y="208557"/>
            <a:ext cx="8744022" cy="194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Ejemplo - Diagrama</a:t>
            </a:r>
            <a:endParaRPr sz="4000" b="1"/>
          </a:p>
        </p:txBody>
      </p:sp>
      <p:sp>
        <p:nvSpPr>
          <p:cNvPr id="430" name="Google Shape;430;p27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43</a:t>
            </a:fld>
            <a:endParaRPr sz="1046">
              <a:solidFill>
                <a:srgbClr val="FFFFFF"/>
              </a:solidFill>
            </a:endParaRPr>
          </a:p>
        </p:txBody>
      </p:sp>
      <p:pic>
        <p:nvPicPr>
          <p:cNvPr id="431" name="Google Shape;4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47894" y="1393371"/>
            <a:ext cx="5609928" cy="486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0"/>
          <p:cNvSpPr txBox="1">
            <a:spLocks noGrp="1"/>
          </p:cNvSpPr>
          <p:nvPr>
            <p:ph type="title"/>
          </p:nvPr>
        </p:nvSpPr>
        <p:spPr>
          <a:xfrm>
            <a:off x="1097281" y="239191"/>
            <a:ext cx="10568771" cy="741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Casos de uso – Ejemplo- Escenarios</a:t>
            </a:r>
            <a:endParaRPr/>
          </a:p>
        </p:txBody>
      </p:sp>
      <p:sp>
        <p:nvSpPr>
          <p:cNvPr id="441" name="Google Shape;441;p30"/>
          <p:cNvSpPr txBox="1">
            <a:spLocks noGrp="1"/>
          </p:cNvSpPr>
          <p:nvPr>
            <p:ph type="sldNum" idx="12"/>
          </p:nvPr>
        </p:nvSpPr>
        <p:spPr>
          <a:xfrm>
            <a:off x="9900459" y="6459787"/>
            <a:ext cx="1311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fld id="{00000000-1234-1234-1234-123412341234}" type="slidenum">
              <a:rPr lang="en-US" sz="1046">
                <a:solidFill>
                  <a:srgbClr val="FFFFFF"/>
                </a:solidFill>
              </a:rPr>
              <a:t>44</a:t>
            </a:fld>
            <a:endParaRPr sz="1046">
              <a:solidFill>
                <a:srgbClr val="FFFFFF"/>
              </a:solidFill>
            </a:endParaRPr>
          </a:p>
        </p:txBody>
      </p:sp>
      <p:graphicFrame>
        <p:nvGraphicFramePr>
          <p:cNvPr id="442" name="Google Shape;442;p30"/>
          <p:cNvGraphicFramePr/>
          <p:nvPr/>
        </p:nvGraphicFramePr>
        <p:xfrm>
          <a:off x="2001211" y="9807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{80967553-65DA-4D28-9A68-6F0D093F462A}</a:tableStyleId>
              </a:tblPr>
              <a:tblGrid>
                <a:gridCol w="2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Nombre del caso de uso: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Iniciar sesión</a:t>
                      </a:r>
                      <a:endParaRPr sz="12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1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Descripción: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Este caso de uso describe el evento en el que un usuario registrado inicia sesión con su nombre de usuario y contraseña.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Actores: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Usuario Registrado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Precondiciones:</a:t>
                      </a:r>
                      <a:r>
                        <a:rPr lang="en-US" sz="12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---</a:t>
                      </a:r>
                      <a:endParaRPr sz="1200" u="none" strike="noStrike" cap="non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950">
                <a:tc row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Verdana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Normal: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Acción del Actor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Respuesta del Sistema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4425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1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selecciona la opción de iniciar sesión.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3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ingresa el nombre de usuario y la contraseña.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u="none" strike="noStrike" cap="none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2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presenta la pantalla donde se solicita al usuario y contraseña.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4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verifica el nombre de usuario y contraseña.</a:t>
                      </a:r>
                      <a:endParaRPr sz="1400" u="none" strike="noStrike" cap="none"/>
                    </a:p>
                    <a:p>
                      <a:pPr marL="342900" marR="0" lvl="0" indent="-34290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5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sistema inicia la sesión y presenta la pantalla principal.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9675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Curso Alterno: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Paso alternativo 4</a:t>
                      </a: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: el usuario o la contraseña no son válidas. Se notifica la discrepancia. Vuelve al paso 2.</a:t>
                      </a:r>
                      <a:endParaRPr/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850">
                <a:tc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u="none" strike="noStrike" cap="non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Postcondición:</a:t>
                      </a:r>
                      <a:endParaRPr/>
                    </a:p>
                  </a:txBody>
                  <a:tcPr marL="38025" marR="3802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342900" marR="0" lvl="0" indent="-3429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u="none" strike="noStrike" cap="none"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La sesión ha sido iniciada exitosamente y las opciones para usuarios registrados aparecen habilitadas.</a:t>
                      </a:r>
                      <a:endParaRPr/>
                    </a:p>
                  </a:txBody>
                  <a:tcPr marL="100575" marR="100575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9"/>
          <p:cNvSpPr txBox="1">
            <a:spLocks noGrp="1"/>
          </p:cNvSpPr>
          <p:nvPr>
            <p:ph type="title"/>
          </p:nvPr>
        </p:nvSpPr>
        <p:spPr>
          <a:xfrm>
            <a:off x="1385400" y="403532"/>
            <a:ext cx="10806600" cy="12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n-US" sz="4400" b="1"/>
              <a:t>Bibliografía</a:t>
            </a:r>
            <a:endParaRPr sz="4400" b="1"/>
          </a:p>
        </p:txBody>
      </p:sp>
      <p:sp>
        <p:nvSpPr>
          <p:cNvPr id="448" name="Google Shape;448;p29"/>
          <p:cNvSpPr txBox="1">
            <a:spLocks noGrp="1"/>
          </p:cNvSpPr>
          <p:nvPr>
            <p:ph type="body" idx="1"/>
          </p:nvPr>
        </p:nvSpPr>
        <p:spPr>
          <a:xfrm>
            <a:off x="1847529" y="1845734"/>
            <a:ext cx="8043232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/>
              <a:t>Libros Utilizados</a:t>
            </a:r>
            <a:endParaRPr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▪"/>
            </a:pPr>
            <a:r>
              <a:rPr lang="en-US" sz="2000"/>
              <a:t>Sommerville Ian,  Capítulos 4, Ingeniería de software, Addison Wesley 2011</a:t>
            </a:r>
            <a:endParaRPr sz="2000"/>
          </a:p>
          <a:p>
            <a:pPr marL="346329" lvl="1" indent="-342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Char char="▪"/>
            </a:pPr>
            <a:r>
              <a:rPr lang="en-US" sz="2000"/>
              <a:t>Whitten y Bentley, Análisis de Sistemas Diseño y Métodos, Capítulo 6, Mc Graw Hill 2008.</a:t>
            </a:r>
            <a:endParaRPr/>
          </a:p>
          <a:p>
            <a:pPr marL="473329" lvl="1" indent="-215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None/>
            </a:pPr>
            <a:endParaRPr sz="2000"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411480" lvl="0" indent="-21590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000"/>
              <a:buFont typeface="Noto Sans Symbols"/>
              <a:buNone/>
            </a:pPr>
            <a:endParaRPr sz="2000"/>
          </a:p>
          <a:p>
            <a:pPr marL="473329" lvl="1" indent="-215900" algn="l" rtl="0">
              <a:lnSpc>
                <a:spcPct val="85000"/>
              </a:lnSpc>
              <a:spcBef>
                <a:spcPts val="45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Noto Sans Symbols"/>
              <a:buNone/>
            </a:pPr>
            <a:endParaRPr sz="2000"/>
          </a:p>
        </p:txBody>
      </p:sp>
      <p:sp>
        <p:nvSpPr>
          <p:cNvPr id="449" name="Google Shape;449;p29"/>
          <p:cNvSpPr txBox="1">
            <a:spLocks noGrp="1"/>
          </p:cNvSpPr>
          <p:nvPr>
            <p:ph type="sldNum" idx="12"/>
          </p:nvPr>
        </p:nvSpPr>
        <p:spPr>
          <a:xfrm>
            <a:off x="9265921" y="2780930"/>
            <a:ext cx="2926200" cy="13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725"/>
              <a:buFont typeface="Arial"/>
              <a:buNone/>
            </a:pPr>
            <a:fld id="{00000000-1234-1234-1234-123412341234}" type="slidenum">
              <a:rPr lang="en-US" sz="7694">
                <a:solidFill>
                  <a:srgbClr val="FFFFFF"/>
                </a:solidFill>
              </a:rPr>
              <a:t>45</a:t>
            </a:fld>
            <a:endParaRPr sz="7694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Requerimientos No Funcionales</a:t>
            </a:r>
            <a:endParaRPr sz="4400" b="1"/>
          </a:p>
        </p:txBody>
      </p:sp>
      <p:pic>
        <p:nvPicPr>
          <p:cNvPr id="278" name="Google Shape;278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692829" y="1995721"/>
            <a:ext cx="6866667" cy="372380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2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  <p:sp>
        <p:nvSpPr>
          <p:cNvPr id="280" name="Google Shape;280;p12"/>
          <p:cNvSpPr txBox="1">
            <a:spLocks noGrp="1"/>
          </p:cNvSpPr>
          <p:nvPr>
            <p:ph type="body" idx="4294967295"/>
          </p:nvPr>
        </p:nvSpPr>
        <p:spPr>
          <a:xfrm>
            <a:off x="4726897" y="6459775"/>
            <a:ext cx="60447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8580" lvl="0" indent="-6858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ts val="2000"/>
              <a:buChar char=" "/>
            </a:pPr>
            <a:r>
              <a:rPr lang="es-ES"/>
              <a:t>Sommerville, pag 109  Capítulos 6 y 7 - 7ma edicion</a:t>
            </a:r>
            <a:endParaRPr/>
          </a:p>
        </p:txBody>
      </p:sp>
      <p:sp>
        <p:nvSpPr>
          <p:cNvPr id="281" name="Google Shape;281;p12" descr="Papel reciclado"/>
          <p:cNvSpPr/>
          <p:nvPr/>
        </p:nvSpPr>
        <p:spPr>
          <a:xfrm>
            <a:off x="2063553" y="1628802"/>
            <a:ext cx="3707931" cy="143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8628" y="34693"/>
                </a:moveTo>
                <a:lnTo>
                  <a:pt x="45433" y="189182"/>
                </a:lnTo>
              </a:path>
            </a:pathLst>
          </a:custGeom>
          <a:gradFill>
            <a:gsLst>
              <a:gs pos="0">
                <a:srgbClr val="DFADAD"/>
              </a:gs>
              <a:gs pos="50000">
                <a:srgbClr val="D69393"/>
              </a:gs>
              <a:gs pos="100000">
                <a:srgbClr val="D27E7E"/>
              </a:gs>
            </a:gsLst>
            <a:lin ang="27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4B5064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Estética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•Consistencia de Interfaz de 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•Ayuda en línea o “context-sensitive”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•Documentación de Usuario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•Materiales de Capacitación/Entrenamiento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" descr="Papel reciclado"/>
          <p:cNvSpPr/>
          <p:nvPr/>
        </p:nvSpPr>
        <p:spPr>
          <a:xfrm>
            <a:off x="6366030" y="5013176"/>
            <a:ext cx="2754306" cy="111185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59954" y="-144566"/>
                </a:lnTo>
              </a:path>
            </a:pathLst>
          </a:custGeom>
          <a:gradFill>
            <a:gsLst>
              <a:gs pos="0">
                <a:srgbClr val="DFADAD"/>
              </a:gs>
              <a:gs pos="50000">
                <a:srgbClr val="D69393"/>
              </a:gs>
              <a:gs pos="100000">
                <a:srgbClr val="D27E7E"/>
              </a:gs>
            </a:gsLst>
            <a:lin ang="27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•Frecuencia y severidad de fallas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•Facilidades de recuperación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•Posibilidades de predicción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2" descr="Papel reciclado"/>
          <p:cNvSpPr/>
          <p:nvPr/>
        </p:nvSpPr>
        <p:spPr>
          <a:xfrm>
            <a:off x="7284132" y="1628802"/>
            <a:ext cx="2275364" cy="1439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218185" y="262846"/>
                </a:lnTo>
              </a:path>
            </a:pathLst>
          </a:custGeom>
          <a:gradFill>
            <a:gsLst>
              <a:gs pos="0">
                <a:srgbClr val="DFADAD"/>
              </a:gs>
              <a:gs pos="50000">
                <a:srgbClr val="D69393"/>
              </a:gs>
              <a:gs pos="100000">
                <a:srgbClr val="D27E7E"/>
              </a:gs>
            </a:gsLst>
            <a:lin ang="2700000" scaled="0"/>
          </a:gra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4B5064"/>
                </a:solidFill>
                <a:latin typeface="Calibri"/>
                <a:ea typeface="Calibri"/>
                <a:cs typeface="Calibri"/>
                <a:sym typeface="Calibri"/>
              </a:rPr>
              <a:t>•</a:t>
            </a: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Eficiencia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•Disponibilidad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•Tiempo de Respuesta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•Tiempo de Recuperación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•Uso de recursos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ctr" rtl="0">
              <a:lnSpc>
                <a:spcPct val="7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es-ES" sz="4400" b="1"/>
              <a:t>Ingeniería de Requerimientos</a:t>
            </a:r>
            <a:endParaRPr/>
          </a:p>
        </p:txBody>
      </p:sp>
      <p:sp>
        <p:nvSpPr>
          <p:cNvPr id="289" name="Google Shape;289;p15"/>
          <p:cNvSpPr txBox="1">
            <a:spLocks noGrp="1"/>
          </p:cNvSpPr>
          <p:nvPr>
            <p:ph type="body" idx="1"/>
          </p:nvPr>
        </p:nvSpPr>
        <p:spPr>
          <a:xfrm>
            <a:off x="1350611" y="4033768"/>
            <a:ext cx="9687306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s-ES" sz="2200">
                <a:solidFill>
                  <a:schemeClr val="dk1"/>
                </a:solidFill>
              </a:rPr>
              <a:t>La ingeniería de requerimientos es la disciplina para desarrollar una especificación completa, consistente y no ambigua, la cual servirá como base para acuerdos comunes entre todas las partes involucradas y en donde se describen las funciones que realizará el sistema.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90" name="Google Shape;290;p15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  <p:sp>
        <p:nvSpPr>
          <p:cNvPr id="291" name="Google Shape;291;p15"/>
          <p:cNvSpPr/>
          <p:nvPr/>
        </p:nvSpPr>
        <p:spPr>
          <a:xfrm>
            <a:off x="1350611" y="1917953"/>
            <a:ext cx="9205859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Ingeniería de requerimientos </a:t>
            </a:r>
            <a:r>
              <a:rPr lang="es-E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el proceso por el cual se transforman los requerimientos declarados por los clientes, ya sean hablados o escritos, </a:t>
            </a:r>
            <a:r>
              <a:rPr lang="es-ES" sz="22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especificaciones precisas, no ambiguas, consistentes y completas </a:t>
            </a:r>
            <a:r>
              <a:rPr lang="es-E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 comportamiento del sistema, incluyendo funciones, interfaces, rendimiento y limitaciones”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5"/>
          <p:cNvSpPr/>
          <p:nvPr/>
        </p:nvSpPr>
        <p:spPr>
          <a:xfrm>
            <a:off x="8792765" y="3"/>
            <a:ext cx="782702" cy="665889"/>
          </a:xfrm>
          <a:prstGeom prst="ellipse">
            <a:avLst/>
          </a:prstGeom>
          <a:noFill/>
          <a:ln w="28575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5"/>
          <p:cNvSpPr/>
          <p:nvPr/>
        </p:nvSpPr>
        <p:spPr>
          <a:xfrm>
            <a:off x="8207616" y="4033768"/>
            <a:ext cx="1953000" cy="5698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10000" y="0"/>
                </a:moveTo>
                <a:close/>
              </a:path>
              <a:path w="120000" h="120000" fill="none" extrusionOk="0">
                <a:moveTo>
                  <a:pt x="-10000" y="22500"/>
                </a:moveTo>
                <a:lnTo>
                  <a:pt x="-127010" y="-76177"/>
                </a:lnTo>
              </a:path>
            </a:pathLst>
          </a:custGeom>
          <a:solidFill>
            <a:srgbClr val="B2B2B2"/>
          </a:solidFill>
          <a:ln w="12700" cap="flat" cmpd="sng">
            <a:solidFill>
              <a:srgbClr val="8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5"/>
          <p:cNvSpPr txBox="1"/>
          <p:nvPr/>
        </p:nvSpPr>
        <p:spPr>
          <a:xfrm>
            <a:off x="7706111" y="557540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5"/>
          <p:cNvGrpSpPr/>
          <p:nvPr/>
        </p:nvGrpSpPr>
        <p:grpSpPr>
          <a:xfrm>
            <a:off x="8885718" y="87609"/>
            <a:ext cx="2888545" cy="2573166"/>
            <a:chOff x="280220" y="16111"/>
            <a:chExt cx="2888545" cy="2573166"/>
          </a:xfrm>
        </p:grpSpPr>
        <p:sp>
          <p:nvSpPr>
            <p:cNvPr id="296" name="Google Shape;296;p15"/>
            <p:cNvSpPr/>
            <p:nvPr/>
          </p:nvSpPr>
          <p:spPr>
            <a:xfrm rot="5400000">
              <a:off x="385540" y="456776"/>
              <a:ext cx="397525" cy="45256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C6C4C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280220" y="16111"/>
              <a:ext cx="669198" cy="468417"/>
            </a:xfrm>
            <a:prstGeom prst="roundRect">
              <a:avLst>
                <a:gd name="adj" fmla="val 16670"/>
              </a:avLst>
            </a:prstGeom>
            <a:solidFill>
              <a:srgbClr val="96093A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5"/>
            <p:cNvSpPr txBox="1"/>
            <p:nvPr/>
          </p:nvSpPr>
          <p:spPr>
            <a:xfrm>
              <a:off x="303090" y="38981"/>
              <a:ext cx="623458" cy="422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s-ES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Definicion de requerimientos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949419" y="60785"/>
              <a:ext cx="486711" cy="378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940377" y="982963"/>
              <a:ext cx="397525" cy="45256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D1D4C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835057" y="542298"/>
              <a:ext cx="669198" cy="468417"/>
            </a:xfrm>
            <a:prstGeom prst="roundRect">
              <a:avLst>
                <a:gd name="adj" fmla="val 16670"/>
              </a:avLst>
            </a:prstGeom>
            <a:solidFill>
              <a:schemeClr val="accent3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5"/>
            <p:cNvSpPr txBox="1"/>
            <p:nvPr/>
          </p:nvSpPr>
          <p:spPr>
            <a:xfrm>
              <a:off x="857927" y="565168"/>
              <a:ext cx="623458" cy="422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s-ES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Diseño del sistema y del software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1504256" y="586972"/>
              <a:ext cx="486711" cy="378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 rot="5400000">
              <a:off x="1495214" y="1509150"/>
              <a:ext cx="397525" cy="45256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D8DDE1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1389894" y="1068485"/>
              <a:ext cx="669198" cy="468417"/>
            </a:xfrm>
            <a:prstGeom prst="roundRect">
              <a:avLst>
                <a:gd name="adj" fmla="val 16670"/>
              </a:avLst>
            </a:prstGeom>
            <a:solidFill>
              <a:schemeClr val="accent4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5"/>
            <p:cNvSpPr txBox="1"/>
            <p:nvPr/>
          </p:nvSpPr>
          <p:spPr>
            <a:xfrm>
              <a:off x="1412764" y="1091355"/>
              <a:ext cx="623458" cy="422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s-ES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Implementacion y prueba de unidad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2059092" y="1113160"/>
              <a:ext cx="486711" cy="378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 rot="5400000">
              <a:off x="2050051" y="2035337"/>
              <a:ext cx="397525" cy="452568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EDE4E9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1944730" y="1594673"/>
              <a:ext cx="669198" cy="468417"/>
            </a:xfrm>
            <a:prstGeom prst="roundRect">
              <a:avLst>
                <a:gd name="adj" fmla="val 16670"/>
              </a:avLst>
            </a:prstGeom>
            <a:solidFill>
              <a:schemeClr val="accent5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1967600" y="1617543"/>
              <a:ext cx="623458" cy="422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s-ES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Integracion y prueba del sistema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2613929" y="1639347"/>
              <a:ext cx="486711" cy="3785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2499567" y="2120860"/>
              <a:ext cx="669198" cy="468417"/>
            </a:xfrm>
            <a:prstGeom prst="roundRect">
              <a:avLst>
                <a:gd name="adj" fmla="val 16670"/>
              </a:avLst>
            </a:prstGeom>
            <a:solidFill>
              <a:srgbClr val="855B5D"/>
            </a:solidFill>
            <a:ln w="158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5"/>
            <p:cNvSpPr txBox="1"/>
            <p:nvPr/>
          </p:nvSpPr>
          <p:spPr>
            <a:xfrm>
              <a:off x="2522437" y="2143730"/>
              <a:ext cx="623458" cy="4226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50" tIns="22850" rIns="22850" bIns="228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s-ES" sz="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Operacion y mantenimiento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137136-E02A-AB37-3166-D38EE1D6A1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6" name="Imagen 5" descr="Dibujo de una persona&#10;&#10;El contenido generado por IA puede ser incorrecto.">
            <a:extLst>
              <a:ext uri="{FF2B5EF4-FFF2-40B4-BE49-F238E27FC236}">
                <a16:creationId xmlns:a16="http://schemas.microsoft.com/office/drawing/2014/main" id="{E28A8A7C-D821-7B80-FCE8-6B261E269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2372" cy="6348248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BD4CD49-1D09-2C61-7C21-1B0FF7D0C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3501" y="4232669"/>
            <a:ext cx="3758499" cy="1450800"/>
          </a:xfrm>
        </p:spPr>
        <p:txBody>
          <a:bodyPr>
            <a:normAutofit fontScale="90000"/>
          </a:bodyPr>
          <a:lstStyle/>
          <a:p>
            <a:r>
              <a:rPr lang="es-AR" dirty="0"/>
              <a:t>Ingeniería de requerimientos</a:t>
            </a:r>
          </a:p>
        </p:txBody>
      </p:sp>
    </p:spTree>
    <p:extLst>
      <p:ext uri="{BB962C8B-B14F-4D97-AF65-F5344CB8AC3E}">
        <p14:creationId xmlns:p14="http://schemas.microsoft.com/office/powerpoint/2010/main" val="24310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Ingeniería de Requerimientos</a:t>
            </a:r>
            <a:endParaRPr/>
          </a:p>
        </p:txBody>
      </p:sp>
      <p:sp>
        <p:nvSpPr>
          <p:cNvPr id="333" name="Google Shape;333;p18"/>
          <p:cNvSpPr txBox="1">
            <a:spLocks noGrp="1"/>
          </p:cNvSpPr>
          <p:nvPr>
            <p:ph type="body" idx="1"/>
          </p:nvPr>
        </p:nvSpPr>
        <p:spPr>
          <a:xfrm>
            <a:off x="6832857" y="6459786"/>
            <a:ext cx="2435129" cy="38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" lvl="0" indent="-88900" algn="l" rtl="0">
              <a:lnSpc>
                <a:spcPct val="90000"/>
              </a:lnSpc>
              <a:spcBef>
                <a:spcPts val="0"/>
              </a:spcBef>
              <a:spcAft>
                <a:spcPts val="200"/>
              </a:spcAft>
              <a:buSzPts val="1400"/>
              <a:buChar char=" "/>
            </a:pPr>
            <a:r>
              <a:rPr lang="es-ES" sz="1400"/>
              <a:t>Sommerville, Capítulo 2</a:t>
            </a:r>
            <a:endParaRPr sz="1400"/>
          </a:p>
        </p:txBody>
      </p:sp>
      <p:sp>
        <p:nvSpPr>
          <p:cNvPr id="334" name="Google Shape;334;p18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8</a:t>
            </a:fld>
            <a:endParaRPr/>
          </a:p>
        </p:txBody>
      </p:sp>
      <p:pic>
        <p:nvPicPr>
          <p:cNvPr id="335" name="Google Shape;335;p18"/>
          <p:cNvPicPr preferRelativeResize="0"/>
          <p:nvPr/>
        </p:nvPicPr>
        <p:blipFill rotWithShape="1">
          <a:blip r:embed="rId3">
            <a:alphaModFix/>
          </a:blip>
          <a:srcRect l="881" t="3959" r="816" b="11656"/>
          <a:stretch/>
        </p:blipFill>
        <p:spPr>
          <a:xfrm>
            <a:off x="1946437" y="2517483"/>
            <a:ext cx="7954021" cy="343377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8"/>
          <p:cNvSpPr txBox="1"/>
          <p:nvPr/>
        </p:nvSpPr>
        <p:spPr>
          <a:xfrm>
            <a:off x="8223174" y="2233402"/>
            <a:ext cx="2656496" cy="461665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03394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Proceso secuencial 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</a:pPr>
            <a:r>
              <a:rPr lang="es-ES" sz="4400" b="1"/>
              <a:t>Ingeniería de Requerimientos</a:t>
            </a:r>
            <a:br>
              <a:rPr lang="es-ES" sz="4400" b="1"/>
            </a:br>
            <a:endParaRPr sz="4400" b="1"/>
          </a:p>
        </p:txBody>
      </p:sp>
      <p:sp>
        <p:nvSpPr>
          <p:cNvPr id="319" name="Google Shape;319;p16"/>
          <p:cNvSpPr txBox="1"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59080" lvl="0" indent="-25908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s-ES" sz="2400"/>
              <a:t>También es el proceso mediante el cual se intercambian diferentes </a:t>
            </a:r>
            <a:r>
              <a:rPr lang="es-ES" sz="2400" i="1"/>
              <a:t>puntos de vista para recopilar y modelar lo que el sistema va a realiza</a:t>
            </a:r>
            <a:r>
              <a:rPr lang="es-ES" sz="2400"/>
              <a:t>r. Este proceso utiliza una combinación de métodos, herramientas y actores, cuyo producto es un modelo del cual se genera un documento de requerimientos.”</a:t>
            </a:r>
            <a:endParaRPr/>
          </a:p>
          <a:p>
            <a:pPr marL="68580" lvl="0" indent="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None/>
            </a:pPr>
            <a:endParaRPr sz="2400"/>
          </a:p>
          <a:p>
            <a:pPr marL="259080" lvl="0" indent="-259080" algn="l" rtl="0">
              <a:lnSpc>
                <a:spcPct val="85000"/>
              </a:lnSpc>
              <a:spcBef>
                <a:spcPts val="975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lang="es-ES" sz="2400"/>
              <a:t>“Ingeniería de requerimientos” es un enfoque sistémico para recolectar, organizar y documentar los requerimientos del sistema; es también el proceso que establece y </a:t>
            </a:r>
            <a:r>
              <a:rPr lang="es-ES" sz="2400" i="1"/>
              <a:t>mantiene acuerdos </a:t>
            </a:r>
            <a:r>
              <a:rPr lang="es-ES" sz="2400"/>
              <a:t>sobre los cambios de requerimientos, entre los clientes y el equipo del proyecto”</a:t>
            </a:r>
            <a:endParaRPr/>
          </a:p>
        </p:txBody>
      </p:sp>
      <p:sp>
        <p:nvSpPr>
          <p:cNvPr id="320" name="Google Shape;320;p16"/>
          <p:cNvSpPr txBox="1">
            <a:spLocks noGrp="1"/>
          </p:cNvSpPr>
          <p:nvPr>
            <p:ph type="sldNum" idx="12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fld id="{00000000-1234-1234-1234-123412341234}" type="slidenum">
              <a:rPr lang="es-ES"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ción">
  <a:themeElements>
    <a:clrScheme name="Verd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2772</Words>
  <Application>Microsoft Office PowerPoint</Application>
  <PresentationFormat>Panorámica</PresentationFormat>
  <Paragraphs>409</Paragraphs>
  <Slides>45</Slides>
  <Notes>43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45</vt:i4>
      </vt:variant>
    </vt:vector>
  </HeadingPairs>
  <TitlesOfParts>
    <vt:vector size="52" baseType="lpstr">
      <vt:lpstr>Arial</vt:lpstr>
      <vt:lpstr>Calibri</vt:lpstr>
      <vt:lpstr>Noto Sans Symbols</vt:lpstr>
      <vt:lpstr>Times New Roman</vt:lpstr>
      <vt:lpstr>Twentieth Century</vt:lpstr>
      <vt:lpstr>Verdana</vt:lpstr>
      <vt:lpstr>Retrospección</vt:lpstr>
      <vt:lpstr>Ingeniería de Software I – Clase 3</vt:lpstr>
      <vt:lpstr>Temas</vt:lpstr>
      <vt:lpstr>Requerimientos -Tipos</vt:lpstr>
      <vt:lpstr>Requerimientos - Tipos</vt:lpstr>
      <vt:lpstr>Requerimientos No Funcionales</vt:lpstr>
      <vt:lpstr>Ingeniería de Requerimientos</vt:lpstr>
      <vt:lpstr>Ingeniería de requerimientos</vt:lpstr>
      <vt:lpstr>Ingeniería de Requerimientos</vt:lpstr>
      <vt:lpstr>Ingeniería de Requerimientos </vt:lpstr>
      <vt:lpstr>Ingeniería de Requerimientos</vt:lpstr>
      <vt:lpstr>Ingeniería de Requerimientos</vt:lpstr>
      <vt:lpstr>Estudio de Viabilidad</vt:lpstr>
      <vt:lpstr>Estudio de Viabilidad</vt:lpstr>
      <vt:lpstr>Estudio de Viabilidad</vt:lpstr>
      <vt:lpstr>Validación de requerimientos</vt:lpstr>
      <vt:lpstr>Validación de requerimientos</vt:lpstr>
      <vt:lpstr>Presentación de PowerPoint</vt:lpstr>
      <vt:lpstr>Validación de requerimientos</vt:lpstr>
      <vt:lpstr>Validación de requerimientos</vt:lpstr>
      <vt:lpstr>Técnicas de validación  </vt:lpstr>
      <vt:lpstr>Presentación de PowerPoint</vt:lpstr>
      <vt:lpstr>Casos de Uso - Definición</vt:lpstr>
      <vt:lpstr>Casos de Uso - Beneficios</vt:lpstr>
      <vt:lpstr>Casos de Uso – Componentes</vt:lpstr>
      <vt:lpstr>Casos de Uso – Diagrama</vt:lpstr>
      <vt:lpstr>Casos de Uso  - Diagrama </vt:lpstr>
      <vt:lpstr>Casos de Uso – Diagrama</vt:lpstr>
      <vt:lpstr>Casos de Uso – Diagrama</vt:lpstr>
      <vt:lpstr>Casos de Uso - Diagrama</vt:lpstr>
      <vt:lpstr>Casos de Uso - Diagrama</vt:lpstr>
      <vt:lpstr>Casos de Uso – Diagrama</vt:lpstr>
      <vt:lpstr>Casos de Uso - Diagrama</vt:lpstr>
      <vt:lpstr>Casos de Uso - Escenarios</vt:lpstr>
      <vt:lpstr>Casos de Uso  -  Ejemplo de escenario</vt:lpstr>
      <vt:lpstr>Casos de Uso – Proceso de modelado</vt:lpstr>
      <vt:lpstr>Casos de Uso – Proceso de modelado</vt:lpstr>
      <vt:lpstr>Casos de Uso – Proceso de modelado</vt:lpstr>
      <vt:lpstr>Casos de Uso – Características importantes</vt:lpstr>
      <vt:lpstr>Casos de Uso – Ejemplo</vt:lpstr>
      <vt:lpstr>Casos de Uso – Ejemplo - Actores</vt:lpstr>
      <vt:lpstr>Casos de Uso – Ejemplo – Casos de Uso </vt:lpstr>
      <vt:lpstr>Casos de Uso – Ejemplo</vt:lpstr>
      <vt:lpstr>Casos de uso – Ejemplo - Diagrama</vt:lpstr>
      <vt:lpstr>Casos de uso – Ejemplo- Escenarios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Ariel</dc:creator>
  <cp:lastModifiedBy>Alejandro Gonzalez</cp:lastModifiedBy>
  <cp:revision>2</cp:revision>
  <dcterms:created xsi:type="dcterms:W3CDTF">2011-08-01T13:16:26Z</dcterms:created>
  <dcterms:modified xsi:type="dcterms:W3CDTF">2025-08-19T15:35:41Z</dcterms:modified>
</cp:coreProperties>
</file>