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78" r:id="rId5"/>
    <p:sldId id="270" r:id="rId6"/>
    <p:sldId id="276" r:id="rId7"/>
    <p:sldId id="277" r:id="rId8"/>
    <p:sldId id="279" r:id="rId9"/>
  </p:sldIdLst>
  <p:sldSz cx="12192000" cy="6858000"/>
  <p:notesSz cx="6794500" cy="992505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zXBCCW7i59bNLrKOs97UU+2p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52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20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4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87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24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10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50" y="1739900"/>
            <a:ext cx="22240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/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60;p3">
            <a:extLst>
              <a:ext uri="{FF2B5EF4-FFF2-40B4-BE49-F238E27FC236}">
                <a16:creationId xmlns:a16="http://schemas.microsoft.com/office/drawing/2014/main" id="{AA1B1B43-C8B6-0841-14F8-2BB7FB54C0EC}"/>
              </a:ext>
            </a:extLst>
          </p:cNvPr>
          <p:cNvSpPr txBox="1"/>
          <p:nvPr/>
        </p:nvSpPr>
        <p:spPr>
          <a:xfrm>
            <a:off x="958623" y="1305733"/>
            <a:ext cx="10274753" cy="168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Existen un conjunto de problemas que pueden resolverse siempre de la misma manera con la característica que el problema debe ir “</a:t>
            </a:r>
            <a:r>
              <a:rPr lang="es-E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achicandose</a:t>
            </a:r>
            <a:r>
              <a:rPr lang="es-E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” en cada instancia a resolver, hasta que en alguna instancia la solución es “trivial”.</a:t>
            </a:r>
            <a:endParaRPr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88D2F75-6C8E-2C7B-8B9C-6EC0CC0FD915}"/>
              </a:ext>
            </a:extLst>
          </p:cNvPr>
          <p:cNvGrpSpPr/>
          <p:nvPr/>
        </p:nvGrpSpPr>
        <p:grpSpPr>
          <a:xfrm>
            <a:off x="818213" y="3181044"/>
            <a:ext cx="11047250" cy="3152775"/>
            <a:chOff x="818213" y="3181044"/>
            <a:chExt cx="11047250" cy="3152775"/>
          </a:xfrm>
        </p:grpSpPr>
        <p:pic>
          <p:nvPicPr>
            <p:cNvPr id="4" name="Google Shape;61;p3" descr="Un dibujo de una cara feliz&#10;&#10;Descripción generada automáticamente con confianza media">
              <a:extLst>
                <a:ext uri="{FF2B5EF4-FFF2-40B4-BE49-F238E27FC236}">
                  <a16:creationId xmlns:a16="http://schemas.microsoft.com/office/drawing/2014/main" id="{AECC19D0-3C6F-607D-8044-74DF3B62893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20615141">
              <a:off x="818213" y="3905647"/>
              <a:ext cx="1268206" cy="1142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60;p3">
              <a:extLst>
                <a:ext uri="{FF2B5EF4-FFF2-40B4-BE49-F238E27FC236}">
                  <a16:creationId xmlns:a16="http://schemas.microsoft.com/office/drawing/2014/main" id="{DE8EA8C7-345B-3EEA-783A-19DD8CD786E7}"/>
                </a:ext>
              </a:extLst>
            </p:cNvPr>
            <p:cNvSpPr txBox="1"/>
            <p:nvPr/>
          </p:nvSpPr>
          <p:spPr>
            <a:xfrm>
              <a:off x="2221937" y="3181044"/>
              <a:ext cx="9643526" cy="3152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595959"/>
                </a:buClr>
                <a:buSzPts val="2800"/>
                <a:buFont typeface="Calibri"/>
                <a:buNone/>
              </a:pPr>
              <a:r>
                <a:rPr lang="es-ES" sz="2600" b="0" i="0" dirty="0">
                  <a:solidFill>
                    <a:srgbClr val="040C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La </a:t>
              </a:r>
              <a:r>
                <a:rPr lang="es-ES" sz="2600" b="1" i="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recursividad</a:t>
              </a:r>
              <a:r>
                <a:rPr lang="es-ES" sz="2600" b="0" i="0" dirty="0">
                  <a:solidFill>
                    <a:srgbClr val="2021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 es una técnica de </a:t>
              </a:r>
              <a:r>
                <a:rPr lang="es-ES" sz="2600" b="0" i="0" dirty="0">
                  <a:solidFill>
                    <a:srgbClr val="040C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resolución de problemas</a:t>
              </a:r>
              <a:r>
                <a:rPr lang="es-ES" sz="2600" b="0" i="0" dirty="0">
                  <a:solidFill>
                    <a:srgbClr val="2021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 que consiste en dividir </a:t>
              </a:r>
              <a:r>
                <a:rPr lang="es-ES" sz="2600" b="0" i="0" dirty="0">
                  <a:solidFill>
                    <a:srgbClr val="040C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un problema</a:t>
              </a:r>
              <a:r>
                <a:rPr lang="es-ES" sz="2600" b="0" i="0" dirty="0">
                  <a:solidFill>
                    <a:srgbClr val="2021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 en instancias más pequeñas del mismo problema (también llamados subproblemas) hasta que obtengamos un subproblema lo suficientemente pequeño que tenga una solución trivial o directa.</a:t>
              </a:r>
              <a:endParaRPr sz="2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4371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4" y="273050"/>
            <a:ext cx="6103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MOTIVACION</a:t>
            </a: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C8FEF7-EC17-882F-5788-232DB666ED56}"/>
              </a:ext>
            </a:extLst>
          </p:cNvPr>
          <p:cNvSpPr txBox="1"/>
          <p:nvPr/>
        </p:nvSpPr>
        <p:spPr>
          <a:xfrm>
            <a:off x="936625" y="1389470"/>
            <a:ext cx="6803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Contar las páginas de los siguientes libros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953BBC93-B5C0-E76A-E294-E71EAED70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360" y="4738255"/>
            <a:ext cx="1295064" cy="1295064"/>
          </a:xfrm>
          <a:prstGeom prst="rect">
            <a:avLst/>
          </a:prstGeom>
        </p:spPr>
      </p:pic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61C70D73-FD16-20BC-2228-C3E2B45E9B67}"/>
              </a:ext>
            </a:extLst>
          </p:cNvPr>
          <p:cNvSpPr/>
          <p:nvPr/>
        </p:nvSpPr>
        <p:spPr>
          <a:xfrm flipV="1">
            <a:off x="6018653" y="6137153"/>
            <a:ext cx="591014" cy="657922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188AFEF-9F89-7B00-6D15-1DF356195B61}"/>
              </a:ext>
            </a:extLst>
          </p:cNvPr>
          <p:cNvSpPr txBox="1"/>
          <p:nvPr/>
        </p:nvSpPr>
        <p:spPr>
          <a:xfrm>
            <a:off x="6079160" y="38918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endParaRPr lang="es-A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16E2F7C-F73E-E6F2-8F95-7D3599BB8B0B}"/>
              </a:ext>
            </a:extLst>
          </p:cNvPr>
          <p:cNvSpPr txBox="1"/>
          <p:nvPr/>
        </p:nvSpPr>
        <p:spPr>
          <a:xfrm>
            <a:off x="5058831" y="3096506"/>
            <a:ext cx="2885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Cantidad Total = </a:t>
            </a:r>
            <a:endParaRPr lang="es-AR" sz="3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C33508D-2A46-276C-5D37-9EFAC85AB4C5}"/>
              </a:ext>
            </a:extLst>
          </p:cNvPr>
          <p:cNvSpPr txBox="1"/>
          <p:nvPr/>
        </p:nvSpPr>
        <p:spPr>
          <a:xfrm>
            <a:off x="7907816" y="3096506"/>
            <a:ext cx="422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318BBD28-50AE-7CFB-A845-7159D10474C9}"/>
              </a:ext>
            </a:extLst>
          </p:cNvPr>
          <p:cNvSpPr txBox="1"/>
          <p:nvPr/>
        </p:nvSpPr>
        <p:spPr>
          <a:xfrm>
            <a:off x="7864765" y="3096506"/>
            <a:ext cx="72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858AB6F-56D0-B8EC-8C62-BA7BEDA16CEE}"/>
              </a:ext>
            </a:extLst>
          </p:cNvPr>
          <p:cNvSpPr txBox="1"/>
          <p:nvPr/>
        </p:nvSpPr>
        <p:spPr>
          <a:xfrm>
            <a:off x="7855266" y="38918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s-A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2DA1671-E0BE-C5BC-AFFC-E6676A4D9CCF}"/>
              </a:ext>
            </a:extLst>
          </p:cNvPr>
          <p:cNvSpPr txBox="1"/>
          <p:nvPr/>
        </p:nvSpPr>
        <p:spPr>
          <a:xfrm flipH="1">
            <a:off x="7907816" y="3096506"/>
            <a:ext cx="974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 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D1BFB44-02F1-5FB2-C8EE-B5D9193AB58F}"/>
              </a:ext>
            </a:extLst>
          </p:cNvPr>
          <p:cNvSpPr txBox="1"/>
          <p:nvPr/>
        </p:nvSpPr>
        <p:spPr>
          <a:xfrm>
            <a:off x="9609013" y="388396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  <a:endParaRPr lang="es-A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D79DD29-92C9-A517-653F-207D4805FDEE}"/>
              </a:ext>
            </a:extLst>
          </p:cNvPr>
          <p:cNvSpPr txBox="1"/>
          <p:nvPr/>
        </p:nvSpPr>
        <p:spPr>
          <a:xfrm>
            <a:off x="11130932" y="389186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s-A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6E268E2-8D12-8A13-7550-2CBE3C8C20D2}"/>
              </a:ext>
            </a:extLst>
          </p:cNvPr>
          <p:cNvSpPr txBox="1"/>
          <p:nvPr/>
        </p:nvSpPr>
        <p:spPr>
          <a:xfrm>
            <a:off x="7889732" y="3150134"/>
            <a:ext cx="72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 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19AE986-3B80-A9FE-139B-9929183AEEF9}"/>
              </a:ext>
            </a:extLst>
          </p:cNvPr>
          <p:cNvSpPr txBox="1"/>
          <p:nvPr/>
        </p:nvSpPr>
        <p:spPr>
          <a:xfrm>
            <a:off x="7780230" y="3121922"/>
            <a:ext cx="89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endParaRPr lang="es-AR" sz="3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D051C36-E74D-6076-5425-333951D5891B}"/>
              </a:ext>
            </a:extLst>
          </p:cNvPr>
          <p:cNvSpPr txBox="1"/>
          <p:nvPr/>
        </p:nvSpPr>
        <p:spPr>
          <a:xfrm>
            <a:off x="97530" y="2322203"/>
            <a:ext cx="56396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function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cantidad (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L:libros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integer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cantidadTotal:integer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endParaRPr lang="es-ES" sz="16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Begin</a:t>
            </a:r>
          </a:p>
          <a:p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cantidadTotal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:=0;</a:t>
            </a:r>
          </a:p>
          <a:p>
            <a:endParaRPr lang="es-ES" sz="16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mientras (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hayaLibros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</a:t>
            </a:r>
          </a:p>
          <a:p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cuentoPaginas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de L</a:t>
            </a:r>
          </a:p>
          <a:p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cantidadTotal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:= 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cantidadTotal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+ 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cuentoPaginas</a:t>
            </a:r>
            <a:endParaRPr lang="es-ES" sz="16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</a:p>
          <a:p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cantidad:= </a:t>
            </a:r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cantidadTotal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s-ES" sz="16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</a:t>
            </a:r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endParaRPr lang="es-AR" sz="16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34" name="Imagen 33" descr="Un letero de alto&#10;&#10;Descripción generada automáticamente con confianza media">
            <a:extLst>
              <a:ext uri="{FF2B5EF4-FFF2-40B4-BE49-F238E27FC236}">
                <a16:creationId xmlns:a16="http://schemas.microsoft.com/office/drawing/2014/main" id="{3D3BEFAC-854C-8A6D-C004-20B74F3F5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86" y="4598185"/>
            <a:ext cx="1453583" cy="1453583"/>
          </a:xfrm>
          <a:prstGeom prst="rect">
            <a:avLst/>
          </a:prstGeom>
        </p:spPr>
      </p:pic>
      <p:pic>
        <p:nvPicPr>
          <p:cNvPr id="52" name="Imagen 51" descr="Gráfico&#10;&#10;Descripción generada automáticamente">
            <a:extLst>
              <a:ext uri="{FF2B5EF4-FFF2-40B4-BE49-F238E27FC236}">
                <a16:creationId xmlns:a16="http://schemas.microsoft.com/office/drawing/2014/main" id="{B49B0109-BB2D-49CE-691E-0D6ECF089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404" y="4756703"/>
            <a:ext cx="1829536" cy="1295065"/>
          </a:xfrm>
          <a:prstGeom prst="rect">
            <a:avLst/>
          </a:prstGeom>
        </p:spPr>
      </p:pic>
      <p:pic>
        <p:nvPicPr>
          <p:cNvPr id="46" name="Imagen 45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E49BBDE9-176B-400D-BA81-D69D6A264E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6462" y="4738255"/>
            <a:ext cx="1502008" cy="119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864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5 -4.0740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9 -4.07407E-6 L 0.30417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31 -4.07407E-6 L 0.43164 -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3" grpId="2" animBg="1"/>
      <p:bldP spid="53" grpId="3" animBg="1"/>
      <p:bldP spid="54" grpId="0"/>
      <p:bldP spid="55" grpId="0"/>
      <p:bldP spid="59" grpId="0"/>
      <p:bldP spid="59" grpId="1"/>
      <p:bldP spid="67" grpId="0"/>
      <p:bldP spid="67" grpId="1"/>
      <p:bldP spid="69" grpId="0"/>
      <p:bldP spid="70" grpId="0"/>
      <p:bldP spid="70" grpId="1"/>
      <p:bldP spid="71" grpId="0"/>
      <p:bldP spid="72" grpId="0"/>
      <p:bldP spid="73" grpId="0"/>
      <p:bldP spid="73" grpId="1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4" y="273050"/>
            <a:ext cx="6103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MOTIVACION</a:t>
            </a: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C8FEF7-EC17-882F-5788-232DB666ED56}"/>
              </a:ext>
            </a:extLst>
          </p:cNvPr>
          <p:cNvSpPr txBox="1"/>
          <p:nvPr/>
        </p:nvSpPr>
        <p:spPr>
          <a:xfrm>
            <a:off x="838233" y="1111874"/>
            <a:ext cx="6803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Contar las páginas de los siguientes libros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953BBC93-B5C0-E76A-E294-E71EAED70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249" y="1900149"/>
            <a:ext cx="985428" cy="985428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5188AFEF-9F89-7B00-6D15-1DF356195B61}"/>
              </a:ext>
            </a:extLst>
          </p:cNvPr>
          <p:cNvSpPr txBox="1"/>
          <p:nvPr/>
        </p:nvSpPr>
        <p:spPr>
          <a:xfrm>
            <a:off x="5015113" y="212938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endParaRPr lang="es-A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16E2F7C-F73E-E6F2-8F95-7D3599BB8B0B}"/>
              </a:ext>
            </a:extLst>
          </p:cNvPr>
          <p:cNvSpPr txBox="1"/>
          <p:nvPr/>
        </p:nvSpPr>
        <p:spPr>
          <a:xfrm>
            <a:off x="95598" y="2014537"/>
            <a:ext cx="2885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Cantidad Total = </a:t>
            </a:r>
            <a:endParaRPr lang="es-AR" sz="3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C33508D-2A46-276C-5D37-9EFAC85AB4C5}"/>
              </a:ext>
            </a:extLst>
          </p:cNvPr>
          <p:cNvSpPr txBox="1"/>
          <p:nvPr/>
        </p:nvSpPr>
        <p:spPr>
          <a:xfrm>
            <a:off x="2980679" y="2014537"/>
            <a:ext cx="422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481F06-9788-572D-8010-955D241E8A67}"/>
              </a:ext>
            </a:extLst>
          </p:cNvPr>
          <p:cNvSpPr txBox="1"/>
          <p:nvPr/>
        </p:nvSpPr>
        <p:spPr>
          <a:xfrm>
            <a:off x="2952777" y="2042090"/>
            <a:ext cx="622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AC4A83-DC60-4BB6-2957-EBDFC98F459A}"/>
              </a:ext>
            </a:extLst>
          </p:cNvPr>
          <p:cNvSpPr txBox="1"/>
          <p:nvPr/>
        </p:nvSpPr>
        <p:spPr>
          <a:xfrm>
            <a:off x="2978182" y="2017619"/>
            <a:ext cx="622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E47425-1CCE-2EAC-5A3F-AF3190FE5B02}"/>
              </a:ext>
            </a:extLst>
          </p:cNvPr>
          <p:cNvSpPr txBox="1"/>
          <p:nvPr/>
        </p:nvSpPr>
        <p:spPr>
          <a:xfrm>
            <a:off x="2987807" y="2011455"/>
            <a:ext cx="5775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 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 descr="Gráfico&#10;&#10;Descripción generada automáticamente">
            <a:extLst>
              <a:ext uri="{FF2B5EF4-FFF2-40B4-BE49-F238E27FC236}">
                <a16:creationId xmlns:a16="http://schemas.microsoft.com/office/drawing/2014/main" id="{0F737A1D-86B3-CF5E-F189-4981CF2C4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249" y="3437948"/>
            <a:ext cx="1212375" cy="858198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8554BD1D-A78C-014D-2C98-740C71D7F7AF}"/>
              </a:ext>
            </a:extLst>
          </p:cNvPr>
          <p:cNvSpPr txBox="1"/>
          <p:nvPr/>
        </p:nvSpPr>
        <p:spPr>
          <a:xfrm>
            <a:off x="4320065" y="30905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s-A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Imagen 36" descr="Un letero de alto&#10;&#10;Descripción generada automáticamente con confianza media">
            <a:extLst>
              <a:ext uri="{FF2B5EF4-FFF2-40B4-BE49-F238E27FC236}">
                <a16:creationId xmlns:a16="http://schemas.microsoft.com/office/drawing/2014/main" id="{393A462D-307C-4B73-CA9D-C1C64B87D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9514" y="4680148"/>
            <a:ext cx="1046869" cy="1046869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AA22EB5D-5F01-6FC9-7177-C964E422B5E4}"/>
              </a:ext>
            </a:extLst>
          </p:cNvPr>
          <p:cNvSpPr txBox="1"/>
          <p:nvPr/>
        </p:nvSpPr>
        <p:spPr>
          <a:xfrm>
            <a:off x="4320065" y="440485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  <a:endParaRPr lang="es-A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7D0AE52-5DB1-9D5E-BD94-560D0B76FC97}"/>
              </a:ext>
            </a:extLst>
          </p:cNvPr>
          <p:cNvSpPr txBox="1"/>
          <p:nvPr/>
        </p:nvSpPr>
        <p:spPr>
          <a:xfrm>
            <a:off x="2850694" y="2025611"/>
            <a:ext cx="852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endParaRPr lang="es-AR" sz="30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" name="Imagen 43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0975A695-6094-B040-C903-7A515AE24E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8071" y="5899608"/>
            <a:ext cx="1208938" cy="959474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7CE05F5B-463A-549D-9BBB-AFE07E062CC2}"/>
              </a:ext>
            </a:extLst>
          </p:cNvPr>
          <p:cNvSpPr txBox="1"/>
          <p:nvPr/>
        </p:nvSpPr>
        <p:spPr>
          <a:xfrm>
            <a:off x="4486539" y="566494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s-A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E8CDA8D4-E9B2-8677-D69F-452C4481FDCB}"/>
              </a:ext>
            </a:extLst>
          </p:cNvPr>
          <p:cNvGrpSpPr/>
          <p:nvPr/>
        </p:nvGrpSpPr>
        <p:grpSpPr>
          <a:xfrm>
            <a:off x="5627510" y="1439797"/>
            <a:ext cx="6456285" cy="1412093"/>
            <a:chOff x="5627510" y="1439797"/>
            <a:chExt cx="6456285" cy="1412093"/>
          </a:xfrm>
        </p:grpSpPr>
        <p:pic>
          <p:nvPicPr>
            <p:cNvPr id="46" name="Imagen 45" descr="Un dibujo de una cara feliz&#10;&#10;Descripción generada automáticamente con confianza media">
              <a:extLst>
                <a:ext uri="{FF2B5EF4-FFF2-40B4-BE49-F238E27FC236}">
                  <a16:creationId xmlns:a16="http://schemas.microsoft.com/office/drawing/2014/main" id="{E49BBDE9-176B-400D-BA81-D69D6A26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92024" y="1798981"/>
              <a:ext cx="1208938" cy="959474"/>
            </a:xfrm>
            <a:prstGeom prst="rect">
              <a:avLst/>
            </a:prstGeom>
          </p:spPr>
        </p:pic>
        <p:pic>
          <p:nvPicPr>
            <p:cNvPr id="34" name="Imagen 33" descr="Un letero de alto&#10;&#10;Descripción generada automáticamente con confianza media">
              <a:extLst>
                <a:ext uri="{FF2B5EF4-FFF2-40B4-BE49-F238E27FC236}">
                  <a16:creationId xmlns:a16="http://schemas.microsoft.com/office/drawing/2014/main" id="{3D3BEFAC-854C-8A6D-C004-20B74F3F5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87847" y="1805021"/>
              <a:ext cx="1046869" cy="1046869"/>
            </a:xfrm>
            <a:prstGeom prst="rect">
              <a:avLst/>
            </a:prstGeom>
          </p:spPr>
        </p:pic>
        <p:pic>
          <p:nvPicPr>
            <p:cNvPr id="52" name="Imagen 51" descr="Gráfico&#10;&#10;Descripción generada automáticamente">
              <a:extLst>
                <a:ext uri="{FF2B5EF4-FFF2-40B4-BE49-F238E27FC236}">
                  <a16:creationId xmlns:a16="http://schemas.microsoft.com/office/drawing/2014/main" id="{B49B0109-BB2D-49CE-691E-0D6ECF08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2010" y="1972305"/>
              <a:ext cx="1212375" cy="858198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6BE54FF-6307-C8DA-D459-795C0A3AB8C3}"/>
                </a:ext>
              </a:extLst>
            </p:cNvPr>
            <p:cNvSpPr/>
            <p:nvPr/>
          </p:nvSpPr>
          <p:spPr>
            <a:xfrm>
              <a:off x="5627510" y="1846934"/>
              <a:ext cx="6456285" cy="98542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B6D21DAE-BA32-4438-6E06-431FBAE5DDD4}"/>
                </a:ext>
              </a:extLst>
            </p:cNvPr>
            <p:cNvSpPr txBox="1"/>
            <p:nvPr/>
          </p:nvSpPr>
          <p:spPr>
            <a:xfrm>
              <a:off x="7530157" y="1439797"/>
              <a:ext cx="2885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chemeClr val="tx2">
                      <a:lumMod val="25000"/>
                    </a:schemeClr>
                  </a:solidFill>
                  <a:latin typeface="Consolas" panose="020B0609020204030204" pitchFamily="49" charset="0"/>
                  <a:cs typeface="Calibri" panose="020F0502020204030204" pitchFamily="34" charset="0"/>
                </a:rPr>
                <a:t>Cantidad Total </a:t>
              </a:r>
              <a:endParaRPr lang="es-AR" sz="24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80E928C-A2B3-A5B6-FC12-0442171479C3}"/>
              </a:ext>
            </a:extLst>
          </p:cNvPr>
          <p:cNvGrpSpPr/>
          <p:nvPr/>
        </p:nvGrpSpPr>
        <p:grpSpPr>
          <a:xfrm>
            <a:off x="8173844" y="2874199"/>
            <a:ext cx="3867343" cy="1530652"/>
            <a:chOff x="8173844" y="2874199"/>
            <a:chExt cx="3867343" cy="1530652"/>
          </a:xfrm>
        </p:grpSpPr>
        <p:pic>
          <p:nvPicPr>
            <p:cNvPr id="31" name="Imagen 30" descr="Un dibujo de una cara feliz&#10;&#10;Descripción generada automáticamente con confianza media">
              <a:extLst>
                <a:ext uri="{FF2B5EF4-FFF2-40B4-BE49-F238E27FC236}">
                  <a16:creationId xmlns:a16="http://schemas.microsoft.com/office/drawing/2014/main" id="{3D3E7627-6BD3-F39B-4477-6C948F48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49416" y="3252527"/>
              <a:ext cx="1208938" cy="959474"/>
            </a:xfrm>
            <a:prstGeom prst="rect">
              <a:avLst/>
            </a:prstGeom>
          </p:spPr>
        </p:pic>
        <p:pic>
          <p:nvPicPr>
            <p:cNvPr id="32" name="Imagen 31" descr="Un letero de alto&#10;&#10;Descripción generada automáticamente con confianza media">
              <a:extLst>
                <a:ext uri="{FF2B5EF4-FFF2-40B4-BE49-F238E27FC236}">
                  <a16:creationId xmlns:a16="http://schemas.microsoft.com/office/drawing/2014/main" id="{3C6FA9FB-0697-6A52-5140-6E2C93CDC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5239" y="3258567"/>
              <a:ext cx="1046869" cy="104686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99A93799-B158-76B4-3D07-93274967FA57}"/>
                </a:ext>
              </a:extLst>
            </p:cNvPr>
            <p:cNvSpPr/>
            <p:nvPr/>
          </p:nvSpPr>
          <p:spPr>
            <a:xfrm>
              <a:off x="8173844" y="3276730"/>
              <a:ext cx="3867343" cy="112812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E84967EA-79B7-B46F-83E8-6DD52D1B37DC}"/>
                </a:ext>
              </a:extLst>
            </p:cNvPr>
            <p:cNvSpPr txBox="1"/>
            <p:nvPr/>
          </p:nvSpPr>
          <p:spPr>
            <a:xfrm>
              <a:off x="8942181" y="2874199"/>
              <a:ext cx="2885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chemeClr val="tx2">
                      <a:lumMod val="25000"/>
                    </a:schemeClr>
                  </a:solidFill>
                  <a:latin typeface="Consolas" panose="020B0609020204030204" pitchFamily="49" charset="0"/>
                  <a:cs typeface="Calibri" panose="020F0502020204030204" pitchFamily="34" charset="0"/>
                </a:rPr>
                <a:t>Cantidad Total </a:t>
              </a:r>
              <a:endParaRPr lang="es-AR" sz="24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DA2C3BBA-D006-1B4A-B42D-40604FB779D0}"/>
              </a:ext>
            </a:extLst>
          </p:cNvPr>
          <p:cNvGrpSpPr/>
          <p:nvPr/>
        </p:nvGrpSpPr>
        <p:grpSpPr>
          <a:xfrm>
            <a:off x="9634716" y="4436347"/>
            <a:ext cx="2885082" cy="1364166"/>
            <a:chOff x="9634716" y="4436347"/>
            <a:chExt cx="2885082" cy="1364166"/>
          </a:xfrm>
        </p:grpSpPr>
        <p:pic>
          <p:nvPicPr>
            <p:cNvPr id="38" name="Imagen 37" descr="Un dibujo de una cara feliz&#10;&#10;Descripción generada automáticamente con confianza media">
              <a:extLst>
                <a:ext uri="{FF2B5EF4-FFF2-40B4-BE49-F238E27FC236}">
                  <a16:creationId xmlns:a16="http://schemas.microsoft.com/office/drawing/2014/main" id="{8C89C425-D34F-901F-B480-4445C15B9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8325" y="4804961"/>
              <a:ext cx="1208938" cy="959474"/>
            </a:xfrm>
            <a:prstGeom prst="rect">
              <a:avLst/>
            </a:prstGeom>
          </p:spPr>
        </p:pic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594A621E-13FA-6526-8E9C-ACFAF6089BD4}"/>
                </a:ext>
              </a:extLst>
            </p:cNvPr>
            <p:cNvSpPr/>
            <p:nvPr/>
          </p:nvSpPr>
          <p:spPr>
            <a:xfrm>
              <a:off x="10384148" y="4841039"/>
              <a:ext cx="1625948" cy="9594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15382DE2-0CC3-2042-86EB-2B6886F1CBF8}"/>
                </a:ext>
              </a:extLst>
            </p:cNvPr>
            <p:cNvSpPr txBox="1"/>
            <p:nvPr/>
          </p:nvSpPr>
          <p:spPr>
            <a:xfrm>
              <a:off x="9634716" y="4436347"/>
              <a:ext cx="2885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chemeClr val="tx2">
                      <a:lumMod val="25000"/>
                    </a:schemeClr>
                  </a:solidFill>
                  <a:latin typeface="Consolas" panose="020B0609020204030204" pitchFamily="49" charset="0"/>
                  <a:cs typeface="Calibri" panose="020F0502020204030204" pitchFamily="34" charset="0"/>
                </a:rPr>
                <a:t>Cantidad Total </a:t>
              </a:r>
              <a:endParaRPr lang="es-AR" sz="24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7895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5" grpId="0"/>
      <p:bldP spid="5" grpId="1"/>
      <p:bldP spid="11" grpId="0"/>
      <p:bldP spid="11" grpId="1"/>
      <p:bldP spid="17" grpId="0"/>
      <p:bldP spid="17" grpId="1"/>
      <p:bldP spid="36" grpId="0"/>
      <p:bldP spid="41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4" y="273050"/>
            <a:ext cx="61037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MOTIVACION</a:t>
            </a: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16E2F7C-F73E-E6F2-8F95-7D3599BB8B0B}"/>
              </a:ext>
            </a:extLst>
          </p:cNvPr>
          <p:cNvSpPr txBox="1"/>
          <p:nvPr/>
        </p:nvSpPr>
        <p:spPr>
          <a:xfrm>
            <a:off x="490050" y="1266863"/>
            <a:ext cx="2885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ITERATIVA</a:t>
            </a:r>
            <a:endParaRPr lang="es-AR" sz="3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0E34CA-5333-B114-A104-B39F68BD860B}"/>
              </a:ext>
            </a:extLst>
          </p:cNvPr>
          <p:cNvSpPr txBox="1"/>
          <p:nvPr/>
        </p:nvSpPr>
        <p:spPr>
          <a:xfrm>
            <a:off x="9261354" y="997724"/>
            <a:ext cx="2401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RECURSIVA</a:t>
            </a:r>
            <a:endParaRPr lang="es-AR" sz="3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168;p8">
            <a:extLst>
              <a:ext uri="{FF2B5EF4-FFF2-40B4-BE49-F238E27FC236}">
                <a16:creationId xmlns:a16="http://schemas.microsoft.com/office/drawing/2014/main" id="{0DEEE411-8BDB-6A9E-6D02-A8DAB6B9FDA2}"/>
              </a:ext>
            </a:extLst>
          </p:cNvPr>
          <p:cNvSpPr txBox="1"/>
          <p:nvPr/>
        </p:nvSpPr>
        <p:spPr>
          <a:xfrm>
            <a:off x="1497786" y="1912557"/>
            <a:ext cx="3445127" cy="338275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170;p8">
            <a:extLst>
              <a:ext uri="{FF2B5EF4-FFF2-40B4-BE49-F238E27FC236}">
                <a16:creationId xmlns:a16="http://schemas.microsoft.com/office/drawing/2014/main" id="{091B3490-990D-2C58-420B-CD80312999D9}"/>
              </a:ext>
            </a:extLst>
          </p:cNvPr>
          <p:cNvSpPr txBox="1"/>
          <p:nvPr/>
        </p:nvSpPr>
        <p:spPr>
          <a:xfrm>
            <a:off x="1550056" y="3575194"/>
            <a:ext cx="334877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globales</a:t>
            </a:r>
            <a:endParaRPr lang="en-US"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del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....</a:t>
            </a:r>
            <a:endParaRPr lang="en-US"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20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lang="en-US"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grpSp>
        <p:nvGrpSpPr>
          <p:cNvPr id="67" name="Google Shape;171;p8">
            <a:extLst>
              <a:ext uri="{FF2B5EF4-FFF2-40B4-BE49-F238E27FC236}">
                <a16:creationId xmlns:a16="http://schemas.microsoft.com/office/drawing/2014/main" id="{D881EF10-3983-5FB5-A478-246F3D5F3D18}"/>
              </a:ext>
            </a:extLst>
          </p:cNvPr>
          <p:cNvGrpSpPr/>
          <p:nvPr/>
        </p:nvGrpSpPr>
        <p:grpSpPr>
          <a:xfrm>
            <a:off x="705622" y="2060196"/>
            <a:ext cx="701675" cy="1628775"/>
            <a:chOff x="6244683" y="1456496"/>
            <a:chExt cx="701573" cy="1628677"/>
          </a:xfrm>
        </p:grpSpPr>
        <p:cxnSp>
          <p:nvCxnSpPr>
            <p:cNvPr id="68" name="Google Shape;172;p8">
              <a:extLst>
                <a:ext uri="{FF2B5EF4-FFF2-40B4-BE49-F238E27FC236}">
                  <a16:creationId xmlns:a16="http://schemas.microsoft.com/office/drawing/2014/main" id="{6C31AF51-10DE-AC5D-3729-30A4704C6B17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" name="Google Shape;173;p8">
              <a:extLst>
                <a:ext uri="{FF2B5EF4-FFF2-40B4-BE49-F238E27FC236}">
                  <a16:creationId xmlns:a16="http://schemas.microsoft.com/office/drawing/2014/main" id="{3055895A-74E0-D3C2-DFBB-680B58EF23A8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" name="Google Shape;174;p8">
              <a:extLst>
                <a:ext uri="{FF2B5EF4-FFF2-40B4-BE49-F238E27FC236}">
                  <a16:creationId xmlns:a16="http://schemas.microsoft.com/office/drawing/2014/main" id="{FFC752E8-D99F-0ADB-0894-0F591FD87503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175;p8">
            <a:extLst>
              <a:ext uri="{FF2B5EF4-FFF2-40B4-BE49-F238E27FC236}">
                <a16:creationId xmlns:a16="http://schemas.microsoft.com/office/drawing/2014/main" id="{6CE226DC-7A63-9EDC-A999-628F555E226E}"/>
              </a:ext>
            </a:extLst>
          </p:cNvPr>
          <p:cNvGrpSpPr/>
          <p:nvPr/>
        </p:nvGrpSpPr>
        <p:grpSpPr>
          <a:xfrm>
            <a:off x="1550057" y="1979233"/>
            <a:ext cx="4294302" cy="1369436"/>
            <a:chOff x="5557722" y="2874963"/>
            <a:chExt cx="4294302" cy="1369436"/>
          </a:xfrm>
        </p:grpSpPr>
        <p:sp>
          <p:nvSpPr>
            <p:cNvPr id="72" name="Google Shape;176;p8">
              <a:extLst>
                <a:ext uri="{FF2B5EF4-FFF2-40B4-BE49-F238E27FC236}">
                  <a16:creationId xmlns:a16="http://schemas.microsoft.com/office/drawing/2014/main" id="{6D74424F-FB3A-E902-2E2A-0CB8FC91E259}"/>
                </a:ext>
              </a:extLst>
            </p:cNvPr>
            <p:cNvSpPr txBox="1"/>
            <p:nvPr/>
          </p:nvSpPr>
          <p:spPr>
            <a:xfrm>
              <a:off x="5557722" y="2921000"/>
              <a:ext cx="2652713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function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cantidad</a:t>
              </a:r>
              <a:endPara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2000" dirty="0">
                  <a:latin typeface="Consolas" panose="020B0609020204030204" pitchFamily="49" charset="0"/>
                  <a:sym typeface="Consolas"/>
                </a:rPr>
                <a:t>Begin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2000" dirty="0">
                  <a:latin typeface="Consolas" panose="020B0609020204030204" pitchFamily="49" charset="0"/>
                  <a:sym typeface="Consolas"/>
                </a:rPr>
                <a:t> .....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2000" dirty="0">
                  <a:latin typeface="Consolas" panose="020B0609020204030204" pitchFamily="49" charset="0"/>
                  <a:sym typeface="Consolas"/>
                </a:rPr>
                <a:t>End;</a:t>
              </a:r>
              <a:endParaRPr sz="2000" dirty="0">
                <a:latin typeface="Consolas" panose="020B0609020204030204" pitchFamily="49" charset="0"/>
              </a:endParaRPr>
            </a:p>
          </p:txBody>
        </p:sp>
        <p:sp>
          <p:nvSpPr>
            <p:cNvPr id="73" name="Google Shape;177;p8">
              <a:extLst>
                <a:ext uri="{FF2B5EF4-FFF2-40B4-BE49-F238E27FC236}">
                  <a16:creationId xmlns:a16="http://schemas.microsoft.com/office/drawing/2014/main" id="{37DFF1B8-BC12-39CE-832F-14E8634C6010}"/>
                </a:ext>
              </a:extLst>
            </p:cNvPr>
            <p:cNvSpPr txBox="1"/>
            <p:nvPr/>
          </p:nvSpPr>
          <p:spPr>
            <a:xfrm>
              <a:off x="8573972" y="2874963"/>
              <a:ext cx="1278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endParaRPr sz="2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0" name="Google Shape;169;p8">
            <a:extLst>
              <a:ext uri="{FF2B5EF4-FFF2-40B4-BE49-F238E27FC236}">
                <a16:creationId xmlns:a16="http://schemas.microsoft.com/office/drawing/2014/main" id="{76D31B6F-E8A9-E5AE-A50D-B8B86951C82F}"/>
              </a:ext>
            </a:extLst>
          </p:cNvPr>
          <p:cNvCxnSpPr>
            <a:cxnSpLocks/>
          </p:cNvCxnSpPr>
          <p:nvPr/>
        </p:nvCxnSpPr>
        <p:spPr>
          <a:xfrm>
            <a:off x="1516837" y="3476328"/>
            <a:ext cx="3426076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C8DDC519-852B-9DAB-81C7-03A586A08F46}"/>
              </a:ext>
            </a:extLst>
          </p:cNvPr>
          <p:cNvGrpSpPr/>
          <p:nvPr/>
        </p:nvGrpSpPr>
        <p:grpSpPr>
          <a:xfrm>
            <a:off x="2127297" y="5528812"/>
            <a:ext cx="4413606" cy="839931"/>
            <a:chOff x="582486" y="5661454"/>
            <a:chExt cx="4413606" cy="839931"/>
          </a:xfrm>
        </p:grpSpPr>
        <p:pic>
          <p:nvPicPr>
            <p:cNvPr id="98" name="Imagen 97" descr="Icono&#10;&#10;Descripción generada automáticamente">
              <a:extLst>
                <a:ext uri="{FF2B5EF4-FFF2-40B4-BE49-F238E27FC236}">
                  <a16:creationId xmlns:a16="http://schemas.microsoft.com/office/drawing/2014/main" id="{8EDBAF80-9114-70BC-FCF3-29517418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649" y="5795713"/>
              <a:ext cx="691494" cy="691494"/>
            </a:xfrm>
            <a:prstGeom prst="rect">
              <a:avLst/>
            </a:prstGeom>
          </p:spPr>
        </p:pic>
        <p:pic>
          <p:nvPicPr>
            <p:cNvPr id="99" name="Imagen 98" descr="Un dibujo de una cara feliz&#10;&#10;Descripción generada automáticamente con confianza media">
              <a:extLst>
                <a:ext uri="{FF2B5EF4-FFF2-40B4-BE49-F238E27FC236}">
                  <a16:creationId xmlns:a16="http://schemas.microsoft.com/office/drawing/2014/main" id="{BA1C63D5-6316-E532-E5FE-2B8831DD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1747" y="5780235"/>
              <a:ext cx="848336" cy="673282"/>
            </a:xfrm>
            <a:prstGeom prst="rect">
              <a:avLst/>
            </a:prstGeom>
          </p:spPr>
        </p:pic>
        <p:pic>
          <p:nvPicPr>
            <p:cNvPr id="100" name="Imagen 99" descr="Un letero de alto&#10;&#10;Descripción generada automáticamente con confianza media">
              <a:extLst>
                <a:ext uri="{FF2B5EF4-FFF2-40B4-BE49-F238E27FC236}">
                  <a16:creationId xmlns:a16="http://schemas.microsoft.com/office/drawing/2014/main" id="{E2259595-72A5-2F11-5CBD-B29FD971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257" y="5714115"/>
              <a:ext cx="734608" cy="734608"/>
            </a:xfrm>
            <a:prstGeom prst="rect">
              <a:avLst/>
            </a:prstGeom>
          </p:spPr>
        </p:pic>
        <p:pic>
          <p:nvPicPr>
            <p:cNvPr id="101" name="Imagen 100" descr="Gráfico&#10;&#10;Descripción generada automáticamente">
              <a:extLst>
                <a:ext uri="{FF2B5EF4-FFF2-40B4-BE49-F238E27FC236}">
                  <a16:creationId xmlns:a16="http://schemas.microsoft.com/office/drawing/2014/main" id="{4E03A09F-A506-7850-1A55-199B3C813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33912" y="5807604"/>
              <a:ext cx="850747" cy="602214"/>
            </a:xfrm>
            <a:prstGeom prst="rect">
              <a:avLst/>
            </a:prstGeom>
          </p:spPr>
        </p:pic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08C3C8C1-CF5F-E79B-E176-9692639289DB}"/>
                </a:ext>
              </a:extLst>
            </p:cNvPr>
            <p:cNvSpPr/>
            <p:nvPr/>
          </p:nvSpPr>
          <p:spPr>
            <a:xfrm>
              <a:off x="582486" y="5661454"/>
              <a:ext cx="4413606" cy="83993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3" name="Google Shape;168;p8">
            <a:extLst>
              <a:ext uri="{FF2B5EF4-FFF2-40B4-BE49-F238E27FC236}">
                <a16:creationId xmlns:a16="http://schemas.microsoft.com/office/drawing/2014/main" id="{EDDA9370-BC55-FC86-B853-8E08270E273F}"/>
              </a:ext>
            </a:extLst>
          </p:cNvPr>
          <p:cNvSpPr txBox="1"/>
          <p:nvPr/>
        </p:nvSpPr>
        <p:spPr>
          <a:xfrm>
            <a:off x="6847374" y="1485088"/>
            <a:ext cx="3445127" cy="5224469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70;p8">
            <a:extLst>
              <a:ext uri="{FF2B5EF4-FFF2-40B4-BE49-F238E27FC236}">
                <a16:creationId xmlns:a16="http://schemas.microsoft.com/office/drawing/2014/main" id="{AECC5490-7865-2F6B-5FF9-0465DF1217EE}"/>
              </a:ext>
            </a:extLst>
          </p:cNvPr>
          <p:cNvSpPr txBox="1"/>
          <p:nvPr/>
        </p:nvSpPr>
        <p:spPr>
          <a:xfrm>
            <a:off x="6893022" y="5705642"/>
            <a:ext cx="334877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b="1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r>
              <a:rPr lang="en-US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globales</a:t>
            </a:r>
            <a:endParaRPr lang="en-US" b="1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 </a:t>
            </a:r>
            <a:r>
              <a:rPr lang="en-US" b="1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del </a:t>
            </a:r>
            <a:r>
              <a:rPr lang="en-US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endParaRPr b="1" i="0" u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b="1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lang="en-US" b="1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7C2E7481-37FD-AE72-9966-6CB43F211D85}"/>
              </a:ext>
            </a:extLst>
          </p:cNvPr>
          <p:cNvGrpSpPr/>
          <p:nvPr/>
        </p:nvGrpSpPr>
        <p:grpSpPr>
          <a:xfrm>
            <a:off x="10364694" y="1633048"/>
            <a:ext cx="667857" cy="1044355"/>
            <a:chOff x="10370284" y="2139538"/>
            <a:chExt cx="667857" cy="1044355"/>
          </a:xfrm>
        </p:grpSpPr>
        <p:cxnSp>
          <p:nvCxnSpPr>
            <p:cNvPr id="106" name="Google Shape;172;p8">
              <a:extLst>
                <a:ext uri="{FF2B5EF4-FFF2-40B4-BE49-F238E27FC236}">
                  <a16:creationId xmlns:a16="http://schemas.microsoft.com/office/drawing/2014/main" id="{EA07C98D-87E0-37C8-13D4-EB8E1A1F38FD}"/>
                </a:ext>
              </a:extLst>
            </p:cNvPr>
            <p:cNvCxnSpPr/>
            <p:nvPr/>
          </p:nvCxnSpPr>
          <p:spPr>
            <a:xfrm>
              <a:off x="10389166" y="2156329"/>
              <a:ext cx="648975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7" name="Google Shape;173;p8">
              <a:extLst>
                <a:ext uri="{FF2B5EF4-FFF2-40B4-BE49-F238E27FC236}">
                  <a16:creationId xmlns:a16="http://schemas.microsoft.com/office/drawing/2014/main" id="{135863DC-8D9E-B011-32C5-287147642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9687" y="2139538"/>
              <a:ext cx="0" cy="1044355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8" name="Google Shape;174;p8">
              <a:extLst>
                <a:ext uri="{FF2B5EF4-FFF2-40B4-BE49-F238E27FC236}">
                  <a16:creationId xmlns:a16="http://schemas.microsoft.com/office/drawing/2014/main" id="{69966FAA-FF2B-16CC-7E2B-78B9B933B2AF}"/>
                </a:ext>
              </a:extLst>
            </p:cNvPr>
            <p:cNvCxnSpPr/>
            <p:nvPr/>
          </p:nvCxnSpPr>
          <p:spPr>
            <a:xfrm rot="10800000">
              <a:off x="10370284" y="3183528"/>
              <a:ext cx="66127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09" name="Google Shape;175;p8">
            <a:extLst>
              <a:ext uri="{FF2B5EF4-FFF2-40B4-BE49-F238E27FC236}">
                <a16:creationId xmlns:a16="http://schemas.microsoft.com/office/drawing/2014/main" id="{F3A5E68C-CE26-1EE5-1A60-C4FF8E6E5E1C}"/>
              </a:ext>
            </a:extLst>
          </p:cNvPr>
          <p:cNvGrpSpPr/>
          <p:nvPr/>
        </p:nvGrpSpPr>
        <p:grpSpPr>
          <a:xfrm>
            <a:off x="6899644" y="1433014"/>
            <a:ext cx="4360493" cy="1092437"/>
            <a:chOff x="5557722" y="2874963"/>
            <a:chExt cx="4294302" cy="1092437"/>
          </a:xfrm>
        </p:grpSpPr>
        <p:sp>
          <p:nvSpPr>
            <p:cNvPr id="110" name="Google Shape;176;p8">
              <a:extLst>
                <a:ext uri="{FF2B5EF4-FFF2-40B4-BE49-F238E27FC236}">
                  <a16:creationId xmlns:a16="http://schemas.microsoft.com/office/drawing/2014/main" id="{DF8DB5C7-7092-8B13-FA31-E17D8858E757}"/>
                </a:ext>
              </a:extLst>
            </p:cNvPr>
            <p:cNvSpPr txBox="1"/>
            <p:nvPr/>
          </p:nvSpPr>
          <p:spPr>
            <a:xfrm>
              <a:off x="5557722" y="2921000"/>
              <a:ext cx="2652713" cy="10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function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cantidad</a:t>
              </a:r>
              <a:endPara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Begin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 .....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End;</a:t>
              </a:r>
              <a:endParaRPr dirty="0">
                <a:latin typeface="Consolas" panose="020B0609020204030204" pitchFamily="49" charset="0"/>
              </a:endParaRPr>
            </a:p>
          </p:txBody>
        </p:sp>
        <p:sp>
          <p:nvSpPr>
            <p:cNvPr id="111" name="Google Shape;177;p8">
              <a:extLst>
                <a:ext uri="{FF2B5EF4-FFF2-40B4-BE49-F238E27FC236}">
                  <a16:creationId xmlns:a16="http://schemas.microsoft.com/office/drawing/2014/main" id="{E572567D-BC9E-571F-8E7B-D416DB0FE4A0}"/>
                </a:ext>
              </a:extLst>
            </p:cNvPr>
            <p:cNvSpPr txBox="1"/>
            <p:nvPr/>
          </p:nvSpPr>
          <p:spPr>
            <a:xfrm>
              <a:off x="8573972" y="2874963"/>
              <a:ext cx="1278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endParaRPr sz="2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14" name="Google Shape;169;p8">
            <a:extLst>
              <a:ext uri="{FF2B5EF4-FFF2-40B4-BE49-F238E27FC236}">
                <a16:creationId xmlns:a16="http://schemas.microsoft.com/office/drawing/2014/main" id="{6E530E01-46A5-F7E2-9C81-9E47B54E17C3}"/>
              </a:ext>
            </a:extLst>
          </p:cNvPr>
          <p:cNvCxnSpPr>
            <a:cxnSpLocks/>
          </p:cNvCxnSpPr>
          <p:nvPr/>
        </p:nvCxnSpPr>
        <p:spPr>
          <a:xfrm>
            <a:off x="6822339" y="2537326"/>
            <a:ext cx="3426076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ysDot"/>
            <a:miter lim="800000"/>
            <a:headEnd type="none" w="med" len="med"/>
            <a:tailEnd type="none" w="med" len="med"/>
          </a:ln>
        </p:spPr>
      </p:cxnSp>
      <p:grpSp>
        <p:nvGrpSpPr>
          <p:cNvPr id="116" name="Google Shape;175;p8">
            <a:extLst>
              <a:ext uri="{FF2B5EF4-FFF2-40B4-BE49-F238E27FC236}">
                <a16:creationId xmlns:a16="http://schemas.microsoft.com/office/drawing/2014/main" id="{3F16DF93-231D-1339-3764-60AEDE6DEA9D}"/>
              </a:ext>
            </a:extLst>
          </p:cNvPr>
          <p:cNvGrpSpPr/>
          <p:nvPr/>
        </p:nvGrpSpPr>
        <p:grpSpPr>
          <a:xfrm>
            <a:off x="6896790" y="2324046"/>
            <a:ext cx="4408084" cy="1175562"/>
            <a:chOff x="5557722" y="2791838"/>
            <a:chExt cx="4294302" cy="1175562"/>
          </a:xfrm>
        </p:grpSpPr>
        <p:sp>
          <p:nvSpPr>
            <p:cNvPr id="117" name="Google Shape;176;p8">
              <a:extLst>
                <a:ext uri="{FF2B5EF4-FFF2-40B4-BE49-F238E27FC236}">
                  <a16:creationId xmlns:a16="http://schemas.microsoft.com/office/drawing/2014/main" id="{498BF8F9-7406-52D3-7884-A9A40740BC50}"/>
                </a:ext>
              </a:extLst>
            </p:cNvPr>
            <p:cNvSpPr txBox="1"/>
            <p:nvPr/>
          </p:nvSpPr>
          <p:spPr>
            <a:xfrm>
              <a:off x="5557722" y="2921000"/>
              <a:ext cx="2652713" cy="10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function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cantidad</a:t>
              </a:r>
              <a:endPara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Begin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 .....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End;</a:t>
              </a:r>
              <a:endParaRPr dirty="0">
                <a:latin typeface="Consolas" panose="020B0609020204030204" pitchFamily="49" charset="0"/>
              </a:endParaRPr>
            </a:p>
          </p:txBody>
        </p:sp>
        <p:sp>
          <p:nvSpPr>
            <p:cNvPr id="118" name="Google Shape;177;p8">
              <a:extLst>
                <a:ext uri="{FF2B5EF4-FFF2-40B4-BE49-F238E27FC236}">
                  <a16:creationId xmlns:a16="http://schemas.microsoft.com/office/drawing/2014/main" id="{0CE5F531-3759-4575-79DF-CCA2F244E91D}"/>
                </a:ext>
              </a:extLst>
            </p:cNvPr>
            <p:cNvSpPr txBox="1"/>
            <p:nvPr/>
          </p:nvSpPr>
          <p:spPr>
            <a:xfrm>
              <a:off x="8573972" y="2791838"/>
              <a:ext cx="1278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endParaRPr sz="2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19" name="Google Shape;169;p8">
            <a:extLst>
              <a:ext uri="{FF2B5EF4-FFF2-40B4-BE49-F238E27FC236}">
                <a16:creationId xmlns:a16="http://schemas.microsoft.com/office/drawing/2014/main" id="{046B76BA-3756-25A7-B980-6A38D64086B5}"/>
              </a:ext>
            </a:extLst>
          </p:cNvPr>
          <p:cNvCxnSpPr>
            <a:cxnSpLocks/>
          </p:cNvCxnSpPr>
          <p:nvPr/>
        </p:nvCxnSpPr>
        <p:spPr>
          <a:xfrm>
            <a:off x="6835375" y="3415047"/>
            <a:ext cx="3426076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ysDot"/>
            <a:miter lim="800000"/>
            <a:headEnd type="none" w="med" len="med"/>
            <a:tailEnd type="none" w="med" len="med"/>
          </a:ln>
        </p:spPr>
      </p:cxnSp>
      <p:grpSp>
        <p:nvGrpSpPr>
          <p:cNvPr id="120" name="Google Shape;175;p8">
            <a:extLst>
              <a:ext uri="{FF2B5EF4-FFF2-40B4-BE49-F238E27FC236}">
                <a16:creationId xmlns:a16="http://schemas.microsoft.com/office/drawing/2014/main" id="{856C943C-5A2B-FBCA-6C88-CE5475FB6586}"/>
              </a:ext>
            </a:extLst>
          </p:cNvPr>
          <p:cNvGrpSpPr/>
          <p:nvPr/>
        </p:nvGrpSpPr>
        <p:grpSpPr>
          <a:xfrm>
            <a:off x="6893022" y="3406638"/>
            <a:ext cx="4408084" cy="1092437"/>
            <a:chOff x="5557722" y="2874963"/>
            <a:chExt cx="4294302" cy="1092437"/>
          </a:xfrm>
        </p:grpSpPr>
        <p:sp>
          <p:nvSpPr>
            <p:cNvPr id="121" name="Google Shape;176;p8">
              <a:extLst>
                <a:ext uri="{FF2B5EF4-FFF2-40B4-BE49-F238E27FC236}">
                  <a16:creationId xmlns:a16="http://schemas.microsoft.com/office/drawing/2014/main" id="{10EA2C25-6AA7-2945-3C5E-AC2F5AAE8742}"/>
                </a:ext>
              </a:extLst>
            </p:cNvPr>
            <p:cNvSpPr txBox="1"/>
            <p:nvPr/>
          </p:nvSpPr>
          <p:spPr>
            <a:xfrm>
              <a:off x="5557722" y="2921000"/>
              <a:ext cx="2652713" cy="10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function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cantidad</a:t>
              </a:r>
              <a:endPara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Begin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 .....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End;</a:t>
              </a:r>
              <a:endParaRPr dirty="0">
                <a:latin typeface="Consolas" panose="020B0609020204030204" pitchFamily="49" charset="0"/>
              </a:endParaRPr>
            </a:p>
          </p:txBody>
        </p:sp>
        <p:sp>
          <p:nvSpPr>
            <p:cNvPr id="122" name="Google Shape;177;p8">
              <a:extLst>
                <a:ext uri="{FF2B5EF4-FFF2-40B4-BE49-F238E27FC236}">
                  <a16:creationId xmlns:a16="http://schemas.microsoft.com/office/drawing/2014/main" id="{3250469F-9F6C-5E9B-9CA8-88FB6C0D652F}"/>
                </a:ext>
              </a:extLst>
            </p:cNvPr>
            <p:cNvSpPr txBox="1"/>
            <p:nvPr/>
          </p:nvSpPr>
          <p:spPr>
            <a:xfrm>
              <a:off x="8573972" y="2874963"/>
              <a:ext cx="1278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endParaRPr sz="2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3" name="Google Shape;169;p8">
            <a:extLst>
              <a:ext uri="{FF2B5EF4-FFF2-40B4-BE49-F238E27FC236}">
                <a16:creationId xmlns:a16="http://schemas.microsoft.com/office/drawing/2014/main" id="{E60832D7-979C-DD00-4A60-7601A722D1DF}"/>
              </a:ext>
            </a:extLst>
          </p:cNvPr>
          <p:cNvCxnSpPr>
            <a:cxnSpLocks/>
          </p:cNvCxnSpPr>
          <p:nvPr/>
        </p:nvCxnSpPr>
        <p:spPr>
          <a:xfrm>
            <a:off x="6822339" y="4512979"/>
            <a:ext cx="3426076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ysDot"/>
            <a:miter lim="800000"/>
            <a:headEnd type="none" w="med" len="med"/>
            <a:tailEnd type="none" w="med" len="med"/>
          </a:ln>
        </p:spPr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E2FADD01-AFF0-4D98-53FF-F9A06CCBB9D1}"/>
              </a:ext>
            </a:extLst>
          </p:cNvPr>
          <p:cNvGrpSpPr/>
          <p:nvPr/>
        </p:nvGrpSpPr>
        <p:grpSpPr>
          <a:xfrm>
            <a:off x="10409656" y="2877937"/>
            <a:ext cx="667857" cy="1044355"/>
            <a:chOff x="10370284" y="2139538"/>
            <a:chExt cx="667857" cy="1044355"/>
          </a:xfrm>
        </p:grpSpPr>
        <p:cxnSp>
          <p:nvCxnSpPr>
            <p:cNvPr id="127" name="Google Shape;172;p8">
              <a:extLst>
                <a:ext uri="{FF2B5EF4-FFF2-40B4-BE49-F238E27FC236}">
                  <a16:creationId xmlns:a16="http://schemas.microsoft.com/office/drawing/2014/main" id="{ED0E458E-9294-A9A3-6849-CA22E3A34F1D}"/>
                </a:ext>
              </a:extLst>
            </p:cNvPr>
            <p:cNvCxnSpPr/>
            <p:nvPr/>
          </p:nvCxnSpPr>
          <p:spPr>
            <a:xfrm>
              <a:off x="10389166" y="2156329"/>
              <a:ext cx="648975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" name="Google Shape;173;p8">
              <a:extLst>
                <a:ext uri="{FF2B5EF4-FFF2-40B4-BE49-F238E27FC236}">
                  <a16:creationId xmlns:a16="http://schemas.microsoft.com/office/drawing/2014/main" id="{371D227F-5AF1-0A31-F7D5-5046321A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9687" y="2139538"/>
              <a:ext cx="0" cy="1044355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" name="Google Shape;174;p8">
              <a:extLst>
                <a:ext uri="{FF2B5EF4-FFF2-40B4-BE49-F238E27FC236}">
                  <a16:creationId xmlns:a16="http://schemas.microsoft.com/office/drawing/2014/main" id="{04EEE7B3-2481-EC9E-4DCE-38D41411C363}"/>
                </a:ext>
              </a:extLst>
            </p:cNvPr>
            <p:cNvCxnSpPr/>
            <p:nvPr/>
          </p:nvCxnSpPr>
          <p:spPr>
            <a:xfrm rot="10800000">
              <a:off x="10370284" y="3183528"/>
              <a:ext cx="66127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A5F56C2A-7031-80CC-4E12-5DA0F503B951}"/>
              </a:ext>
            </a:extLst>
          </p:cNvPr>
          <p:cNvGrpSpPr/>
          <p:nvPr/>
        </p:nvGrpSpPr>
        <p:grpSpPr>
          <a:xfrm>
            <a:off x="10396275" y="4216427"/>
            <a:ext cx="667857" cy="1044355"/>
            <a:chOff x="10370284" y="2139538"/>
            <a:chExt cx="667857" cy="1044355"/>
          </a:xfrm>
        </p:grpSpPr>
        <p:cxnSp>
          <p:nvCxnSpPr>
            <p:cNvPr id="131" name="Google Shape;172;p8">
              <a:extLst>
                <a:ext uri="{FF2B5EF4-FFF2-40B4-BE49-F238E27FC236}">
                  <a16:creationId xmlns:a16="http://schemas.microsoft.com/office/drawing/2014/main" id="{231B1C92-8C68-CF23-40E4-F733DFE2E4B4}"/>
                </a:ext>
              </a:extLst>
            </p:cNvPr>
            <p:cNvCxnSpPr/>
            <p:nvPr/>
          </p:nvCxnSpPr>
          <p:spPr>
            <a:xfrm>
              <a:off x="10389166" y="2156329"/>
              <a:ext cx="648975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" name="Google Shape;173;p8">
              <a:extLst>
                <a:ext uri="{FF2B5EF4-FFF2-40B4-BE49-F238E27FC236}">
                  <a16:creationId xmlns:a16="http://schemas.microsoft.com/office/drawing/2014/main" id="{ED0C61B4-8E67-B4A0-A686-8EC822B27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9687" y="2139538"/>
              <a:ext cx="0" cy="1044355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" name="Google Shape;174;p8">
              <a:extLst>
                <a:ext uri="{FF2B5EF4-FFF2-40B4-BE49-F238E27FC236}">
                  <a16:creationId xmlns:a16="http://schemas.microsoft.com/office/drawing/2014/main" id="{7EFCC9CF-30BF-730B-FD41-1F17664E0A69}"/>
                </a:ext>
              </a:extLst>
            </p:cNvPr>
            <p:cNvCxnSpPr/>
            <p:nvPr/>
          </p:nvCxnSpPr>
          <p:spPr>
            <a:xfrm rot="10800000">
              <a:off x="10370284" y="3183528"/>
              <a:ext cx="66127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34" name="Google Shape;175;p8">
            <a:extLst>
              <a:ext uri="{FF2B5EF4-FFF2-40B4-BE49-F238E27FC236}">
                <a16:creationId xmlns:a16="http://schemas.microsoft.com/office/drawing/2014/main" id="{F4428712-C761-29CE-0711-FB665CD65E36}"/>
              </a:ext>
            </a:extLst>
          </p:cNvPr>
          <p:cNvGrpSpPr/>
          <p:nvPr/>
        </p:nvGrpSpPr>
        <p:grpSpPr>
          <a:xfrm>
            <a:off x="6901727" y="4508855"/>
            <a:ext cx="4408084" cy="1092437"/>
            <a:chOff x="5557722" y="2874963"/>
            <a:chExt cx="4294302" cy="1092437"/>
          </a:xfrm>
        </p:grpSpPr>
        <p:sp>
          <p:nvSpPr>
            <p:cNvPr id="135" name="Google Shape;176;p8">
              <a:extLst>
                <a:ext uri="{FF2B5EF4-FFF2-40B4-BE49-F238E27FC236}">
                  <a16:creationId xmlns:a16="http://schemas.microsoft.com/office/drawing/2014/main" id="{2E959771-0994-3E4F-510A-823D3C64A7A2}"/>
                </a:ext>
              </a:extLst>
            </p:cNvPr>
            <p:cNvSpPr txBox="1"/>
            <p:nvPr/>
          </p:nvSpPr>
          <p:spPr>
            <a:xfrm>
              <a:off x="5557722" y="2921000"/>
              <a:ext cx="2652713" cy="10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function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cantidad</a:t>
              </a:r>
              <a:endPara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Begin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 .....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dirty="0">
                  <a:latin typeface="Consolas" panose="020B0609020204030204" pitchFamily="49" charset="0"/>
                  <a:sym typeface="Consolas"/>
                </a:rPr>
                <a:t>End;</a:t>
              </a:r>
              <a:endParaRPr dirty="0">
                <a:latin typeface="Consolas" panose="020B0609020204030204" pitchFamily="49" charset="0"/>
              </a:endParaRPr>
            </a:p>
          </p:txBody>
        </p:sp>
        <p:sp>
          <p:nvSpPr>
            <p:cNvPr id="136" name="Google Shape;177;p8">
              <a:extLst>
                <a:ext uri="{FF2B5EF4-FFF2-40B4-BE49-F238E27FC236}">
                  <a16:creationId xmlns:a16="http://schemas.microsoft.com/office/drawing/2014/main" id="{424F0CA2-55E6-D0B1-8D0B-A8D6AEF63470}"/>
                </a:ext>
              </a:extLst>
            </p:cNvPr>
            <p:cNvSpPr txBox="1"/>
            <p:nvPr/>
          </p:nvSpPr>
          <p:spPr>
            <a:xfrm>
              <a:off x="8573972" y="2874963"/>
              <a:ext cx="127805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endParaRPr sz="2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37" name="Google Shape;169;p8">
            <a:extLst>
              <a:ext uri="{FF2B5EF4-FFF2-40B4-BE49-F238E27FC236}">
                <a16:creationId xmlns:a16="http://schemas.microsoft.com/office/drawing/2014/main" id="{A6BA9914-0434-1C51-6A19-4A5FDE6DD397}"/>
              </a:ext>
            </a:extLst>
          </p:cNvPr>
          <p:cNvCxnSpPr>
            <a:cxnSpLocks/>
          </p:cNvCxnSpPr>
          <p:nvPr/>
        </p:nvCxnSpPr>
        <p:spPr>
          <a:xfrm>
            <a:off x="6831044" y="5627069"/>
            <a:ext cx="3426076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ysDot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77428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4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5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0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3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4" y="273050"/>
            <a:ext cx="330550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dirty="0"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60;p3">
            <a:extLst>
              <a:ext uri="{FF2B5EF4-FFF2-40B4-BE49-F238E27FC236}">
                <a16:creationId xmlns:a16="http://schemas.microsoft.com/office/drawing/2014/main" id="{AA1B1B43-C8B6-0841-14F8-2BB7FB54C0EC}"/>
              </a:ext>
            </a:extLst>
          </p:cNvPr>
          <p:cNvSpPr txBox="1"/>
          <p:nvPr/>
        </p:nvSpPr>
        <p:spPr>
          <a:xfrm>
            <a:off x="128815" y="1161351"/>
            <a:ext cx="11912372" cy="128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4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Existen un conjunto de problemas que pueden resolverse siempre de la misma manera con la característica que el problema debe ir “</a:t>
            </a:r>
            <a:r>
              <a:rPr lang="es-ES" sz="24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achicandose</a:t>
            </a:r>
            <a:r>
              <a:rPr lang="es-ES" sz="24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” en cada instancia a resolver, hasta que en alguna instancia la solución es “trivial”.</a:t>
            </a:r>
            <a:endParaRPr sz="2400" dirty="0"/>
          </a:p>
        </p:txBody>
      </p:sp>
      <p:pic>
        <p:nvPicPr>
          <p:cNvPr id="4" name="Google Shape;61;p3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AECC19D0-3C6F-607D-8044-74DF3B62893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615141">
            <a:off x="315139" y="2628705"/>
            <a:ext cx="1268206" cy="1142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DE8EA8C7-345B-3EEA-783A-19DD8CD786E7}"/>
              </a:ext>
            </a:extLst>
          </p:cNvPr>
          <p:cNvSpPr txBox="1"/>
          <p:nvPr/>
        </p:nvSpPr>
        <p:spPr>
          <a:xfrm>
            <a:off x="1727721" y="2272549"/>
            <a:ext cx="10183541" cy="219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4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24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recursividad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una técnica de </a:t>
            </a:r>
            <a:r>
              <a:rPr lang="es-ES" sz="24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resolución de problemas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que consiste en dividir </a:t>
            </a:r>
            <a:r>
              <a:rPr lang="es-ES" sz="24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problema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en instancias más pequeñas del mismo problema (también llamados subproblemas) hasta que obtengamos un subproblema lo suficientemente pequeño que tenga una solución trivial o directa.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F51FA7-6C2C-5D3A-D7EF-C52ABCC8118F}"/>
              </a:ext>
            </a:extLst>
          </p:cNvPr>
          <p:cNvSpPr txBox="1"/>
          <p:nvPr/>
        </p:nvSpPr>
        <p:spPr>
          <a:xfrm>
            <a:off x="1985211" y="4006886"/>
            <a:ext cx="100559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recursividad consiste en resolver un problema por medio de un módulo (procedimientos o funciones) que se llama a sí mismo, evitando el uso de bucles y otros iteradores. </a:t>
            </a:r>
            <a:endParaRPr lang="es-AR" sz="22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BD35A18-A52D-CC83-E40B-FF8EA9EBB130}"/>
              </a:ext>
            </a:extLst>
          </p:cNvPr>
          <p:cNvSpPr/>
          <p:nvPr/>
        </p:nvSpPr>
        <p:spPr>
          <a:xfrm>
            <a:off x="749313" y="4811098"/>
            <a:ext cx="978408" cy="70288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F0B101-62BB-0F29-4B04-2F461C13AFD1}"/>
              </a:ext>
            </a:extLst>
          </p:cNvPr>
          <p:cNvSpPr txBox="1"/>
          <p:nvPr/>
        </p:nvSpPr>
        <p:spPr>
          <a:xfrm>
            <a:off x="1975856" y="5114882"/>
            <a:ext cx="100559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el problema se va achicando llega a un punto que no puede achicarse más, esa instancia se denomina </a:t>
            </a:r>
            <a:r>
              <a:rPr lang="es-ES" sz="2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base</a:t>
            </a:r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s-ES" sz="2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problemas en los cuales debe realizarse alguna tarea cuando se alcanza el caso base y otros que no. Hay problemas que pueden tener más de un caso base.</a:t>
            </a:r>
            <a:endParaRPr lang="es-AR" sz="22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949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452</Words>
  <Application>Microsoft Office PowerPoint</Application>
  <PresentationFormat>Panorámica</PresentationFormat>
  <Paragraphs>93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Tahoma</vt:lpstr>
      <vt:lpstr>Noto Sans Symbols</vt:lpstr>
      <vt:lpstr>Consolas</vt:lpstr>
      <vt:lpstr>Arial</vt:lpstr>
      <vt:lpstr>Calibri</vt:lpstr>
      <vt:lpstr>Times New Roman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17</cp:revision>
  <dcterms:created xsi:type="dcterms:W3CDTF">2004-03-08T16:29:06Z</dcterms:created>
  <dcterms:modified xsi:type="dcterms:W3CDTF">2024-08-14T13:15:21Z</dcterms:modified>
</cp:coreProperties>
</file>