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3575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  <p:embeddedFont>
      <p:font typeface="Questrial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8" roundtripDataSignature="AMtx7migZ25FrA4Z6w50lo4GfXSGNzHS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8" Type="http://customschemas.google.com/relationships/presentationmetadata" Target="metadata"/><Relationship Id="rId27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/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n"/>
          <p:cNvSpPr txBox="1"/>
          <p:nvPr/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0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223837" y="812800"/>
            <a:ext cx="70913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10:notes"/>
          <p:cNvSpPr txBox="1"/>
          <p:nvPr/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:notes"/>
          <p:cNvSpPr/>
          <p:nvPr>
            <p:ph idx="2" type="sldImg"/>
          </p:nvPr>
        </p:nvSpPr>
        <p:spPr>
          <a:xfrm>
            <a:off x="223837" y="812800"/>
            <a:ext cx="7091400" cy="398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0" name="Google Shape;350;p11:notes"/>
          <p:cNvSpPr txBox="1"/>
          <p:nvPr/>
        </p:nvSpPr>
        <p:spPr>
          <a:xfrm>
            <a:off x="755650" y="5078412"/>
            <a:ext cx="60294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1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26c312c3_0_30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37e26c312c3_0_30:notes"/>
          <p:cNvSpPr/>
          <p:nvPr>
            <p:ph idx="2" type="sldImg"/>
          </p:nvPr>
        </p:nvSpPr>
        <p:spPr>
          <a:xfrm>
            <a:off x="223837" y="812800"/>
            <a:ext cx="7091400" cy="398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3" name="Google Shape;363;g37e26c312c3_0_30:notes"/>
          <p:cNvSpPr txBox="1"/>
          <p:nvPr/>
        </p:nvSpPr>
        <p:spPr>
          <a:xfrm>
            <a:off x="755650" y="5078412"/>
            <a:ext cx="60294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g37e26c312c3_0_30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2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2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7e26c312c3_0_44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37e26c312c3_0_44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37e26c312c3_0_44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Objetivo del diseño/modelado lógico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Equivalente al esquema conceptual, pero que resulte más eficiente para implementar en un DBMS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Analogía entre el proceso de diseño de una base de datos y la construcción de una casa?</a:t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9" name="Google Shape;259;p4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7" name="Google Shape;267;p5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6" name="Google Shape;276;p6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7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7c1d5606e_0_3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97c1d5606e_0_3:notes"/>
          <p:cNvSpPr/>
          <p:nvPr>
            <p:ph idx="2" type="sldImg"/>
          </p:nvPr>
        </p:nvSpPr>
        <p:spPr>
          <a:xfrm>
            <a:off x="220662" y="812800"/>
            <a:ext cx="7104000" cy="39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g97c1d5606e_0_3:notes"/>
          <p:cNvSpPr txBox="1"/>
          <p:nvPr/>
        </p:nvSpPr>
        <p:spPr>
          <a:xfrm>
            <a:off x="755650" y="5078412"/>
            <a:ext cx="60357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97c1d5606e_0_3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7c1d5606e_0_15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97c1d5606e_0_15:notes"/>
          <p:cNvSpPr/>
          <p:nvPr>
            <p:ph idx="2" type="sldImg"/>
          </p:nvPr>
        </p:nvSpPr>
        <p:spPr>
          <a:xfrm>
            <a:off x="220662" y="812800"/>
            <a:ext cx="7104000" cy="39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g97c1d5606e_0_15:notes"/>
          <p:cNvSpPr txBox="1"/>
          <p:nvPr/>
        </p:nvSpPr>
        <p:spPr>
          <a:xfrm>
            <a:off x="755650" y="5078412"/>
            <a:ext cx="60357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97c1d5606e_0_15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 rot="5400000">
            <a:off x="7739063" y="2144713"/>
            <a:ext cx="52641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 rot="5400000">
            <a:off x="3216276" y="-3175"/>
            <a:ext cx="5264150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 rot="5400000">
            <a:off x="5158581" y="-435769"/>
            <a:ext cx="3754437" cy="88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31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589213" y="2133600"/>
            <a:ext cx="4370387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33"/>
          <p:cNvSpPr txBox="1"/>
          <p:nvPr>
            <p:ph idx="2" type="body"/>
          </p:nvPr>
        </p:nvSpPr>
        <p:spPr>
          <a:xfrm>
            <a:off x="7112000" y="2133600"/>
            <a:ext cx="4370388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 rot="5400000">
            <a:off x="7939882" y="2488406"/>
            <a:ext cx="4503737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2388394" y="-173831"/>
            <a:ext cx="4503737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3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6" name="Google Shape;226;p3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3833019" y="-1618457"/>
            <a:ext cx="4503737" cy="109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609600" y="1604963"/>
            <a:ext cx="5399088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6161088" y="1604963"/>
            <a:ext cx="5399087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24" name="Google Shape;24;p13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" name="Google Shape;36;p13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37" name="Google Shape;37;p13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" name="Google Shape;49;p13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4350"/>
            <a:ext cx="1744662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140" name="Google Shape;140;p15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Google Shape;157;p15"/>
          <p:cNvSpPr/>
          <p:nvPr/>
        </p:nvSpPr>
        <p:spPr>
          <a:xfrm flipH="1" rot="10800000">
            <a:off x="-4762" y="712787"/>
            <a:ext cx="1589087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/>
        </p:nvSpPr>
        <p:spPr>
          <a:xfrm>
            <a:off x="2589212" y="2514600"/>
            <a:ext cx="8915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431800" y="4535487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/>
        </p:nvSpPr>
        <p:spPr>
          <a:xfrm>
            <a:off x="1640749" y="328487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1365250" y="1511300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 dos formas más utilizadas para eliminar los atributos compuestos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sólo los atributos individuales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todo en un sólo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/>
          <p:nvPr/>
        </p:nvSpPr>
        <p:spPr>
          <a:xfrm>
            <a:off x="1692000" y="4191025"/>
            <a:ext cx="8184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¿</a:t>
            </a: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CUÁL</a:t>
            </a: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ES LA MEJOR OPCIÓN? Ventajas y Desventajas</a:t>
            </a:r>
            <a:endParaRPr b="0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1511300" y="720725"/>
            <a:ext cx="86423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sólo los atributos individuales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1660675" y="4166050"/>
            <a:ext cx="8343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todo en un solo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775" y="1664238"/>
            <a:ext cx="3693388" cy="25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600" y="4725526"/>
            <a:ext cx="3535749" cy="20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/>
        </p:nvSpPr>
        <p:spPr>
          <a:xfrm>
            <a:off x="2227262" y="3730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116425" y="1395350"/>
            <a:ext cx="10821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950" y="1846262"/>
            <a:ext cx="4606543" cy="1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8139725" y="5208925"/>
            <a:ext cx="3883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Observar cardinalidades</a:t>
            </a:r>
            <a:endParaRPr i="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450" y="4529125"/>
            <a:ext cx="6007326" cy="2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"/>
          <p:cNvSpPr/>
          <p:nvPr/>
        </p:nvSpPr>
        <p:spPr>
          <a:xfrm>
            <a:off x="5226325" y="3798475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8422325" y="2555150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Solución 1: pasar como entidad de tipos</a:t>
            </a:r>
            <a:endParaRPr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1216025" y="1395400"/>
            <a:ext cx="1016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8316500" y="5489300"/>
            <a:ext cx="38571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Observar cardinalidades</a:t>
            </a:r>
            <a:endParaRPr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56" name="Google Shape;3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700" y="1831627"/>
            <a:ext cx="3314700" cy="2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1"/>
          <p:cNvSpPr/>
          <p:nvPr/>
        </p:nvSpPr>
        <p:spPr>
          <a:xfrm>
            <a:off x="5002250" y="3937400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5275" y="4730125"/>
            <a:ext cx="5595549" cy="20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1"/>
          <p:cNvSpPr txBox="1"/>
          <p:nvPr/>
        </p:nvSpPr>
        <p:spPr>
          <a:xfrm>
            <a:off x="8316500" y="2555150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Solución 1: pasar como entidad de tipos</a:t>
            </a:r>
            <a:endParaRPr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e26c312c3_0_30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37e26c312c3_0_30"/>
          <p:cNvSpPr txBox="1"/>
          <p:nvPr/>
        </p:nvSpPr>
        <p:spPr>
          <a:xfrm>
            <a:off x="1216025" y="1395400"/>
            <a:ext cx="1016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37e26c312c3_0_30"/>
          <p:cNvSpPr txBox="1"/>
          <p:nvPr/>
        </p:nvSpPr>
        <p:spPr>
          <a:xfrm>
            <a:off x="7824775" y="5324125"/>
            <a:ext cx="4174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Observar cardinalidades</a:t>
            </a:r>
            <a:endParaRPr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9" name="Google Shape;369;g37e26c312c3_0_30"/>
          <p:cNvSpPr/>
          <p:nvPr/>
        </p:nvSpPr>
        <p:spPr>
          <a:xfrm>
            <a:off x="4911600" y="4039475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37e26c312c3_0_30"/>
          <p:cNvSpPr txBox="1"/>
          <p:nvPr/>
        </p:nvSpPr>
        <p:spPr>
          <a:xfrm>
            <a:off x="8316500" y="2555150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Solución 2: pasar como entidad d</a:t>
            </a:r>
            <a:r>
              <a:rPr b="1" lang="en-US" sz="2400">
                <a:latin typeface="Questrial"/>
                <a:ea typeface="Questrial"/>
                <a:cs typeface="Questrial"/>
                <a:sym typeface="Questrial"/>
              </a:rPr>
              <a:t>ébil</a:t>
            </a:r>
            <a:endParaRPr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71" name="Google Shape;371;g37e26c312c3_0_30" title="Diagrama sin título.drawi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50" y="1999900"/>
            <a:ext cx="2182712" cy="18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7e26c312c3_0_30" title="Diagrama sin título.drawi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7013" y="5050750"/>
            <a:ext cx="4832019" cy="15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500" y="1352525"/>
            <a:ext cx="10018050" cy="5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e26c312c3_0_44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lang="en-US" sz="44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Errores comunes al pasar al modelo lógico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37e26c312c3_0_44"/>
          <p:cNvSpPr txBox="1"/>
          <p:nvPr/>
        </p:nvSpPr>
        <p:spPr>
          <a:xfrm>
            <a:off x="2407700" y="2037300"/>
            <a:ext cx="9167700" cy="4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Questrial"/>
              <a:buAutoNum type="arabicPeriod"/>
            </a:pPr>
            <a:r>
              <a:rPr lang="en-US" sz="2800">
                <a:solidFill>
                  <a:srgbClr val="404040"/>
                </a:solidFill>
                <a:latin typeface="Questrial"/>
                <a:ea typeface="Questrial"/>
                <a:cs typeface="Questrial"/>
                <a:sym typeface="Questrial"/>
              </a:rPr>
              <a:t>No diferenciar correctamente entre atributos opcionales y polivalentes.</a:t>
            </a:r>
            <a:endParaRPr sz="2800">
              <a:solidFill>
                <a:srgbClr val="40404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Questrial"/>
              <a:buAutoNum type="arabicPeriod"/>
            </a:pPr>
            <a:r>
              <a:rPr lang="en-US" sz="2800">
                <a:solidFill>
                  <a:srgbClr val="404040"/>
                </a:solidFill>
                <a:latin typeface="Questrial"/>
                <a:ea typeface="Questrial"/>
                <a:cs typeface="Questrial"/>
                <a:sym typeface="Questrial"/>
              </a:rPr>
              <a:t>Convertir jerarquías sin considerar el contexto.</a:t>
            </a:r>
            <a:endParaRPr sz="2800">
              <a:solidFill>
                <a:srgbClr val="40404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Questrial"/>
              <a:buAutoNum type="arabicPeriod"/>
            </a:pPr>
            <a:r>
              <a:rPr lang="en-US" sz="2800">
                <a:solidFill>
                  <a:srgbClr val="404040"/>
                </a:solidFill>
                <a:latin typeface="Questrial"/>
                <a:ea typeface="Questrial"/>
                <a:cs typeface="Questrial"/>
                <a:sym typeface="Questrial"/>
              </a:rPr>
              <a:t>Agregar identificadores innecesarios.</a:t>
            </a:r>
            <a:endParaRPr sz="2800">
              <a:solidFill>
                <a:srgbClr val="40404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Questrial"/>
              <a:buAutoNum type="arabicPeriod"/>
            </a:pPr>
            <a:r>
              <a:rPr lang="en-US" sz="2800">
                <a:solidFill>
                  <a:srgbClr val="404040"/>
                </a:solidFill>
                <a:latin typeface="Questrial"/>
                <a:ea typeface="Questrial"/>
                <a:cs typeface="Questrial"/>
                <a:sym typeface="Questrial"/>
              </a:rPr>
              <a:t>Dejar entidades sin identificar.</a:t>
            </a:r>
            <a:endParaRPr sz="2800">
              <a:solidFill>
                <a:srgbClr val="40404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Questrial"/>
              <a:buAutoNum type="arabicPeriod"/>
            </a:pPr>
            <a:r>
              <a:rPr lang="en-US" sz="2800">
                <a:solidFill>
                  <a:srgbClr val="404040"/>
                </a:solidFill>
                <a:latin typeface="Questrial"/>
                <a:ea typeface="Questrial"/>
                <a:cs typeface="Questrial"/>
                <a:sym typeface="Questrial"/>
              </a:rPr>
              <a:t>Modelar incorrectamente los atributos polivalentes.</a:t>
            </a:r>
            <a:endParaRPr sz="2800">
              <a:solidFill>
                <a:srgbClr val="40404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/>
        </p:nvSpPr>
        <p:spPr>
          <a:xfrm>
            <a:off x="2247900" y="28733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Lógico - Introducción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03237" y="792162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697162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1524000" y="1428750"/>
            <a:ext cx="9515475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9262" lvl="0" marL="5810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49262" lvl="0" marL="5810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El propósito de la generación de un modelo ER Lógico es convertir el esquema conceptual en un modelo más cercano a la representación entendible por el SGBD.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262" lvl="0" marL="5810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Recordemos que el diseño conceptual busca representar, de la forma más clara posible, las necesidades del usuario. Una vez cumplido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este paso,  el diseño lógico busca representar un esquema equivalente, que sea más eficiente para su utilizació</a:t>
            </a:r>
            <a:r>
              <a:rPr b="0" i="0" lang="en-US" sz="2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/>
        </p:nvSpPr>
        <p:spPr>
          <a:xfrm>
            <a:off x="1728787" y="144462"/>
            <a:ext cx="95615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Decisiones sobre el Diseño Lógico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1439862" y="1660525"/>
            <a:ext cx="9972675" cy="28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Quest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 decisiones sobre el diseño lógico están vinculadas, básicamente, con cuestiones generales de rendimiento y con un conjunto de reglas que actúan sobre características del esquema conceptual que no están presentes en los SGBD relacionales.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Decisiones sobre el Diseño Lógico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2497137" y="1660525"/>
            <a:ext cx="8915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</a:t>
            </a: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esolver las Jerarquías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est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est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800225" y="144462"/>
            <a:ext cx="97917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Modelo Conceptual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2497137" y="1660525"/>
            <a:ext cx="8915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3362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225" y="1120850"/>
            <a:ext cx="9192201" cy="5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Jerarquías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2244725" y="1589087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Total Exclusiva (T, E)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Tres posibilidades, dejar todo, dejar sólo los hijos o dejar sólo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2244737" y="2590800"/>
            <a:ext cx="89154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Total Superpuesta (T, S)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eliminar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244725" y="3884612"/>
            <a:ext cx="8915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Parcial Exclusiva (P, E)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eliminar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244737" y="4847200"/>
            <a:ext cx="89154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Parcial Superpuesta (P, S)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eliminar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587375" y="175300"/>
            <a:ext cx="104379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 Jerarquía (T,E) - Primera opción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dejar todas las entidades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7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7"/>
          <p:cNvSpPr txBox="1"/>
          <p:nvPr/>
        </p:nvSpPr>
        <p:spPr>
          <a:xfrm>
            <a:off x="1838350" y="5275375"/>
            <a:ext cx="91947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4950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-</a:t>
            </a: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las entidades hijas no tienen identificador debo bajarlo desde el padre. Caso contrario es opcional - NoDocente puedo no bajarlo, pero si lo bajo no debo cruzarlo con CUIT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34950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i="1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-(Se dibuja el identificador externo </a:t>
            </a:r>
            <a:r>
              <a:rPr b="1" i="1" lang="en-US" sz="1900">
                <a:latin typeface="Questrial"/>
                <a:ea typeface="Questrial"/>
                <a:cs typeface="Questrial"/>
                <a:sym typeface="Questrial"/>
              </a:rPr>
              <a:t>tomándolo</a:t>
            </a:r>
            <a:r>
              <a:rPr b="1" i="1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desde la l</a:t>
            </a:r>
            <a:r>
              <a:rPr b="1" i="1" lang="en-US" sz="1900">
                <a:latin typeface="Questrial"/>
                <a:ea typeface="Questrial"/>
                <a:cs typeface="Questrial"/>
                <a:sym typeface="Questrial"/>
              </a:rPr>
              <a:t>ín</a:t>
            </a:r>
            <a:r>
              <a:rPr b="1" i="1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ea de la relaci</a:t>
            </a:r>
            <a:r>
              <a:rPr b="1" i="1" lang="en-US" sz="1900">
                <a:latin typeface="Questrial"/>
                <a:ea typeface="Questrial"/>
                <a:cs typeface="Questrial"/>
                <a:sym typeface="Questrial"/>
              </a:rPr>
              <a:t>ó</a:t>
            </a:r>
            <a:r>
              <a:rPr b="1" i="1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 no desde la entidad)</a:t>
            </a:r>
            <a:endParaRPr b="1" i="1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3" name="Google Shape;2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000" y="1265200"/>
            <a:ext cx="6384875" cy="40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c1d5606e_0_3"/>
          <p:cNvSpPr txBox="1"/>
          <p:nvPr/>
        </p:nvSpPr>
        <p:spPr>
          <a:xfrm>
            <a:off x="1587375" y="17531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 Jerarquía (T,E) - Segunda opción</a:t>
            </a:r>
            <a:r>
              <a:rPr b="1" i="0" lang="en-US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dejar solo al padre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97c1d5606e_0_3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97c1d5606e_0_3"/>
          <p:cNvSpPr txBox="1"/>
          <p:nvPr/>
        </p:nvSpPr>
        <p:spPr>
          <a:xfrm>
            <a:off x="1359875" y="4717150"/>
            <a:ext cx="9194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Todos los atributos de los hijos pasan al padre.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Deben pasar como no obligatorios. Idem las relaciones en los hijos pasan como relaciones opcionales (mínima 0).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en el hijo era un atributo identificador, debe dejar de serlo. (Nunca un identificador puede ser opcional).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bien puede deducirse es una buena opción agregar un atributo que identifique qu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é</a:t>
            </a: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tipo de empleado es (tipo_empleado).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3" name="Google Shape;303;g97c1d5606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257" y="1537575"/>
            <a:ext cx="4716969" cy="3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7c1d5606e_0_15"/>
          <p:cNvSpPr txBox="1"/>
          <p:nvPr/>
        </p:nvSpPr>
        <p:spPr>
          <a:xfrm>
            <a:off x="1587375" y="17531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 Jerarquía (T,E) - Tercer opción - Dejar solo a los hijos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97c1d5606e_0_15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97c1d5606e_0_15"/>
          <p:cNvSpPr txBox="1"/>
          <p:nvPr/>
        </p:nvSpPr>
        <p:spPr>
          <a:xfrm>
            <a:off x="1587375" y="5106225"/>
            <a:ext cx="9194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 deben bajar los atributos del padre a cada uno de los hijos.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est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También se deben bajar las relaciones del padre (si hubiera).</a:t>
            </a:r>
            <a:endParaRPr b="1" i="0" sz="1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3" name="Google Shape;313;g97c1d5606e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851" y="1547374"/>
            <a:ext cx="6796976" cy="32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