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7019925" cx="1217135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  <p:embeddedFont>
      <p:font typeface="Questrial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25" roundtripDataSignature="AMtx7mh+ULNqRvClk4ykSYgCUYAcgY4u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22" Type="http://schemas.openxmlformats.org/officeDocument/2006/relationships/font" Target="fonts/CenturyGothic-italic.fntdata"/><Relationship Id="rId21" Type="http://schemas.openxmlformats.org/officeDocument/2006/relationships/font" Target="fonts/CenturyGothic-bold.fntdata"/><Relationship Id="rId24" Type="http://schemas.openxmlformats.org/officeDocument/2006/relationships/font" Target="fonts/Questrial-regular.fntdata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306387" y="812800"/>
            <a:ext cx="6934200" cy="3997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n"/>
          <p:cNvSpPr/>
          <p:nvPr/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 txBox="1"/>
          <p:nvPr>
            <p:ph idx="3" type="sldNum"/>
          </p:nvPr>
        </p:nvSpPr>
        <p:spPr>
          <a:xfrm>
            <a:off x="4278312" y="10156825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" name="Google Shape;41;p1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4" name="Google Shape;324;p1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 txBox="1"/>
          <p:nvPr>
            <p:ph idx="12" type="sldNum"/>
          </p:nvPr>
        </p:nvSpPr>
        <p:spPr>
          <a:xfrm>
            <a:off x="4278312" y="10156825"/>
            <a:ext cx="3270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31" name="Google Shape;331;p11:notes"/>
          <p:cNvSpPr/>
          <p:nvPr>
            <p:ph idx="2" type="sldImg"/>
          </p:nvPr>
        </p:nvSpPr>
        <p:spPr>
          <a:xfrm>
            <a:off x="306387" y="812800"/>
            <a:ext cx="6934200" cy="399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11:notes"/>
          <p:cNvSpPr txBox="1"/>
          <p:nvPr>
            <p:ph idx="1" type="body"/>
          </p:nvPr>
        </p:nvSpPr>
        <p:spPr>
          <a:xfrm>
            <a:off x="755650" y="5078412"/>
            <a:ext cx="6037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11:notes"/>
          <p:cNvSpPr txBox="1"/>
          <p:nvPr>
            <p:ph idx="3" type="sldNum"/>
          </p:nvPr>
        </p:nvSpPr>
        <p:spPr>
          <a:xfrm>
            <a:off x="4278312" y="10156825"/>
            <a:ext cx="3270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2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p1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2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663ae0b846_0_1:notes"/>
          <p:cNvSpPr txBox="1"/>
          <p:nvPr/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3663ae0b846_0_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3663ae0b846_0_1:notes"/>
          <p:cNvSpPr/>
          <p:nvPr>
            <p:ph idx="2" type="sldImg"/>
          </p:nvPr>
        </p:nvSpPr>
        <p:spPr>
          <a:xfrm>
            <a:off x="304800" y="812800"/>
            <a:ext cx="6948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1" name="Google Shape;351;g3663ae0b846_0_1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3663ae0b846_0_1:notes"/>
          <p:cNvSpPr txBox="1"/>
          <p:nvPr>
            <p:ph idx="1" type="body"/>
          </p:nvPr>
        </p:nvSpPr>
        <p:spPr>
          <a:xfrm>
            <a:off x="755650" y="5078412"/>
            <a:ext cx="6037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" name="Google Shape;49;p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" name="Google Shape;58;p3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Notas: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Explicar qué sucede cuando una entidad tiene más de un identificador.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Explicar concepto y notación de clave primaria de una tabla.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Explicar notación usada para atributos no obligatorios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p5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Notas: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Explicar concepto de clave foránea.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Explicar en el 1er caso porque no conviene representar R agregando idB como clave foránea en la tabla 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p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7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Notas: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Explicar cuando incluir el atributos atR como parte de la clave primaria de 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Ejemplo de Producto/Venta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Ejemplo de Empleado/Area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457200" y="685800"/>
            <a:ext cx="594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7" name="Google Shape;297;p9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9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idx="10" type="dt"/>
          </p:nvPr>
        </p:nvSpPr>
        <p:spPr>
          <a:xfrm>
            <a:off x="101600" y="6213475"/>
            <a:ext cx="2725737" cy="6905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10648950" y="233362"/>
            <a:ext cx="11033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idx="10" type="dt"/>
          </p:nvPr>
        </p:nvSpPr>
        <p:spPr>
          <a:xfrm>
            <a:off x="10340975" y="6276975"/>
            <a:ext cx="11128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2584450" y="6281737"/>
            <a:ext cx="75723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530225" y="806450"/>
            <a:ext cx="746125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/>
        </p:nvSpPr>
        <p:spPr>
          <a:xfrm>
            <a:off x="0" y="0"/>
            <a:ext cx="182562" cy="7021512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3"/>
          <p:cNvSpPr txBox="1"/>
          <p:nvPr>
            <p:ph type="title"/>
          </p:nvPr>
        </p:nvSpPr>
        <p:spPr>
          <a:xfrm>
            <a:off x="2584450" y="2574925"/>
            <a:ext cx="8864600" cy="2281237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108000" spcFirstLastPara="1" rIns="108000" wrap="square" tIns="54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608012" y="1643062"/>
            <a:ext cx="10918825" cy="46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5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101600" y="6213475"/>
            <a:ext cx="2725737" cy="6905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10648950" y="233362"/>
            <a:ext cx="11033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0" y="0"/>
            <a:ext cx="182562" cy="7021512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 txBox="1"/>
          <p:nvPr>
            <p:ph type="title"/>
          </p:nvPr>
        </p:nvSpPr>
        <p:spPr>
          <a:xfrm>
            <a:off x="2587625" y="638175"/>
            <a:ext cx="8863012" cy="12795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2584450" y="2184400"/>
            <a:ext cx="8866187" cy="38338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10340975" y="6276975"/>
            <a:ext cx="11128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2584450" y="6281737"/>
            <a:ext cx="75723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530225" y="806450"/>
            <a:ext cx="746125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2393950" y="2574925"/>
            <a:ext cx="11864975" cy="23161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300"/>
              <a:buFont typeface="Century Gothic"/>
              <a:buNone/>
            </a:pPr>
            <a:r>
              <a:rPr b="0" i="0" lang="en-US" sz="43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Diseño de Bases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"/>
          <p:cNvSpPr txBox="1"/>
          <p:nvPr/>
        </p:nvSpPr>
        <p:spPr>
          <a:xfrm>
            <a:off x="15208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Modelado Físico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0"/>
          <p:cNvSpPr txBox="1"/>
          <p:nvPr/>
        </p:nvSpPr>
        <p:spPr>
          <a:xfrm>
            <a:off x="647700" y="2592387"/>
            <a:ext cx="11736387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-373062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Font typeface="Questrial"/>
              <a:buNone/>
            </a:pPr>
            <a:r>
              <a:rPr b="0" i="0" lang="en-US" sz="38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¿Pasamos el modelo lógico propuesto al físico?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Modelo Lógico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50" y="1437800"/>
            <a:ext cx="9956799" cy="517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"/>
          <p:cNvSpPr txBox="1"/>
          <p:nvPr/>
        </p:nvSpPr>
        <p:spPr>
          <a:xfrm>
            <a:off x="160337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Modelo Físico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941387" y="1736725"/>
            <a:ext cx="86423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1055875" y="1536698"/>
            <a:ext cx="10801500" cy="5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Alumno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dni,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legajo, nombre, apellido, calle, nro, piso?, dpto?)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Telefono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telefono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nombre, descripcion)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Cursada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año, codigo (fk)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dni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legajo, nombre, apellido)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Docente = (</a:t>
            </a: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dni(fk)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NoDocente = (</a:t>
            </a: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dni(fk), antiguedad)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Titulo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Obtuvo=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dni(fk), titulo(fk)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posee = (</a:t>
            </a: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dni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(fk)</a:t>
            </a: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telefono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(fk)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codigo(fk), dni(fk), desde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hasta?)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cursa = (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dni(fk), (año, codigo) (fk)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663ae0b846_0_1"/>
          <p:cNvSpPr txBox="1"/>
          <p:nvPr/>
        </p:nvSpPr>
        <p:spPr>
          <a:xfrm>
            <a:off x="160337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lang="en-US" sz="53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Errores típicos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3663ae0b846_0_1"/>
          <p:cNvSpPr/>
          <p:nvPr/>
        </p:nvSpPr>
        <p:spPr>
          <a:xfrm>
            <a:off x="941387" y="1736725"/>
            <a:ext cx="8642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3663ae0b846_0_1"/>
          <p:cNvSpPr txBox="1"/>
          <p:nvPr/>
        </p:nvSpPr>
        <p:spPr>
          <a:xfrm>
            <a:off x="1055875" y="1536698"/>
            <a:ext cx="10801500" cy="5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No marcar claves primarias en alguna tabla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Indicar una clave primaria compuesta porque había dos posibles identificadores en vez de elegir uno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Introducir un campo “id” de forma innecesaria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Resolver incorrectamente las relaciones que tienen cardinalidad opcional en algún lado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Marcar claves primarias no mínimas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No subrayar con una línea continua la PK en caso de ser compuesta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No marcar las FK en las tablas (tanto las derivadas de entidades como de relaciones)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Olvidarse convertir alguna entidad o relación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En jerarquías ya resueltas, trasladar todos los atributos de la tabla padre a las hijas en lugar de solo su clave primaria.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/>
        </p:nvSpPr>
        <p:spPr>
          <a:xfrm>
            <a:off x="1127913" y="66483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Introducción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1128712" y="1778000"/>
            <a:ext cx="10850562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El modelo físico (relacional) representa a una BD como una colección de archivos denominados tablas. Cada tabla se denomina relación y está integrada por filas y columnas. Cada fila se denomina tupla y cada columna representa un atributo.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/>
        </p:nvSpPr>
        <p:spPr>
          <a:xfrm>
            <a:off x="766050" y="1741475"/>
            <a:ext cx="11403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00" lIns="108000" spcFirstLastPara="1" rIns="108000" wrap="square" tIns="54000">
            <a:no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Char char="➔"/>
            </a:pP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Cada entidad se transforma en una tabla.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1193800" y="5648750"/>
            <a:ext cx="94554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Alumno</a:t>
            </a: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= (</a:t>
            </a:r>
            <a:r>
              <a:rPr b="0" i="0" lang="en-US" sz="35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dni</a:t>
            </a: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nombr</a:t>
            </a:r>
            <a:r>
              <a:rPr lang="en-US" sz="3500">
                <a:latin typeface="Questrial"/>
                <a:ea typeface="Questrial"/>
                <a:cs typeface="Questrial"/>
                <a:sym typeface="Questrial"/>
              </a:rPr>
              <a:t>e</a:t>
            </a: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calle, </a:t>
            </a:r>
            <a:r>
              <a:rPr b="0" i="1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nro, piso?, dpto?)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"/>
          <p:cNvGrpSpPr/>
          <p:nvPr/>
        </p:nvGrpSpPr>
        <p:grpSpPr>
          <a:xfrm>
            <a:off x="4940300" y="3232150"/>
            <a:ext cx="2478087" cy="930275"/>
            <a:chOff x="4940300" y="3232150"/>
            <a:chExt cx="2478087" cy="930275"/>
          </a:xfrm>
        </p:grpSpPr>
        <p:sp>
          <p:nvSpPr>
            <p:cNvPr id="64" name="Google Shape;64;p3"/>
            <p:cNvSpPr/>
            <p:nvPr/>
          </p:nvSpPr>
          <p:spPr>
            <a:xfrm>
              <a:off x="4940300" y="3232150"/>
              <a:ext cx="2478087" cy="9302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 txBox="1"/>
            <p:nvPr/>
          </p:nvSpPr>
          <p:spPr>
            <a:xfrm>
              <a:off x="5464175" y="3489325"/>
              <a:ext cx="18542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387" y="3005137"/>
            <a:ext cx="215900" cy="24288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5151437" y="2833687"/>
            <a:ext cx="8382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est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3889375" y="2814637"/>
            <a:ext cx="1039812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est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3"/>
          <p:cNvGrpSpPr/>
          <p:nvPr/>
        </p:nvGrpSpPr>
        <p:grpSpPr>
          <a:xfrm>
            <a:off x="5003800" y="2862262"/>
            <a:ext cx="176212" cy="346075"/>
            <a:chOff x="5003800" y="2862262"/>
            <a:chExt cx="176212" cy="346075"/>
          </a:xfrm>
        </p:grpSpPr>
        <p:cxnSp>
          <p:nvCxnSpPr>
            <p:cNvPr id="70" name="Google Shape;70;p3"/>
            <p:cNvCxnSpPr/>
            <p:nvPr/>
          </p:nvCxnSpPr>
          <p:spPr>
            <a:xfrm rot="10800000">
              <a:off x="5095875" y="3000375"/>
              <a:ext cx="0" cy="20796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1" name="Google Shape;71;p3"/>
            <p:cNvSpPr/>
            <p:nvPr/>
          </p:nvSpPr>
          <p:spPr>
            <a:xfrm>
              <a:off x="5003800" y="2862262"/>
              <a:ext cx="176212" cy="11906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2" name="Google Shape;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775" y="2938462"/>
            <a:ext cx="271462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8112" y="2938462"/>
            <a:ext cx="271462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8950" y="2951162"/>
            <a:ext cx="258762" cy="2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2922587"/>
            <a:ext cx="269875" cy="30956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 txBox="1"/>
          <p:nvPr/>
        </p:nvSpPr>
        <p:spPr>
          <a:xfrm>
            <a:off x="5799137" y="2724150"/>
            <a:ext cx="669925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Calle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6278562" y="2717800"/>
            <a:ext cx="5778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6569075" y="2717800"/>
            <a:ext cx="115093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Piso (0,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7329487" y="2865437"/>
            <a:ext cx="1438275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Dpto. (0,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928300" y="501350"/>
            <a:ext cx="83499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entidades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5814350" y="4458100"/>
            <a:ext cx="577800" cy="641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4"/>
          <p:cNvGrpSpPr/>
          <p:nvPr/>
        </p:nvGrpSpPr>
        <p:grpSpPr>
          <a:xfrm>
            <a:off x="1822450" y="3803650"/>
            <a:ext cx="3208337" cy="866775"/>
            <a:chOff x="1822450" y="3803650"/>
            <a:chExt cx="3208337" cy="866775"/>
          </a:xfrm>
        </p:grpSpPr>
        <p:sp>
          <p:nvSpPr>
            <p:cNvPr id="90" name="Google Shape;90;p4"/>
            <p:cNvSpPr/>
            <p:nvPr/>
          </p:nvSpPr>
          <p:spPr>
            <a:xfrm>
              <a:off x="2876550" y="3803650"/>
              <a:ext cx="1128712" cy="866775"/>
            </a:xfrm>
            <a:prstGeom prst="diamond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" name="Google Shape;91;p4"/>
            <p:cNvGrpSpPr/>
            <p:nvPr/>
          </p:nvGrpSpPr>
          <p:grpSpPr>
            <a:xfrm>
              <a:off x="1822450" y="3949700"/>
              <a:ext cx="3208337" cy="349250"/>
              <a:chOff x="1822450" y="3949700"/>
              <a:chExt cx="3208337" cy="349250"/>
            </a:xfrm>
          </p:grpSpPr>
          <p:sp>
            <p:nvSpPr>
              <p:cNvPr id="92" name="Google Shape;92;p4"/>
              <p:cNvSpPr txBox="1"/>
              <p:nvPr/>
            </p:nvSpPr>
            <p:spPr>
              <a:xfrm>
                <a:off x="3011487" y="3956050"/>
                <a:ext cx="1128712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Times New Roman"/>
                  <a:buNone/>
                </a:pPr>
                <a:r>
                  <a:rPr b="0" i="0" lang="en-US" sz="3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" name="Google Shape;93;p4"/>
              <p:cNvCxnSpPr/>
              <p:nvPr/>
            </p:nvCxnSpPr>
            <p:spPr>
              <a:xfrm>
                <a:off x="4029075" y="4237037"/>
                <a:ext cx="925512" cy="1587"/>
              </a:xfrm>
              <a:prstGeom prst="straightConnector1">
                <a:avLst/>
              </a:prstGeom>
              <a:noFill/>
              <a:ln cap="sq" cmpd="sng" w="255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4" name="Google Shape;94;p4"/>
              <p:cNvCxnSpPr/>
              <p:nvPr/>
            </p:nvCxnSpPr>
            <p:spPr>
              <a:xfrm flipH="1" rot="10800000">
                <a:off x="1941512" y="4225925"/>
                <a:ext cx="925512" cy="31750"/>
              </a:xfrm>
              <a:prstGeom prst="straightConnector1">
                <a:avLst/>
              </a:prstGeom>
              <a:noFill/>
              <a:ln cap="sq" cmpd="sng" w="255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95" name="Google Shape;95;p4"/>
              <p:cNvSpPr txBox="1"/>
              <p:nvPr/>
            </p:nvSpPr>
            <p:spPr>
              <a:xfrm>
                <a:off x="1822450" y="3949700"/>
                <a:ext cx="512762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Times New Roman"/>
                  <a:buNone/>
                </a:pPr>
                <a:r>
                  <a:rPr b="0" i="0" lang="en-US" sz="19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?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4"/>
              <p:cNvSpPr txBox="1"/>
              <p:nvPr/>
            </p:nvSpPr>
            <p:spPr>
              <a:xfrm>
                <a:off x="4578350" y="3959225"/>
                <a:ext cx="452437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Times New Roman"/>
                  <a:buNone/>
                </a:pPr>
                <a:r>
                  <a:rPr b="0" i="0" lang="en-US" sz="19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?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" name="Google Shape;97;p4"/>
          <p:cNvSpPr txBox="1"/>
          <p:nvPr/>
        </p:nvSpPr>
        <p:spPr>
          <a:xfrm>
            <a:off x="5678487" y="3394075"/>
            <a:ext cx="6491287" cy="17081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Que R sea una tabla o no depende de la cardinalidad de la relación.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1652928" y="1900925"/>
            <a:ext cx="8619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00" lIns="108000" spcFirstLastPara="1" rIns="108000" wrap="square" tIns="54000">
            <a:no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Char char="➔"/>
            </a:pP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Una relación puede o no ser una tabla.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2036275" y="522275"/>
            <a:ext cx="80988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/>
        </p:nvSpPr>
        <p:spPr>
          <a:xfrm>
            <a:off x="1131887" y="2568575"/>
            <a:ext cx="12169775" cy="11747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35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idA(fk), atB)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35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atA)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390225" y="5681650"/>
            <a:ext cx="121698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35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idA(fk), atB)  ó  B=(</a:t>
            </a:r>
            <a:r>
              <a:rPr b="0" i="0" lang="en-US" sz="35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atB)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35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atA)                     A=(</a:t>
            </a:r>
            <a:r>
              <a:rPr b="0" i="0" lang="en-US" sz="35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idB(fk), 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5"/>
          <p:cNvGrpSpPr/>
          <p:nvPr/>
        </p:nvGrpSpPr>
        <p:grpSpPr>
          <a:xfrm>
            <a:off x="1052512" y="1720850"/>
            <a:ext cx="1905000" cy="727075"/>
            <a:chOff x="1052512" y="1720850"/>
            <a:chExt cx="1905000" cy="727075"/>
          </a:xfrm>
        </p:grpSpPr>
        <p:sp>
          <p:nvSpPr>
            <p:cNvPr id="110" name="Google Shape;110;p5"/>
            <p:cNvSpPr/>
            <p:nvPr/>
          </p:nvSpPr>
          <p:spPr>
            <a:xfrm>
              <a:off x="1052512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 txBox="1"/>
            <p:nvPr/>
          </p:nvSpPr>
          <p:spPr>
            <a:xfrm>
              <a:off x="1485900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5"/>
          <p:cNvGrpSpPr/>
          <p:nvPr/>
        </p:nvGrpSpPr>
        <p:grpSpPr>
          <a:xfrm>
            <a:off x="4692650" y="1720850"/>
            <a:ext cx="2097087" cy="727075"/>
            <a:chOff x="4692650" y="1720850"/>
            <a:chExt cx="2097087" cy="727075"/>
          </a:xfrm>
        </p:grpSpPr>
        <p:sp>
          <p:nvSpPr>
            <p:cNvPr id="113" name="Google Shape;113;p5"/>
            <p:cNvSpPr/>
            <p:nvPr/>
          </p:nvSpPr>
          <p:spPr>
            <a:xfrm>
              <a:off x="4692650" y="1720850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 txBox="1"/>
            <p:nvPr/>
          </p:nvSpPr>
          <p:spPr>
            <a:xfrm>
              <a:off x="4870450" y="1866900"/>
              <a:ext cx="1919287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8337550" y="1720850"/>
            <a:ext cx="1905000" cy="727075"/>
            <a:chOff x="8337550" y="1720850"/>
            <a:chExt cx="1905000" cy="727075"/>
          </a:xfrm>
        </p:grpSpPr>
        <p:sp>
          <p:nvSpPr>
            <p:cNvPr id="116" name="Google Shape;116;p5"/>
            <p:cNvSpPr/>
            <p:nvPr/>
          </p:nvSpPr>
          <p:spPr>
            <a:xfrm>
              <a:off x="8337550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 txBox="1"/>
            <p:nvPr/>
          </p:nvSpPr>
          <p:spPr>
            <a:xfrm>
              <a:off x="8770937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8" name="Google Shape;118;p5"/>
          <p:cNvCxnSpPr/>
          <p:nvPr/>
        </p:nvCxnSpPr>
        <p:spPr>
          <a:xfrm flipH="1">
            <a:off x="2957512" y="2090737"/>
            <a:ext cx="17462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5"/>
          <p:cNvCxnSpPr/>
          <p:nvPr/>
        </p:nvCxnSpPr>
        <p:spPr>
          <a:xfrm>
            <a:off x="6610350" y="2090737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5"/>
          <p:cNvSpPr txBox="1"/>
          <p:nvPr/>
        </p:nvSpPr>
        <p:spPr>
          <a:xfrm>
            <a:off x="3017837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7188200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5"/>
          <p:cNvGrpSpPr/>
          <p:nvPr/>
        </p:nvGrpSpPr>
        <p:grpSpPr>
          <a:xfrm>
            <a:off x="1370012" y="4727575"/>
            <a:ext cx="1905000" cy="727075"/>
            <a:chOff x="1370012" y="4727575"/>
            <a:chExt cx="1905000" cy="727075"/>
          </a:xfrm>
        </p:grpSpPr>
        <p:sp>
          <p:nvSpPr>
            <p:cNvPr id="123" name="Google Shape;123;p5"/>
            <p:cNvSpPr/>
            <p:nvPr/>
          </p:nvSpPr>
          <p:spPr>
            <a:xfrm>
              <a:off x="1370012" y="4727575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1803400" y="4962525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5"/>
          <p:cNvGrpSpPr/>
          <p:nvPr/>
        </p:nvGrpSpPr>
        <p:grpSpPr>
          <a:xfrm>
            <a:off x="5010150" y="4727575"/>
            <a:ext cx="1906587" cy="727075"/>
            <a:chOff x="5010150" y="4727575"/>
            <a:chExt cx="1906587" cy="727075"/>
          </a:xfrm>
        </p:grpSpPr>
        <p:sp>
          <p:nvSpPr>
            <p:cNvPr id="126" name="Google Shape;126;p5"/>
            <p:cNvSpPr/>
            <p:nvPr/>
          </p:nvSpPr>
          <p:spPr>
            <a:xfrm>
              <a:off x="5010150" y="4727575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5259387" y="4933950"/>
              <a:ext cx="1516062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8655050" y="4727575"/>
            <a:ext cx="1905000" cy="727075"/>
            <a:chOff x="8655050" y="4727575"/>
            <a:chExt cx="1905000" cy="727075"/>
          </a:xfrm>
        </p:grpSpPr>
        <p:sp>
          <p:nvSpPr>
            <p:cNvPr id="129" name="Google Shape;129;p5"/>
            <p:cNvSpPr/>
            <p:nvPr/>
          </p:nvSpPr>
          <p:spPr>
            <a:xfrm>
              <a:off x="8655050" y="4727575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9088437" y="4962525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1" name="Google Shape;131;p5"/>
          <p:cNvCxnSpPr/>
          <p:nvPr/>
        </p:nvCxnSpPr>
        <p:spPr>
          <a:xfrm flipH="1">
            <a:off x="3289300" y="5083175"/>
            <a:ext cx="1747837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5"/>
          <p:cNvCxnSpPr/>
          <p:nvPr/>
        </p:nvCxnSpPr>
        <p:spPr>
          <a:xfrm>
            <a:off x="6929437" y="5095875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5"/>
          <p:cNvSpPr txBox="1"/>
          <p:nvPr/>
        </p:nvSpPr>
        <p:spPr>
          <a:xfrm>
            <a:off x="3259137" y="5124450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7505700" y="5095875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2160587" y="2809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Questrial"/>
              <a:buNone/>
            </a:pPr>
            <a:r>
              <a:rPr b="0" i="0" lang="en-US" sz="48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5"/>
          <p:cNvGrpSpPr/>
          <p:nvPr/>
        </p:nvGrpSpPr>
        <p:grpSpPr>
          <a:xfrm>
            <a:off x="9259887" y="4338637"/>
            <a:ext cx="176212" cy="350837"/>
            <a:chOff x="9259887" y="4338637"/>
            <a:chExt cx="176212" cy="350837"/>
          </a:xfrm>
        </p:grpSpPr>
        <p:cxnSp>
          <p:nvCxnSpPr>
            <p:cNvPr id="137" name="Google Shape;137;p5"/>
            <p:cNvCxnSpPr/>
            <p:nvPr/>
          </p:nvCxnSpPr>
          <p:spPr>
            <a:xfrm rot="10800000">
              <a:off x="9351962" y="4478337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8" name="Google Shape;138;p5"/>
            <p:cNvSpPr/>
            <p:nvPr/>
          </p:nvSpPr>
          <p:spPr>
            <a:xfrm>
              <a:off x="9259887" y="4338637"/>
              <a:ext cx="176212" cy="11906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5"/>
          <p:cNvGrpSpPr/>
          <p:nvPr/>
        </p:nvGrpSpPr>
        <p:grpSpPr>
          <a:xfrm>
            <a:off x="3298825" y="4634747"/>
            <a:ext cx="586639" cy="433305"/>
            <a:chOff x="3298825" y="4634747"/>
            <a:chExt cx="586639" cy="433305"/>
          </a:xfrm>
        </p:grpSpPr>
        <p:cxnSp>
          <p:nvCxnSpPr>
            <p:cNvPr id="140" name="Google Shape;140;p5"/>
            <p:cNvCxnSpPr/>
            <p:nvPr/>
          </p:nvCxnSpPr>
          <p:spPr>
            <a:xfrm flipH="1" rot="10800000">
              <a:off x="3298825" y="4899025"/>
              <a:ext cx="292100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1" name="Google Shape;141;p5"/>
            <p:cNvSpPr/>
            <p:nvPr/>
          </p:nvSpPr>
          <p:spPr>
            <a:xfrm rot="4140000">
              <a:off x="3529012" y="4751387"/>
              <a:ext cx="387350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5"/>
          <p:cNvSpPr txBox="1"/>
          <p:nvPr/>
        </p:nvSpPr>
        <p:spPr>
          <a:xfrm>
            <a:off x="3743325" y="46593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9442450" y="4225925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5"/>
          <p:cNvGrpSpPr/>
          <p:nvPr/>
        </p:nvGrpSpPr>
        <p:grpSpPr>
          <a:xfrm>
            <a:off x="2970181" y="1413735"/>
            <a:ext cx="523173" cy="381264"/>
            <a:chOff x="2970212" y="1413762"/>
            <a:chExt cx="585335" cy="434787"/>
          </a:xfrm>
        </p:grpSpPr>
        <p:cxnSp>
          <p:nvCxnSpPr>
            <p:cNvPr id="145" name="Google Shape;145;p5"/>
            <p:cNvCxnSpPr/>
            <p:nvPr/>
          </p:nvCxnSpPr>
          <p:spPr>
            <a:xfrm flipH="1" rot="10800000">
              <a:off x="2970212" y="1685925"/>
              <a:ext cx="290512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6" name="Google Shape;146;p5"/>
            <p:cNvSpPr/>
            <p:nvPr/>
          </p:nvSpPr>
          <p:spPr>
            <a:xfrm rot="4140000">
              <a:off x="3198018" y="1531143"/>
              <a:ext cx="388937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5"/>
          <p:cNvSpPr txBox="1"/>
          <p:nvPr/>
        </p:nvSpPr>
        <p:spPr>
          <a:xfrm>
            <a:off x="3390900" y="1436675"/>
            <a:ext cx="522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550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 txBox="1"/>
          <p:nvPr/>
        </p:nvSpPr>
        <p:spPr>
          <a:xfrm>
            <a:off x="8496300" y="1295400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25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2592381" y="1293800"/>
            <a:ext cx="522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4125" y="4410075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/>
          <p:nvPr/>
        </p:nvSpPr>
        <p:spPr>
          <a:xfrm>
            <a:off x="10302875" y="429736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325" y="4411662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 txBox="1"/>
          <p:nvPr/>
        </p:nvSpPr>
        <p:spPr>
          <a:xfrm>
            <a:off x="2744787" y="4295775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5"/>
          <p:cNvGrpSpPr/>
          <p:nvPr/>
        </p:nvGrpSpPr>
        <p:grpSpPr>
          <a:xfrm>
            <a:off x="9175750" y="1368425"/>
            <a:ext cx="176212" cy="350837"/>
            <a:chOff x="9175750" y="1368425"/>
            <a:chExt cx="176212" cy="350837"/>
          </a:xfrm>
        </p:grpSpPr>
        <p:cxnSp>
          <p:nvCxnSpPr>
            <p:cNvPr id="157" name="Google Shape;157;p5"/>
            <p:cNvCxnSpPr/>
            <p:nvPr/>
          </p:nvCxnSpPr>
          <p:spPr>
            <a:xfrm rot="10800000">
              <a:off x="9267825" y="1508125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8" name="Google Shape;158;p5"/>
            <p:cNvSpPr/>
            <p:nvPr/>
          </p:nvSpPr>
          <p:spPr>
            <a:xfrm>
              <a:off x="9175750" y="1368425"/>
              <a:ext cx="176212" cy="1238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5"/>
          <p:cNvSpPr txBox="1"/>
          <p:nvPr/>
        </p:nvSpPr>
        <p:spPr>
          <a:xfrm>
            <a:off x="9359900" y="1295400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/>
        </p:nvSpPr>
        <p:spPr>
          <a:xfrm>
            <a:off x="2014520" y="2808275"/>
            <a:ext cx="9088500" cy="2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35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atB)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35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R=(</a:t>
            </a:r>
            <a:r>
              <a:rPr b="0" i="0" lang="en-US" sz="35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idA(fk)</a:t>
            </a: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lang="en-US" sz="3500">
                <a:latin typeface="Questrial"/>
                <a:ea typeface="Questrial"/>
                <a:cs typeface="Questrial"/>
                <a:sym typeface="Questrial"/>
              </a:rPr>
              <a:t> i</a:t>
            </a: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dB(fk))  o R=(idA(fk), </a:t>
            </a:r>
            <a:r>
              <a:rPr b="0" i="0" lang="en-US" sz="35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idB(fk)</a:t>
            </a: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6"/>
          <p:cNvGrpSpPr/>
          <p:nvPr/>
        </p:nvGrpSpPr>
        <p:grpSpPr>
          <a:xfrm>
            <a:off x="1052512" y="1720850"/>
            <a:ext cx="1905000" cy="727075"/>
            <a:chOff x="1052512" y="1720850"/>
            <a:chExt cx="1905000" cy="727075"/>
          </a:xfrm>
        </p:grpSpPr>
        <p:sp>
          <p:nvSpPr>
            <p:cNvPr id="169" name="Google Shape;169;p6"/>
            <p:cNvSpPr/>
            <p:nvPr/>
          </p:nvSpPr>
          <p:spPr>
            <a:xfrm>
              <a:off x="1052512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 txBox="1"/>
            <p:nvPr/>
          </p:nvSpPr>
          <p:spPr>
            <a:xfrm>
              <a:off x="1485900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6"/>
          <p:cNvGrpSpPr/>
          <p:nvPr/>
        </p:nvGrpSpPr>
        <p:grpSpPr>
          <a:xfrm>
            <a:off x="4692650" y="1720850"/>
            <a:ext cx="2097087" cy="727075"/>
            <a:chOff x="4692650" y="1720850"/>
            <a:chExt cx="2097087" cy="727075"/>
          </a:xfrm>
        </p:grpSpPr>
        <p:sp>
          <p:nvSpPr>
            <p:cNvPr id="172" name="Google Shape;172;p6"/>
            <p:cNvSpPr/>
            <p:nvPr/>
          </p:nvSpPr>
          <p:spPr>
            <a:xfrm>
              <a:off x="4692650" y="1720850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 txBox="1"/>
            <p:nvPr/>
          </p:nvSpPr>
          <p:spPr>
            <a:xfrm>
              <a:off x="4870450" y="1866900"/>
              <a:ext cx="1919287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6"/>
          <p:cNvGrpSpPr/>
          <p:nvPr/>
        </p:nvGrpSpPr>
        <p:grpSpPr>
          <a:xfrm>
            <a:off x="8337550" y="1720850"/>
            <a:ext cx="1905000" cy="727075"/>
            <a:chOff x="8337550" y="1720850"/>
            <a:chExt cx="1905000" cy="727075"/>
          </a:xfrm>
        </p:grpSpPr>
        <p:sp>
          <p:nvSpPr>
            <p:cNvPr id="175" name="Google Shape;175;p6"/>
            <p:cNvSpPr/>
            <p:nvPr/>
          </p:nvSpPr>
          <p:spPr>
            <a:xfrm>
              <a:off x="8337550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 txBox="1"/>
            <p:nvPr/>
          </p:nvSpPr>
          <p:spPr>
            <a:xfrm>
              <a:off x="8770937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7" name="Google Shape;177;p6"/>
          <p:cNvCxnSpPr/>
          <p:nvPr/>
        </p:nvCxnSpPr>
        <p:spPr>
          <a:xfrm flipH="1">
            <a:off x="2957512" y="2090737"/>
            <a:ext cx="17462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6"/>
          <p:cNvCxnSpPr/>
          <p:nvPr/>
        </p:nvCxnSpPr>
        <p:spPr>
          <a:xfrm>
            <a:off x="6610350" y="2090737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6"/>
          <p:cNvSpPr txBox="1"/>
          <p:nvPr/>
        </p:nvSpPr>
        <p:spPr>
          <a:xfrm>
            <a:off x="3017837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7188200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2160587" y="2809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Questrial"/>
              <a:buNone/>
            </a:pPr>
            <a:r>
              <a:rPr b="0" i="0" lang="en-US" sz="48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6"/>
          <p:cNvGrpSpPr/>
          <p:nvPr/>
        </p:nvGrpSpPr>
        <p:grpSpPr>
          <a:xfrm>
            <a:off x="2970212" y="1413762"/>
            <a:ext cx="585335" cy="434787"/>
            <a:chOff x="2970212" y="1413762"/>
            <a:chExt cx="585335" cy="434787"/>
          </a:xfrm>
        </p:grpSpPr>
        <p:cxnSp>
          <p:nvCxnSpPr>
            <p:cNvPr id="183" name="Google Shape;183;p6"/>
            <p:cNvCxnSpPr/>
            <p:nvPr/>
          </p:nvCxnSpPr>
          <p:spPr>
            <a:xfrm flipH="1" rot="10800000">
              <a:off x="2970212" y="1685925"/>
              <a:ext cx="290512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4" name="Google Shape;184;p6"/>
            <p:cNvSpPr/>
            <p:nvPr/>
          </p:nvSpPr>
          <p:spPr>
            <a:xfrm rot="4140000">
              <a:off x="3198018" y="1531143"/>
              <a:ext cx="388937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6"/>
          <p:cNvSpPr txBox="1"/>
          <p:nvPr/>
        </p:nvSpPr>
        <p:spPr>
          <a:xfrm>
            <a:off x="3463925" y="15097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550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 txBox="1"/>
          <p:nvPr/>
        </p:nvSpPr>
        <p:spPr>
          <a:xfrm>
            <a:off x="8496300" y="1295400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25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 txBox="1"/>
          <p:nvPr/>
        </p:nvSpPr>
        <p:spPr>
          <a:xfrm>
            <a:off x="2592387" y="12938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6"/>
          <p:cNvGrpSpPr/>
          <p:nvPr/>
        </p:nvGrpSpPr>
        <p:grpSpPr>
          <a:xfrm>
            <a:off x="9175750" y="1368425"/>
            <a:ext cx="176212" cy="350837"/>
            <a:chOff x="9175750" y="1368425"/>
            <a:chExt cx="176212" cy="350837"/>
          </a:xfrm>
        </p:grpSpPr>
        <p:cxnSp>
          <p:nvCxnSpPr>
            <p:cNvPr id="191" name="Google Shape;191;p6"/>
            <p:cNvCxnSpPr/>
            <p:nvPr/>
          </p:nvCxnSpPr>
          <p:spPr>
            <a:xfrm rot="10800000">
              <a:off x="9267825" y="1508125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2" name="Google Shape;192;p6"/>
            <p:cNvSpPr/>
            <p:nvPr/>
          </p:nvSpPr>
          <p:spPr>
            <a:xfrm>
              <a:off x="9175750" y="1368425"/>
              <a:ext cx="176212" cy="1238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6"/>
          <p:cNvSpPr txBox="1"/>
          <p:nvPr/>
        </p:nvSpPr>
        <p:spPr>
          <a:xfrm>
            <a:off x="9359900" y="1295400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/>
        </p:nvSpPr>
        <p:spPr>
          <a:xfrm>
            <a:off x="1512887" y="2735262"/>
            <a:ext cx="12169775" cy="10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28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idB(fk), 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28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atB)  </a:t>
            </a: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7"/>
          <p:cNvGrpSpPr/>
          <p:nvPr/>
        </p:nvGrpSpPr>
        <p:grpSpPr>
          <a:xfrm>
            <a:off x="1052512" y="1720850"/>
            <a:ext cx="1905000" cy="727075"/>
            <a:chOff x="1052512" y="1720850"/>
            <a:chExt cx="1905000" cy="727075"/>
          </a:xfrm>
        </p:grpSpPr>
        <p:sp>
          <p:nvSpPr>
            <p:cNvPr id="203" name="Google Shape;203;p7"/>
            <p:cNvSpPr/>
            <p:nvPr/>
          </p:nvSpPr>
          <p:spPr>
            <a:xfrm>
              <a:off x="1052512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 txBox="1"/>
            <p:nvPr/>
          </p:nvSpPr>
          <p:spPr>
            <a:xfrm>
              <a:off x="1485900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7"/>
          <p:cNvGrpSpPr/>
          <p:nvPr/>
        </p:nvGrpSpPr>
        <p:grpSpPr>
          <a:xfrm>
            <a:off x="4692650" y="1720850"/>
            <a:ext cx="2097087" cy="727075"/>
            <a:chOff x="4692650" y="1720850"/>
            <a:chExt cx="2097087" cy="727075"/>
          </a:xfrm>
        </p:grpSpPr>
        <p:sp>
          <p:nvSpPr>
            <p:cNvPr id="206" name="Google Shape;206;p7"/>
            <p:cNvSpPr/>
            <p:nvPr/>
          </p:nvSpPr>
          <p:spPr>
            <a:xfrm>
              <a:off x="4692650" y="1720850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 txBox="1"/>
            <p:nvPr/>
          </p:nvSpPr>
          <p:spPr>
            <a:xfrm>
              <a:off x="4870450" y="1866900"/>
              <a:ext cx="1919287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>
            <a:off x="8337550" y="1720850"/>
            <a:ext cx="1905000" cy="727075"/>
            <a:chOff x="8337550" y="1720850"/>
            <a:chExt cx="1905000" cy="727075"/>
          </a:xfrm>
        </p:grpSpPr>
        <p:sp>
          <p:nvSpPr>
            <p:cNvPr id="209" name="Google Shape;209;p7"/>
            <p:cNvSpPr/>
            <p:nvPr/>
          </p:nvSpPr>
          <p:spPr>
            <a:xfrm>
              <a:off x="8337550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 txBox="1"/>
            <p:nvPr/>
          </p:nvSpPr>
          <p:spPr>
            <a:xfrm>
              <a:off x="8770937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1" name="Google Shape;211;p7"/>
          <p:cNvCxnSpPr/>
          <p:nvPr/>
        </p:nvCxnSpPr>
        <p:spPr>
          <a:xfrm flipH="1">
            <a:off x="2957512" y="2090737"/>
            <a:ext cx="17462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7"/>
          <p:cNvCxnSpPr/>
          <p:nvPr/>
        </p:nvCxnSpPr>
        <p:spPr>
          <a:xfrm>
            <a:off x="6610350" y="2090737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7"/>
          <p:cNvSpPr txBox="1"/>
          <p:nvPr/>
        </p:nvSpPr>
        <p:spPr>
          <a:xfrm>
            <a:off x="3017837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7188200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2160587" y="2809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Questrial"/>
              <a:buNone/>
            </a:pPr>
            <a:r>
              <a:rPr b="0" i="0" lang="en-US" sz="48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7"/>
          <p:cNvGrpSpPr/>
          <p:nvPr/>
        </p:nvGrpSpPr>
        <p:grpSpPr>
          <a:xfrm>
            <a:off x="2970212" y="1413762"/>
            <a:ext cx="585335" cy="434787"/>
            <a:chOff x="2970212" y="1413762"/>
            <a:chExt cx="585335" cy="434787"/>
          </a:xfrm>
        </p:grpSpPr>
        <p:cxnSp>
          <p:nvCxnSpPr>
            <p:cNvPr id="217" name="Google Shape;217;p7"/>
            <p:cNvCxnSpPr/>
            <p:nvPr/>
          </p:nvCxnSpPr>
          <p:spPr>
            <a:xfrm flipH="1" rot="10800000">
              <a:off x="2970212" y="1685925"/>
              <a:ext cx="290512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8" name="Google Shape;218;p7"/>
            <p:cNvSpPr/>
            <p:nvPr/>
          </p:nvSpPr>
          <p:spPr>
            <a:xfrm rot="4140000">
              <a:off x="3198018" y="1531143"/>
              <a:ext cx="388937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7"/>
          <p:cNvSpPr txBox="1"/>
          <p:nvPr/>
        </p:nvSpPr>
        <p:spPr>
          <a:xfrm>
            <a:off x="3463925" y="14716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550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7"/>
          <p:cNvSpPr txBox="1"/>
          <p:nvPr/>
        </p:nvSpPr>
        <p:spPr>
          <a:xfrm>
            <a:off x="8496300" y="1295400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25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7"/>
          <p:cNvSpPr txBox="1"/>
          <p:nvPr/>
        </p:nvSpPr>
        <p:spPr>
          <a:xfrm>
            <a:off x="2592387" y="12938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7"/>
          <p:cNvGrpSpPr/>
          <p:nvPr/>
        </p:nvGrpSpPr>
        <p:grpSpPr>
          <a:xfrm>
            <a:off x="9102725" y="1368425"/>
            <a:ext cx="176212" cy="350837"/>
            <a:chOff x="9102725" y="1368425"/>
            <a:chExt cx="176212" cy="350837"/>
          </a:xfrm>
        </p:grpSpPr>
        <p:cxnSp>
          <p:nvCxnSpPr>
            <p:cNvPr id="225" name="Google Shape;225;p7"/>
            <p:cNvCxnSpPr/>
            <p:nvPr/>
          </p:nvCxnSpPr>
          <p:spPr>
            <a:xfrm rot="10800000">
              <a:off x="9194800" y="1508125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6" name="Google Shape;226;p7"/>
            <p:cNvSpPr/>
            <p:nvPr/>
          </p:nvSpPr>
          <p:spPr>
            <a:xfrm>
              <a:off x="9102725" y="1368425"/>
              <a:ext cx="176212" cy="12541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7"/>
          <p:cNvSpPr txBox="1"/>
          <p:nvPr/>
        </p:nvSpPr>
        <p:spPr>
          <a:xfrm>
            <a:off x="9288462" y="1365250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7188200" y="2457450"/>
            <a:ext cx="1223962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7"/>
          <p:cNvGrpSpPr/>
          <p:nvPr/>
        </p:nvGrpSpPr>
        <p:grpSpPr>
          <a:xfrm>
            <a:off x="1223962" y="4459287"/>
            <a:ext cx="1905000" cy="727075"/>
            <a:chOff x="1223962" y="4459287"/>
            <a:chExt cx="1905000" cy="727075"/>
          </a:xfrm>
        </p:grpSpPr>
        <p:sp>
          <p:nvSpPr>
            <p:cNvPr id="230" name="Google Shape;230;p7"/>
            <p:cNvSpPr/>
            <p:nvPr/>
          </p:nvSpPr>
          <p:spPr>
            <a:xfrm>
              <a:off x="1223962" y="4459287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 txBox="1"/>
            <p:nvPr/>
          </p:nvSpPr>
          <p:spPr>
            <a:xfrm>
              <a:off x="1657350" y="4694237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7"/>
          <p:cNvGrpSpPr/>
          <p:nvPr/>
        </p:nvGrpSpPr>
        <p:grpSpPr>
          <a:xfrm>
            <a:off x="4864100" y="4459287"/>
            <a:ext cx="2097087" cy="727075"/>
            <a:chOff x="4864100" y="4459287"/>
            <a:chExt cx="2097087" cy="727075"/>
          </a:xfrm>
        </p:grpSpPr>
        <p:sp>
          <p:nvSpPr>
            <p:cNvPr id="233" name="Google Shape;233;p7"/>
            <p:cNvSpPr/>
            <p:nvPr/>
          </p:nvSpPr>
          <p:spPr>
            <a:xfrm>
              <a:off x="4864100" y="4459287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 txBox="1"/>
            <p:nvPr/>
          </p:nvSpPr>
          <p:spPr>
            <a:xfrm>
              <a:off x="5041900" y="4605337"/>
              <a:ext cx="1919287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8509000" y="4459287"/>
            <a:ext cx="1905000" cy="727075"/>
            <a:chOff x="8509000" y="4459287"/>
            <a:chExt cx="1905000" cy="727075"/>
          </a:xfrm>
        </p:grpSpPr>
        <p:sp>
          <p:nvSpPr>
            <p:cNvPr id="236" name="Google Shape;236;p7"/>
            <p:cNvSpPr/>
            <p:nvPr/>
          </p:nvSpPr>
          <p:spPr>
            <a:xfrm>
              <a:off x="8509000" y="4459287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 txBox="1"/>
            <p:nvPr/>
          </p:nvSpPr>
          <p:spPr>
            <a:xfrm>
              <a:off x="8942387" y="4694237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8" name="Google Shape;238;p7"/>
          <p:cNvCxnSpPr/>
          <p:nvPr/>
        </p:nvCxnSpPr>
        <p:spPr>
          <a:xfrm flipH="1">
            <a:off x="3128962" y="4829175"/>
            <a:ext cx="17462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7"/>
          <p:cNvCxnSpPr/>
          <p:nvPr/>
        </p:nvCxnSpPr>
        <p:spPr>
          <a:xfrm>
            <a:off x="6781800" y="4829175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p7"/>
          <p:cNvSpPr txBox="1"/>
          <p:nvPr/>
        </p:nvSpPr>
        <p:spPr>
          <a:xfrm>
            <a:off x="7359650" y="4829175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7"/>
          <p:cNvGrpSpPr/>
          <p:nvPr/>
        </p:nvGrpSpPr>
        <p:grpSpPr>
          <a:xfrm>
            <a:off x="3141662" y="4152200"/>
            <a:ext cx="585335" cy="434787"/>
            <a:chOff x="3141662" y="4152200"/>
            <a:chExt cx="585335" cy="434787"/>
          </a:xfrm>
        </p:grpSpPr>
        <p:cxnSp>
          <p:nvCxnSpPr>
            <p:cNvPr id="242" name="Google Shape;242;p7"/>
            <p:cNvCxnSpPr/>
            <p:nvPr/>
          </p:nvCxnSpPr>
          <p:spPr>
            <a:xfrm flipH="1" rot="10800000">
              <a:off x="3141662" y="4424362"/>
              <a:ext cx="292100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3" name="Google Shape;243;p7"/>
            <p:cNvSpPr/>
            <p:nvPr/>
          </p:nvSpPr>
          <p:spPr>
            <a:xfrm rot="4140000">
              <a:off x="3369468" y="4269581"/>
              <a:ext cx="388937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7"/>
          <p:cNvSpPr txBox="1"/>
          <p:nvPr/>
        </p:nvSpPr>
        <p:spPr>
          <a:xfrm>
            <a:off x="3668712" y="41767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000" y="4148137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7"/>
          <p:cNvSpPr txBox="1"/>
          <p:nvPr/>
        </p:nvSpPr>
        <p:spPr>
          <a:xfrm>
            <a:off x="8667750" y="4033837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5" y="4148137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7"/>
          <p:cNvSpPr txBox="1"/>
          <p:nvPr/>
        </p:nvSpPr>
        <p:spPr>
          <a:xfrm>
            <a:off x="2763837" y="4032250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7"/>
          <p:cNvGrpSpPr/>
          <p:nvPr/>
        </p:nvGrpSpPr>
        <p:grpSpPr>
          <a:xfrm>
            <a:off x="9274175" y="4106862"/>
            <a:ext cx="176212" cy="350838"/>
            <a:chOff x="9274175" y="4106862"/>
            <a:chExt cx="176212" cy="350838"/>
          </a:xfrm>
        </p:grpSpPr>
        <p:cxnSp>
          <p:nvCxnSpPr>
            <p:cNvPr id="250" name="Google Shape;250;p7"/>
            <p:cNvCxnSpPr/>
            <p:nvPr/>
          </p:nvCxnSpPr>
          <p:spPr>
            <a:xfrm rot="10800000">
              <a:off x="9366250" y="4244975"/>
              <a:ext cx="0" cy="21272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1" name="Google Shape;251;p7"/>
            <p:cNvSpPr/>
            <p:nvPr/>
          </p:nvSpPr>
          <p:spPr>
            <a:xfrm>
              <a:off x="9274175" y="4106862"/>
              <a:ext cx="176212" cy="12541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7"/>
          <p:cNvSpPr txBox="1"/>
          <p:nvPr/>
        </p:nvSpPr>
        <p:spPr>
          <a:xfrm>
            <a:off x="9459912" y="4103687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7359650" y="5195887"/>
            <a:ext cx="1223962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3189287" y="48974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1368425" y="5416550"/>
            <a:ext cx="331152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28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28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atB)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R=(</a:t>
            </a:r>
            <a:r>
              <a:rPr b="0" i="0" lang="en-US" sz="28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idA(fk)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idB(f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k)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  </a:t>
            </a:r>
            <a:r>
              <a:rPr b="0" i="0" lang="en-US" sz="35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/>
        </p:nvSpPr>
        <p:spPr>
          <a:xfrm>
            <a:off x="2160587" y="2809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Questrial"/>
              <a:buNone/>
            </a:pPr>
            <a:r>
              <a:rPr b="0" i="0" lang="en-US" sz="48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8"/>
          <p:cNvGrpSpPr/>
          <p:nvPr/>
        </p:nvGrpSpPr>
        <p:grpSpPr>
          <a:xfrm>
            <a:off x="1223962" y="2036762"/>
            <a:ext cx="1905000" cy="727075"/>
            <a:chOff x="1223962" y="2036762"/>
            <a:chExt cx="1905000" cy="727075"/>
          </a:xfrm>
        </p:grpSpPr>
        <p:sp>
          <p:nvSpPr>
            <p:cNvPr id="265" name="Google Shape;265;p8"/>
            <p:cNvSpPr/>
            <p:nvPr/>
          </p:nvSpPr>
          <p:spPr>
            <a:xfrm>
              <a:off x="1223962" y="2036762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8"/>
            <p:cNvSpPr txBox="1"/>
            <p:nvPr/>
          </p:nvSpPr>
          <p:spPr>
            <a:xfrm>
              <a:off x="1657350" y="2271712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8"/>
          <p:cNvGrpSpPr/>
          <p:nvPr/>
        </p:nvGrpSpPr>
        <p:grpSpPr>
          <a:xfrm>
            <a:off x="4865687" y="2124075"/>
            <a:ext cx="1906587" cy="727075"/>
            <a:chOff x="4865687" y="2124075"/>
            <a:chExt cx="1906587" cy="727075"/>
          </a:xfrm>
        </p:grpSpPr>
        <p:sp>
          <p:nvSpPr>
            <p:cNvPr id="268" name="Google Shape;268;p8"/>
            <p:cNvSpPr/>
            <p:nvPr/>
          </p:nvSpPr>
          <p:spPr>
            <a:xfrm>
              <a:off x="4865687" y="2124075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 txBox="1"/>
            <p:nvPr/>
          </p:nvSpPr>
          <p:spPr>
            <a:xfrm>
              <a:off x="5114925" y="2330450"/>
              <a:ext cx="1516062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8535987" y="2122487"/>
            <a:ext cx="1905000" cy="727075"/>
            <a:chOff x="8535987" y="2122487"/>
            <a:chExt cx="1905000" cy="727075"/>
          </a:xfrm>
        </p:grpSpPr>
        <p:sp>
          <p:nvSpPr>
            <p:cNvPr id="271" name="Google Shape;271;p8"/>
            <p:cNvSpPr/>
            <p:nvPr/>
          </p:nvSpPr>
          <p:spPr>
            <a:xfrm>
              <a:off x="8535987" y="2122487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8"/>
            <p:cNvSpPr txBox="1"/>
            <p:nvPr/>
          </p:nvSpPr>
          <p:spPr>
            <a:xfrm>
              <a:off x="8969375" y="2357437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3" name="Google Shape;273;p8"/>
          <p:cNvCxnSpPr/>
          <p:nvPr/>
        </p:nvCxnSpPr>
        <p:spPr>
          <a:xfrm flipH="1">
            <a:off x="3128962" y="2482850"/>
            <a:ext cx="1747837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8"/>
          <p:cNvCxnSpPr/>
          <p:nvPr/>
        </p:nvCxnSpPr>
        <p:spPr>
          <a:xfrm>
            <a:off x="6810375" y="2490787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8"/>
          <p:cNvSpPr txBox="1"/>
          <p:nvPr/>
        </p:nvSpPr>
        <p:spPr>
          <a:xfrm>
            <a:off x="3090862" y="24844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8"/>
          <p:cNvSpPr txBox="1"/>
          <p:nvPr/>
        </p:nvSpPr>
        <p:spPr>
          <a:xfrm>
            <a:off x="7386637" y="249078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8"/>
          <p:cNvGrpSpPr/>
          <p:nvPr/>
        </p:nvGrpSpPr>
        <p:grpSpPr>
          <a:xfrm>
            <a:off x="9144000" y="1763712"/>
            <a:ext cx="176212" cy="350837"/>
            <a:chOff x="9144000" y="1763712"/>
            <a:chExt cx="176212" cy="350837"/>
          </a:xfrm>
        </p:grpSpPr>
        <p:cxnSp>
          <p:nvCxnSpPr>
            <p:cNvPr id="278" name="Google Shape;278;p8"/>
            <p:cNvCxnSpPr/>
            <p:nvPr/>
          </p:nvCxnSpPr>
          <p:spPr>
            <a:xfrm rot="10800000">
              <a:off x="9236075" y="1903412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9" name="Google Shape;279;p8"/>
            <p:cNvSpPr/>
            <p:nvPr/>
          </p:nvSpPr>
          <p:spPr>
            <a:xfrm>
              <a:off x="9144000" y="1763712"/>
              <a:ext cx="176212" cy="12541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3155950" y="1881790"/>
            <a:ext cx="586870" cy="435355"/>
            <a:chOff x="3155950" y="1881790"/>
            <a:chExt cx="586870" cy="435355"/>
          </a:xfrm>
        </p:grpSpPr>
        <p:cxnSp>
          <p:nvCxnSpPr>
            <p:cNvPr id="281" name="Google Shape;281;p8"/>
            <p:cNvCxnSpPr/>
            <p:nvPr/>
          </p:nvCxnSpPr>
          <p:spPr>
            <a:xfrm flipH="1" rot="10800000">
              <a:off x="3155950" y="2154237"/>
              <a:ext cx="292100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2" name="Google Shape;282;p8"/>
            <p:cNvSpPr/>
            <p:nvPr/>
          </p:nvSpPr>
          <p:spPr>
            <a:xfrm rot="4140000">
              <a:off x="3384550" y="1998662"/>
              <a:ext cx="388937" cy="20161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8"/>
          <p:cNvSpPr txBox="1"/>
          <p:nvPr/>
        </p:nvSpPr>
        <p:spPr>
          <a:xfrm>
            <a:off x="3679825" y="1944687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"/>
          <p:cNvSpPr txBox="1"/>
          <p:nvPr/>
        </p:nvSpPr>
        <p:spPr>
          <a:xfrm>
            <a:off x="9323387" y="1620837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4900" y="1763712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8"/>
          <p:cNvSpPr txBox="1"/>
          <p:nvPr/>
        </p:nvSpPr>
        <p:spPr>
          <a:xfrm>
            <a:off x="10152062" y="1620837"/>
            <a:ext cx="984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"/>
          <p:cNvSpPr txBox="1"/>
          <p:nvPr/>
        </p:nvSpPr>
        <p:spPr>
          <a:xfrm>
            <a:off x="3098800" y="2841625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 txBox="1"/>
          <p:nvPr/>
        </p:nvSpPr>
        <p:spPr>
          <a:xfrm>
            <a:off x="7394575" y="2857500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887" y="1812925"/>
            <a:ext cx="271462" cy="31115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8"/>
          <p:cNvSpPr txBox="1"/>
          <p:nvPr/>
        </p:nvSpPr>
        <p:spPr>
          <a:xfrm>
            <a:off x="5424482" y="1535100"/>
            <a:ext cx="497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"/>
          <p:cNvSpPr txBox="1"/>
          <p:nvPr/>
        </p:nvSpPr>
        <p:spPr>
          <a:xfrm>
            <a:off x="2087562" y="3600450"/>
            <a:ext cx="5184775" cy="13874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28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28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atB)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R=(</a:t>
            </a:r>
            <a:r>
              <a:rPr b="0" i="0" lang="en-US" sz="28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idA(</a:t>
            </a:r>
            <a:r>
              <a:rPr lang="en-US" sz="2800" u="sng">
                <a:latin typeface="Questrial"/>
                <a:ea typeface="Questrial"/>
                <a:cs typeface="Questrial"/>
                <a:sym typeface="Questrial"/>
              </a:rPr>
              <a:t>fk)</a:t>
            </a:r>
            <a:r>
              <a:rPr b="0" i="0" lang="en-US" sz="28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idB(fk)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atR)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 txBox="1"/>
          <p:nvPr/>
        </p:nvSpPr>
        <p:spPr>
          <a:xfrm>
            <a:off x="6369775" y="3758275"/>
            <a:ext cx="5505300" cy="2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Dependiendo del dominio atR puede o no formar parte de la clave primaria.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Ejemplo en donde sería parte de la clave: un empleado puede trabajar en una misma área en dos períodos diferentes, por lo tanto necesito la fecha de inicio además de la clave del empleado y el área.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9"/>
          <p:cNvGrpSpPr/>
          <p:nvPr/>
        </p:nvGrpSpPr>
        <p:grpSpPr>
          <a:xfrm>
            <a:off x="2727325" y="3000375"/>
            <a:ext cx="1905000" cy="727075"/>
            <a:chOff x="2727325" y="3000375"/>
            <a:chExt cx="1905000" cy="727075"/>
          </a:xfrm>
        </p:grpSpPr>
        <p:sp>
          <p:nvSpPr>
            <p:cNvPr id="302" name="Google Shape;302;p9"/>
            <p:cNvSpPr/>
            <p:nvPr/>
          </p:nvSpPr>
          <p:spPr>
            <a:xfrm>
              <a:off x="2727325" y="3000375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"/>
            <p:cNvSpPr txBox="1"/>
            <p:nvPr/>
          </p:nvSpPr>
          <p:spPr>
            <a:xfrm>
              <a:off x="3017837" y="3141662"/>
              <a:ext cx="1425575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Materia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9"/>
          <p:cNvGrpSpPr/>
          <p:nvPr/>
        </p:nvGrpSpPr>
        <p:grpSpPr>
          <a:xfrm>
            <a:off x="6370637" y="3000375"/>
            <a:ext cx="1906587" cy="727075"/>
            <a:chOff x="6370637" y="3000375"/>
            <a:chExt cx="1906587" cy="727075"/>
          </a:xfrm>
        </p:grpSpPr>
        <p:sp>
          <p:nvSpPr>
            <p:cNvPr id="305" name="Google Shape;305;p9"/>
            <p:cNvSpPr/>
            <p:nvPr/>
          </p:nvSpPr>
          <p:spPr>
            <a:xfrm>
              <a:off x="6370637" y="3000375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 txBox="1"/>
            <p:nvPr/>
          </p:nvSpPr>
          <p:spPr>
            <a:xfrm>
              <a:off x="6851650" y="3141662"/>
              <a:ext cx="1136650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7" name="Google Shape;307;p9"/>
          <p:cNvCxnSpPr/>
          <p:nvPr/>
        </p:nvCxnSpPr>
        <p:spPr>
          <a:xfrm rot="10800000">
            <a:off x="4633912" y="3579812"/>
            <a:ext cx="2706687" cy="169862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8" name="Google Shape;308;p9"/>
          <p:cNvCxnSpPr/>
          <p:nvPr/>
        </p:nvCxnSpPr>
        <p:spPr>
          <a:xfrm flipH="1">
            <a:off x="4633912" y="3000375"/>
            <a:ext cx="2706687" cy="220662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9"/>
          <p:cNvSpPr txBox="1"/>
          <p:nvPr/>
        </p:nvSpPr>
        <p:spPr>
          <a:xfrm>
            <a:off x="4548187" y="3663950"/>
            <a:ext cx="1343025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4548187" y="2700337"/>
            <a:ext cx="1343025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9"/>
          <p:cNvSpPr txBox="1"/>
          <p:nvPr/>
        </p:nvSpPr>
        <p:spPr>
          <a:xfrm>
            <a:off x="5414962" y="3738562"/>
            <a:ext cx="2493962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Tiene correlativa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"/>
          <p:cNvSpPr txBox="1"/>
          <p:nvPr/>
        </p:nvSpPr>
        <p:spPr>
          <a:xfrm>
            <a:off x="5414962" y="2574925"/>
            <a:ext cx="2257425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 correlativa 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9"/>
          <p:cNvSpPr txBox="1"/>
          <p:nvPr/>
        </p:nvSpPr>
        <p:spPr>
          <a:xfrm>
            <a:off x="792162" y="4535487"/>
            <a:ext cx="12169775" cy="5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est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R12</a:t>
            </a:r>
            <a:r>
              <a:rPr b="0" i="0" lang="en-US" sz="3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= (</a:t>
            </a:r>
            <a:r>
              <a:rPr b="0" i="0" lang="en-US" sz="32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Código_Materia(fk), Código_Materia_Correlativa</a:t>
            </a:r>
            <a:r>
              <a:rPr lang="en-US" sz="3200" u="sng">
                <a:latin typeface="Questrial"/>
                <a:ea typeface="Questrial"/>
                <a:cs typeface="Questrial"/>
                <a:sym typeface="Questrial"/>
              </a:rPr>
              <a:t>(fk)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9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9"/>
          <p:cNvGrpSpPr/>
          <p:nvPr/>
        </p:nvGrpSpPr>
        <p:grpSpPr>
          <a:xfrm rot="-1666638">
            <a:off x="2747947" y="2538267"/>
            <a:ext cx="488947" cy="385897"/>
            <a:chOff x="2879725" y="2641819"/>
            <a:chExt cx="520958" cy="385324"/>
          </a:xfrm>
        </p:grpSpPr>
        <p:cxnSp>
          <p:nvCxnSpPr>
            <p:cNvPr id="316" name="Google Shape;316;p9"/>
            <p:cNvCxnSpPr/>
            <p:nvPr/>
          </p:nvCxnSpPr>
          <p:spPr>
            <a:xfrm flipH="1" rot="10800000">
              <a:off x="2879725" y="2882900"/>
              <a:ext cx="258762" cy="11906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7" name="Google Shape;317;p9"/>
            <p:cNvSpPr/>
            <p:nvPr/>
          </p:nvSpPr>
          <p:spPr>
            <a:xfrm rot="4140000">
              <a:off x="3083718" y="2745581"/>
              <a:ext cx="344487" cy="177800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9"/>
          <p:cNvSpPr txBox="1"/>
          <p:nvPr/>
        </p:nvSpPr>
        <p:spPr>
          <a:xfrm>
            <a:off x="3276600" y="2660650"/>
            <a:ext cx="1420812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codigo_materia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"/>
          <p:cNvSpPr txBox="1"/>
          <p:nvPr/>
        </p:nvSpPr>
        <p:spPr>
          <a:xfrm>
            <a:off x="3896813" y="5529250"/>
            <a:ext cx="64401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Debo renombrar!</a:t>
            </a:r>
            <a:endParaRPr b="1" sz="3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