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4" r:id="rId3"/>
    <p:sldId id="262" r:id="rId4"/>
    <p:sldId id="258" r:id="rId5"/>
    <p:sldId id="265" r:id="rId6"/>
    <p:sldId id="268" r:id="rId7"/>
    <p:sldId id="274" r:id="rId8"/>
    <p:sldId id="273" r:id="rId9"/>
    <p:sldId id="266" r:id="rId10"/>
    <p:sldId id="26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Nuni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6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8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8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5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68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Offene Fragen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</a:t>
            </a:r>
            <a:r>
              <a:rPr lang="de-DE" dirty="0" err="1"/>
              <a:t>Supervised</a:t>
            </a:r>
            <a:r>
              <a:rPr lang="de-DE" dirty="0"/>
              <a:t> Learning?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</a:t>
            </a:r>
            <a:r>
              <a:rPr lang="de-DE" dirty="0" err="1"/>
              <a:t>Unsupervised</a:t>
            </a:r>
            <a:r>
              <a:rPr lang="de-DE" dirty="0"/>
              <a:t> Learning?</a:t>
            </a:r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Deep Learning?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hat das mit dem Reinforcement Learning zu tun?</a:t>
            </a:r>
            <a:endParaRPr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249836" y="3017086"/>
            <a:ext cx="9084040" cy="125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6600" b="1" dirty="0"/>
              <a:t>MACHINE LEARNING</a:t>
            </a:r>
            <a:endParaRPr sz="6600" b="1" dirty="0"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>
                <a:solidFill>
                  <a:srgbClr val="FFFFFF"/>
                </a:solidFill>
              </a:rPr>
              <a:t>Was ist das Maschinelle Lernen?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“Artificial Intelligence, deep learning, machine learning — whatever you’re doing if you don’t understand it — learn it. Because otherwise you’re going to be a dinosaur within 3 years.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— Mark Cuban, Upfront Summit 2017.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</a:t>
            </a:r>
            <a:r>
              <a:rPr lang="de-DE" dirty="0" err="1"/>
              <a:t>Machine</a:t>
            </a:r>
            <a:r>
              <a:rPr lang="de-DE" dirty="0"/>
              <a:t> Learning?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Wissen aus vorliegenden Daten extrahieren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Mit Verwendung der Mathematik und Informatik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Anhand der Daten versuchen Muster zu erkennen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Anhand der Daten ein Generalisiertes Modell finden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8" name="Shape 113">
            <a:extLst>
              <a:ext uri="{FF2B5EF4-FFF2-40B4-BE49-F238E27FC236}">
                <a16:creationId xmlns:a16="http://schemas.microsoft.com/office/drawing/2014/main" id="{69ED7BC6-9803-407C-843A-491AD41763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r>
              <a:rPr lang="de-DE" dirty="0"/>
              <a:t> Learning im Alltag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Kaufempfehlungen im Internet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Gesichtserkennung beim Einloggen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r>
              <a:rPr lang="de-DE" dirty="0"/>
              <a:t> und Speech-</a:t>
            </a:r>
            <a:r>
              <a:rPr lang="de-DE" dirty="0" err="1"/>
              <a:t>to</a:t>
            </a:r>
            <a:r>
              <a:rPr lang="de-DE" dirty="0"/>
              <a:t>-text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Uvm</a:t>
            </a:r>
            <a:r>
              <a:rPr lang="de-DE" dirty="0"/>
              <a:t>.</a:t>
            </a:r>
            <a:endParaRPr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50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benötigen wir?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Ausreichend große Datensätze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Daten müssen der Problemstellung genau entsprechen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Dafür wird ein tiefes Verständnis für das Problem verlangt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84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Ablauf im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361" name="Google Shape;361;p33"/>
          <p:cNvSpPr/>
          <p:nvPr/>
        </p:nvSpPr>
        <p:spPr>
          <a:xfrm>
            <a:off x="4712948" y="1743500"/>
            <a:ext cx="2424600" cy="1656600"/>
          </a:xfrm>
          <a:prstGeom prst="chevron">
            <a:avLst>
              <a:gd name="adj" fmla="val 29853"/>
            </a:avLst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Modell-bildung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6396200" y="1551550"/>
            <a:ext cx="2424600" cy="2028900"/>
          </a:xfrm>
          <a:prstGeom prst="chevron">
            <a:avLst>
              <a:gd name="adj" fmla="val 29853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Modell-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a</a:t>
            </a:r>
            <a:r>
              <a:rPr lang="de-DE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uswertung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894614" y="1909250"/>
            <a:ext cx="2424600" cy="1325100"/>
          </a:xfrm>
          <a:prstGeom prst="chevron">
            <a:avLst>
              <a:gd name="adj" fmla="val 29853"/>
            </a:avLst>
          </a:prstGeom>
          <a:solidFill>
            <a:srgbClr val="FFA400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Daten-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erhebung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8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Der Ablauf im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345" name="Google Shape;345;p32"/>
          <p:cNvSpPr txBox="1">
            <a:spLocks noGrp="1"/>
          </p:cNvSpPr>
          <p:nvPr>
            <p:ph type="ctrTitle" idx="4294967295"/>
          </p:nvPr>
        </p:nvSpPr>
        <p:spPr>
          <a:xfrm>
            <a:off x="3400100" y="545955"/>
            <a:ext cx="5058000" cy="1268700"/>
          </a:xfrm>
          <a:prstGeom prst="rect">
            <a:avLst/>
          </a:prstGeom>
          <a:solidFill>
            <a:srgbClr val="FFA4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/>
              <a:t>Datensatz: Beispiele der Problem-</a:t>
            </a:r>
            <a:br>
              <a:rPr lang="de-DE" sz="1800" b="1" dirty="0"/>
            </a:br>
            <a:r>
              <a:rPr lang="de-DE" sz="1800" b="1" dirty="0" err="1"/>
              <a:t>stellung</a:t>
            </a:r>
            <a:r>
              <a:rPr lang="de-DE" sz="1800" b="1" dirty="0"/>
              <a:t> aus der Realität</a:t>
            </a:r>
            <a:endParaRPr sz="1800" b="1" dirty="0"/>
          </a:p>
        </p:txBody>
      </p:sp>
      <p:sp>
        <p:nvSpPr>
          <p:cNvPr id="346" name="Google Shape;346;p32"/>
          <p:cNvSpPr txBox="1">
            <a:spLocks noGrp="1"/>
          </p:cNvSpPr>
          <p:nvPr>
            <p:ph type="ctrTitle" idx="4294967295"/>
          </p:nvPr>
        </p:nvSpPr>
        <p:spPr>
          <a:xfrm>
            <a:off x="3400100" y="1902136"/>
            <a:ext cx="5058000" cy="1268700"/>
          </a:xfrm>
          <a:prstGeom prst="rect">
            <a:avLst/>
          </a:prstGeom>
          <a:solidFill>
            <a:srgbClr val="F6703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/>
              <a:t>Modelle: Regression, SVM, NN etc.</a:t>
            </a:r>
            <a:endParaRPr sz="1800" b="1" dirty="0"/>
          </a:p>
        </p:txBody>
      </p:sp>
      <p:sp>
        <p:nvSpPr>
          <p:cNvPr id="347" name="Google Shape;347;p32"/>
          <p:cNvSpPr txBox="1">
            <a:spLocks noGrp="1"/>
          </p:cNvSpPr>
          <p:nvPr>
            <p:ph type="ctrTitle" idx="4294967295"/>
          </p:nvPr>
        </p:nvSpPr>
        <p:spPr>
          <a:xfrm>
            <a:off x="3400100" y="3258317"/>
            <a:ext cx="5058000" cy="1268700"/>
          </a:xfrm>
          <a:prstGeom prst="rect">
            <a:avLst/>
          </a:prstGeom>
          <a:solidFill>
            <a:srgbClr val="ED003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 b="1" dirty="0"/>
              <a:t>Auswertung: Mit der Verwendung </a:t>
            </a:r>
            <a:br>
              <a:rPr lang="de-DE" sz="1800" b="1" dirty="0"/>
            </a:br>
            <a:r>
              <a:rPr lang="de-DE" sz="1800" b="1" dirty="0"/>
              <a:t>einer Metrik</a:t>
            </a:r>
            <a:endParaRPr sz="1800" b="1" dirty="0"/>
          </a:p>
        </p:txBody>
      </p:sp>
      <p:grpSp>
        <p:nvGrpSpPr>
          <p:cNvPr id="15" name="Google Shape;532;p43">
            <a:extLst>
              <a:ext uri="{FF2B5EF4-FFF2-40B4-BE49-F238E27FC236}">
                <a16:creationId xmlns:a16="http://schemas.microsoft.com/office/drawing/2014/main" id="{1982B463-6C5F-414E-8DD7-250AA59C122B}"/>
              </a:ext>
            </a:extLst>
          </p:cNvPr>
          <p:cNvGrpSpPr/>
          <p:nvPr/>
        </p:nvGrpSpPr>
        <p:grpSpPr>
          <a:xfrm>
            <a:off x="7848956" y="971241"/>
            <a:ext cx="342882" cy="418128"/>
            <a:chOff x="596350" y="929175"/>
            <a:chExt cx="407950" cy="497475"/>
          </a:xfrm>
        </p:grpSpPr>
        <p:sp>
          <p:nvSpPr>
            <p:cNvPr id="16" name="Google Shape;533;p43">
              <a:extLst>
                <a:ext uri="{FF2B5EF4-FFF2-40B4-BE49-F238E27FC236}">
                  <a16:creationId xmlns:a16="http://schemas.microsoft.com/office/drawing/2014/main" id="{2DBCE9CC-23E5-4FA5-9511-90BCF25D450F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4;p43">
              <a:extLst>
                <a:ext uri="{FF2B5EF4-FFF2-40B4-BE49-F238E27FC236}">
                  <a16:creationId xmlns:a16="http://schemas.microsoft.com/office/drawing/2014/main" id="{1F2F2FA9-B917-4111-AAB4-92E2CDA199D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5;p43">
              <a:extLst>
                <a:ext uri="{FF2B5EF4-FFF2-40B4-BE49-F238E27FC236}">
                  <a16:creationId xmlns:a16="http://schemas.microsoft.com/office/drawing/2014/main" id="{82B39DCE-9520-401E-BB8B-D3D44FCA802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6;p43">
              <a:extLst>
                <a:ext uri="{FF2B5EF4-FFF2-40B4-BE49-F238E27FC236}">
                  <a16:creationId xmlns:a16="http://schemas.microsoft.com/office/drawing/2014/main" id="{D39EE7FC-BF0A-4379-982F-DD616AFD332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7;p43">
              <a:extLst>
                <a:ext uri="{FF2B5EF4-FFF2-40B4-BE49-F238E27FC236}">
                  <a16:creationId xmlns:a16="http://schemas.microsoft.com/office/drawing/2014/main" id="{87EE9DA9-2527-40A7-8216-848D551E06C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8;p43">
              <a:extLst>
                <a:ext uri="{FF2B5EF4-FFF2-40B4-BE49-F238E27FC236}">
                  <a16:creationId xmlns:a16="http://schemas.microsoft.com/office/drawing/2014/main" id="{FFB0BA95-2A36-46F6-9383-552876D2CFA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9;p43">
              <a:extLst>
                <a:ext uri="{FF2B5EF4-FFF2-40B4-BE49-F238E27FC236}">
                  <a16:creationId xmlns:a16="http://schemas.microsoft.com/office/drawing/2014/main" id="{9B13855E-BA12-4133-B0CB-CEA32638B044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58;p43">
            <a:extLst>
              <a:ext uri="{FF2B5EF4-FFF2-40B4-BE49-F238E27FC236}">
                <a16:creationId xmlns:a16="http://schemas.microsoft.com/office/drawing/2014/main" id="{2F7DA2E7-AB77-4299-9B46-4FD9F8DCA69A}"/>
              </a:ext>
            </a:extLst>
          </p:cNvPr>
          <p:cNvGrpSpPr/>
          <p:nvPr/>
        </p:nvGrpSpPr>
        <p:grpSpPr>
          <a:xfrm>
            <a:off x="7848956" y="2374763"/>
            <a:ext cx="435022" cy="323445"/>
            <a:chOff x="5247525" y="3007275"/>
            <a:chExt cx="517575" cy="384825"/>
          </a:xfrm>
        </p:grpSpPr>
        <p:sp>
          <p:nvSpPr>
            <p:cNvPr id="24" name="Google Shape;659;p43">
              <a:extLst>
                <a:ext uri="{FF2B5EF4-FFF2-40B4-BE49-F238E27FC236}">
                  <a16:creationId xmlns:a16="http://schemas.microsoft.com/office/drawing/2014/main" id="{3B9D28C0-09D0-416E-9ADA-141F324C15A7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0;p43">
              <a:extLst>
                <a:ext uri="{FF2B5EF4-FFF2-40B4-BE49-F238E27FC236}">
                  <a16:creationId xmlns:a16="http://schemas.microsoft.com/office/drawing/2014/main" id="{4220024A-A208-4A9F-97AD-6E64B6CC0A1B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02;p43">
            <a:extLst>
              <a:ext uri="{FF2B5EF4-FFF2-40B4-BE49-F238E27FC236}">
                <a16:creationId xmlns:a16="http://schemas.microsoft.com/office/drawing/2014/main" id="{984BD18F-A968-41C5-9A5D-2A82E72F7F7B}"/>
              </a:ext>
            </a:extLst>
          </p:cNvPr>
          <p:cNvGrpSpPr/>
          <p:nvPr/>
        </p:nvGrpSpPr>
        <p:grpSpPr>
          <a:xfrm>
            <a:off x="7874528" y="3714422"/>
            <a:ext cx="369505" cy="268183"/>
            <a:chOff x="4604550" y="3714775"/>
            <a:chExt cx="439625" cy="319075"/>
          </a:xfrm>
        </p:grpSpPr>
        <p:sp>
          <p:nvSpPr>
            <p:cNvPr id="27" name="Google Shape;703;p43">
              <a:extLst>
                <a:ext uri="{FF2B5EF4-FFF2-40B4-BE49-F238E27FC236}">
                  <a16:creationId xmlns:a16="http://schemas.microsoft.com/office/drawing/2014/main" id="{CCA8C1BD-D7D8-44C3-A4D7-0EF293552237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4;p43">
              <a:extLst>
                <a:ext uri="{FF2B5EF4-FFF2-40B4-BE49-F238E27FC236}">
                  <a16:creationId xmlns:a16="http://schemas.microsoft.com/office/drawing/2014/main" id="{2F571266-855F-47EE-99EB-BFBA8CEC244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Kategorien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Reinforcement Learning</a:t>
            </a:r>
            <a:endParaRPr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4352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Bildschirmpräsentation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Georgia</vt:lpstr>
      <vt:lpstr>Arial</vt:lpstr>
      <vt:lpstr>Wingdings</vt:lpstr>
      <vt:lpstr>Nunito Sans</vt:lpstr>
      <vt:lpstr>Calibri</vt:lpstr>
      <vt:lpstr>Ulysses template</vt:lpstr>
      <vt:lpstr>Artificial Intelligence und Deep Learning in Python</vt:lpstr>
      <vt:lpstr>MACHINE LEARNING</vt:lpstr>
      <vt:lpstr>PowerPoint-Präsentation</vt:lpstr>
      <vt:lpstr>Machine Learning</vt:lpstr>
      <vt:lpstr>Machine Learning</vt:lpstr>
      <vt:lpstr>Machine Learning</vt:lpstr>
      <vt:lpstr>Der Ablauf im Machine Learning</vt:lpstr>
      <vt:lpstr>Der Ablauf im Machine Learning</vt:lpstr>
      <vt:lpstr>Machine Learning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74</cp:revision>
  <dcterms:modified xsi:type="dcterms:W3CDTF">2018-09-27T09:15:05Z</dcterms:modified>
</cp:coreProperties>
</file>