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71" r:id="rId3"/>
    <p:sldId id="269" r:id="rId4"/>
    <p:sldId id="265" r:id="rId5"/>
    <p:sldId id="266" r:id="rId6"/>
    <p:sldId id="267" r:id="rId7"/>
    <p:sldId id="268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Georgia" panose="02040502050405020303" pitchFamily="18" charset="0"/>
      <p:regular r:id="rId22"/>
      <p:bold r:id="rId23"/>
      <p:italic r:id="rId24"/>
      <p:boldItalic r:id="rId25"/>
    </p:embeddedFont>
    <p:embeddedFont>
      <p:font typeface="Nunito Sans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401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632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762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071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146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58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123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107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97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688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412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225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7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20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Artificial Intelligence und Deep Learning in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Am Beispiel des </a:t>
            </a:r>
            <a:r>
              <a:rPr lang="de-DE" dirty="0" err="1"/>
              <a:t>Perzeptrons</a:t>
            </a: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422816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Für jeden Input Wert (o.a. Input-Neuron) gibt es ein Gewicht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181F50E-04D0-4EC2-A84F-0880C64E6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625" y="2214184"/>
            <a:ext cx="4277322" cy="185763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5A4F81E-845C-49DE-BD04-1F0457A7E7A3}"/>
              </a:ext>
            </a:extLst>
          </p:cNvPr>
          <p:cNvSpPr/>
          <p:nvPr/>
        </p:nvSpPr>
        <p:spPr>
          <a:xfrm>
            <a:off x="4009075" y="2214184"/>
            <a:ext cx="623944" cy="1739184"/>
          </a:xfrm>
          <a:prstGeom prst="rect">
            <a:avLst/>
          </a:prstGeom>
          <a:noFill/>
          <a:ln w="38100">
            <a:solidFill>
              <a:srgbClr val="F67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885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Am Beispiel des </a:t>
            </a:r>
            <a:r>
              <a:rPr lang="de-DE" dirty="0" err="1"/>
              <a:t>Perzeptrons</a:t>
            </a: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422816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Für jeden Input Wert (o.a. Input-Neuron) gibt es ein Gewicht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181F50E-04D0-4EC2-A84F-0880C64E6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625" y="2214184"/>
            <a:ext cx="4277322" cy="185763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8464564-A295-4CD8-BB10-90DC9E4EC4CD}"/>
              </a:ext>
            </a:extLst>
          </p:cNvPr>
          <p:cNvSpPr txBox="1"/>
          <p:nvPr/>
        </p:nvSpPr>
        <p:spPr>
          <a:xfrm>
            <a:off x="5569527" y="2286000"/>
            <a:ext cx="2135332" cy="14443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93DB324-2D3A-41C8-957C-F9E6E3D67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774" y="2646150"/>
            <a:ext cx="2746782" cy="993701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14D7133D-C6C0-48C2-A4E9-35E510E4EB67}"/>
              </a:ext>
            </a:extLst>
          </p:cNvPr>
          <p:cNvSpPr/>
          <p:nvPr/>
        </p:nvSpPr>
        <p:spPr>
          <a:xfrm>
            <a:off x="4839407" y="2584489"/>
            <a:ext cx="3717378" cy="1106632"/>
          </a:xfrm>
          <a:prstGeom prst="rect">
            <a:avLst/>
          </a:prstGeom>
          <a:noFill/>
          <a:ln w="38100">
            <a:solidFill>
              <a:srgbClr val="F67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128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Am Beispiel des </a:t>
            </a:r>
            <a:r>
              <a:rPr lang="de-DE" dirty="0" err="1"/>
              <a:t>Perzeptrons</a:t>
            </a: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4" y="1422816"/>
            <a:ext cx="5694889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Die Summe wird der dann einer Aktivierungsfunktion übergeben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Z.B. Die </a:t>
            </a:r>
            <a:r>
              <a:rPr lang="de-DE" dirty="0" err="1"/>
              <a:t>ReLU</a:t>
            </a:r>
            <a:r>
              <a:rPr lang="de-DE" dirty="0"/>
              <a:t>, Sigmoid etc.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8464564-A295-4CD8-BB10-90DC9E4EC4CD}"/>
              </a:ext>
            </a:extLst>
          </p:cNvPr>
          <p:cNvSpPr txBox="1"/>
          <p:nvPr/>
        </p:nvSpPr>
        <p:spPr>
          <a:xfrm>
            <a:off x="5569527" y="2286000"/>
            <a:ext cx="2135332" cy="14443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053A188-0E6D-4349-B3E2-FFDB3526B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966" y="3203692"/>
            <a:ext cx="1162212" cy="78115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57AAEBF-65C8-405A-BBDD-180663B04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4" y="2195710"/>
            <a:ext cx="3502029" cy="262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3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Am Beispiel des </a:t>
            </a:r>
            <a:r>
              <a:rPr lang="de-DE" dirty="0" err="1"/>
              <a:t>Perzeptrons</a:t>
            </a: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422816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Möglicherweise muss die Aktivierungsfunktion verschoben werden, dafür kann ein Bias Neuron verwendet werden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Das Bias Neuron (x0=1) bekommt ein Gewicht (w0) das diese Verschiebung ausführen kann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181F50E-04D0-4EC2-A84F-0880C64E6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625" y="3182044"/>
            <a:ext cx="4277322" cy="185763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9B94022-5D6D-4DB1-A9EF-69A4FBB46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382" y="2930237"/>
            <a:ext cx="1376799" cy="348096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50A1EFD-D220-4722-A79D-077DB3FDDC44}"/>
              </a:ext>
            </a:extLst>
          </p:cNvPr>
          <p:cNvCxnSpPr>
            <a:cxnSpLocks/>
          </p:cNvCxnSpPr>
          <p:nvPr/>
        </p:nvCxnSpPr>
        <p:spPr>
          <a:xfrm>
            <a:off x="4426527" y="3138055"/>
            <a:ext cx="696191" cy="665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697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Am Beispiel des </a:t>
            </a:r>
            <a:r>
              <a:rPr lang="de-DE" dirty="0" err="1"/>
              <a:t>Perzeptrons</a:t>
            </a: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4" y="1422816"/>
            <a:ext cx="5694889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Möglicherweise muss die Aktivierungsfunktion verschoben werden, dafür kann ein Bias Neuron verwendet werden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8464564-A295-4CD8-BB10-90DC9E4EC4CD}"/>
              </a:ext>
            </a:extLst>
          </p:cNvPr>
          <p:cNvSpPr txBox="1"/>
          <p:nvPr/>
        </p:nvSpPr>
        <p:spPr>
          <a:xfrm>
            <a:off x="5569527" y="2286000"/>
            <a:ext cx="2135332" cy="14443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053A188-0E6D-4349-B3E2-FFDB3526B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966" y="3203692"/>
            <a:ext cx="1162212" cy="78115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0A9B549-EC38-4CD8-BC02-DC408F1CD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4" y="2286000"/>
            <a:ext cx="3597678" cy="269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71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Bestandteile eines Neuronalen Netzwerkes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4" y="1422816"/>
            <a:ext cx="5694889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Die Features (x) sind der Input des Netzwerkes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Gewichte (w) sind die Variablen die in einem Neuronalen Netzwerk trainiert werden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Aktivierungsfunktionen bekommen die Summe aus dem vorherigen Layer und geben ein Signal weiter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Das Bias Neuron hat auch ein Gewicht das trainiert werden kann und diese kann die Aktivierungsfunktion verschieben</a:t>
            </a:r>
          </a:p>
          <a:p>
            <a:pPr marL="0" lvl="0" indent="0">
              <a:buNone/>
            </a:pPr>
            <a:r>
              <a:rPr lang="de-DE" dirty="0"/>
              <a:t> 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Das Target/Label ist der Output des Neuronalen Netzwerkes</a:t>
            </a:r>
          </a:p>
        </p:txBody>
      </p:sp>
    </p:spTree>
    <p:extLst>
      <p:ext uri="{BB962C8B-B14F-4D97-AF65-F5344CB8AC3E}">
        <p14:creationId xmlns:p14="http://schemas.microsoft.com/office/powerpoint/2010/main" val="349687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Offene Fragen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de-DE" dirty="0">
              <a:solidFill>
                <a:srgbClr val="666666">
                  <a:alpha val="27000"/>
                </a:srgbClr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Was ist das Deep Learning?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>
              <a:solidFill>
                <a:srgbClr val="666666">
                  <a:alpha val="27000"/>
                </a:srgbClr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666666">
                    <a:alpha val="27000"/>
                  </a:srgbClr>
                </a:solidFill>
              </a:rPr>
              <a:t>Was hat das mit dem Reinforcement Learning zu tun?</a:t>
            </a:r>
          </a:p>
          <a:p>
            <a:pPr marL="0" lvl="0" indent="0">
              <a:buNone/>
            </a:pPr>
            <a:endParaRPr lang="de-DE" dirty="0"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Machine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291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sind Neuronale Netzwerke?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Neuronale Netzwerke basieren auf dem Wissen über unser Gehirn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74A8C2E-722E-4655-9E2E-3C711B0A9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959" y="2416851"/>
            <a:ext cx="4378287" cy="185815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76ACDA0-6581-4EEF-BA2C-71986CD83ECC}"/>
              </a:ext>
            </a:extLst>
          </p:cNvPr>
          <p:cNvSpPr txBox="1"/>
          <p:nvPr/>
        </p:nvSpPr>
        <p:spPr>
          <a:xfrm>
            <a:off x="2629443" y="4839948"/>
            <a:ext cx="6518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tx1"/>
                </a:solidFill>
              </a:rPr>
              <a:t>Quelle: https://hackernoon.com/overview-of-artificial-neural-networks-and-its-applications-2525c1addff7</a:t>
            </a:r>
          </a:p>
        </p:txBody>
      </p:sp>
    </p:spTree>
    <p:extLst>
      <p:ext uri="{BB962C8B-B14F-4D97-AF65-F5344CB8AC3E}">
        <p14:creationId xmlns:p14="http://schemas.microsoft.com/office/powerpoint/2010/main" val="321715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sind Neuronale Netzwerke?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Neuronale Netzwerke im Computerprogramm</a:t>
            </a:r>
            <a:endParaRPr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7292CB3-ECDD-49CD-AF03-DB4CDEB67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229" y="2403160"/>
            <a:ext cx="4572000" cy="224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4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sind Neuronale Netzwerke?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None/>
            </a:pPr>
            <a:r>
              <a:rPr lang="de-DE" dirty="0"/>
              <a:t>Die erste Ebene (links) ist die Input Ebene mit den Features x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7292CB3-ECDD-49CD-AF03-DB4CDEB67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229" y="2403160"/>
            <a:ext cx="4572000" cy="2247461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2C9A7BD7-DD9F-4E37-9E08-593DE99FC485}"/>
              </a:ext>
            </a:extLst>
          </p:cNvPr>
          <p:cNvSpPr/>
          <p:nvPr/>
        </p:nvSpPr>
        <p:spPr>
          <a:xfrm>
            <a:off x="3905392" y="2441835"/>
            <a:ext cx="623455" cy="2247461"/>
          </a:xfrm>
          <a:prstGeom prst="rect">
            <a:avLst/>
          </a:prstGeom>
          <a:noFill/>
          <a:ln w="38100">
            <a:solidFill>
              <a:srgbClr val="F67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11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sind Neuronale Netzwerke?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None/>
            </a:pPr>
            <a:r>
              <a:rPr lang="de-DE" dirty="0"/>
              <a:t>Dazwischen liegen die „versteckten“ Hidden </a:t>
            </a:r>
            <a:r>
              <a:rPr lang="de-DE" dirty="0" err="1"/>
              <a:t>Layers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7292CB3-ECDD-49CD-AF03-DB4CDEB67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229" y="2403160"/>
            <a:ext cx="4572000" cy="2247461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3BC1C857-7DD5-4C3F-83BA-92346658151F}"/>
              </a:ext>
            </a:extLst>
          </p:cNvPr>
          <p:cNvSpPr/>
          <p:nvPr/>
        </p:nvSpPr>
        <p:spPr>
          <a:xfrm>
            <a:off x="5069173" y="2403160"/>
            <a:ext cx="623455" cy="2247461"/>
          </a:xfrm>
          <a:prstGeom prst="rect">
            <a:avLst/>
          </a:prstGeom>
          <a:noFill/>
          <a:ln w="38100">
            <a:solidFill>
              <a:srgbClr val="F67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30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sind Neuronale Netzwerke?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None/>
            </a:pPr>
            <a:r>
              <a:rPr lang="de-DE" dirty="0"/>
              <a:t>Die letzte Ebene (rechts) ist die Output Ebene</a:t>
            </a:r>
          </a:p>
          <a:p>
            <a:pPr marL="76200" lvl="0" indent="0">
              <a:buNone/>
            </a:pPr>
            <a:endParaRPr lang="de-DE" dirty="0"/>
          </a:p>
          <a:p>
            <a:pPr marL="76200" lvl="0" indent="0">
              <a:buNone/>
            </a:pPr>
            <a:endParaRPr lang="de-DE" dirty="0"/>
          </a:p>
          <a:p>
            <a:pPr marL="76200" lvl="0" indent="0">
              <a:buNone/>
            </a:pP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7292CB3-ECDD-49CD-AF03-DB4CDEB67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229" y="2403160"/>
            <a:ext cx="4572000" cy="2247461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5584493C-19B5-4B38-814D-06CFA12C9571}"/>
              </a:ext>
            </a:extLst>
          </p:cNvPr>
          <p:cNvSpPr/>
          <p:nvPr/>
        </p:nvSpPr>
        <p:spPr>
          <a:xfrm>
            <a:off x="6227760" y="3018559"/>
            <a:ext cx="623455" cy="1044286"/>
          </a:xfrm>
          <a:prstGeom prst="rect">
            <a:avLst/>
          </a:prstGeom>
          <a:noFill/>
          <a:ln w="38100">
            <a:solidFill>
              <a:srgbClr val="F67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2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ist jetzt das Deep Learning?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Die Hidden Layer bestimmen unter Anderem die Komplexität des zu erstellenden Neuronalen Netzwerkes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Wenn ein Modell mehr als ein Hidden Layer besitzt, so ist es ein Deep </a:t>
            </a:r>
            <a:r>
              <a:rPr lang="de-DE" dirty="0" err="1"/>
              <a:t>Neural</a:t>
            </a:r>
            <a:r>
              <a:rPr lang="de-DE" dirty="0"/>
              <a:t> Network (Deep Learning)</a:t>
            </a:r>
          </a:p>
        </p:txBody>
      </p:sp>
    </p:spTree>
    <p:extLst>
      <p:ext uri="{BB962C8B-B14F-4D97-AF65-F5344CB8AC3E}">
        <p14:creationId xmlns:p14="http://schemas.microsoft.com/office/powerpoint/2010/main" val="2411134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Am Beispiel des </a:t>
            </a:r>
            <a:r>
              <a:rPr lang="de-DE" dirty="0" err="1"/>
              <a:t>Perzeptrons</a:t>
            </a: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422816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Neuronales Netzwerk ohne Hidden Layer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Leidglich In- und Output-Schicht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Die Variablen im Modell sind die Gewichte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181F50E-04D0-4EC2-A84F-0880C64E6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625" y="2698866"/>
            <a:ext cx="4277322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22844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Office PowerPoint</Application>
  <PresentationFormat>Bildschirmpräsentation (16:9)</PresentationFormat>
  <Paragraphs>74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Nunito Sans</vt:lpstr>
      <vt:lpstr>Georgia</vt:lpstr>
      <vt:lpstr>Arial</vt:lpstr>
      <vt:lpstr>Wingdings</vt:lpstr>
      <vt:lpstr>Calibri</vt:lpstr>
      <vt:lpstr>Ulysses template</vt:lpstr>
      <vt:lpstr>Artificial Intelligence und Deep Learning in Python</vt:lpstr>
      <vt:lpstr>Machine Learning</vt:lpstr>
      <vt:lpstr>Neuronale Netzwerke</vt:lpstr>
      <vt:lpstr>Neuronale Netzwerke</vt:lpstr>
      <vt:lpstr>Neuronale Netzwerke</vt:lpstr>
      <vt:lpstr>Neuronale Netzwerke</vt:lpstr>
      <vt:lpstr>Neuronale Netzwerke</vt:lpstr>
      <vt:lpstr>Neuronale Netzwerke</vt:lpstr>
      <vt:lpstr>Neuronale Netzwerke</vt:lpstr>
      <vt:lpstr>Neuronale Netzwerke</vt:lpstr>
      <vt:lpstr>Neuronale Netzwerke</vt:lpstr>
      <vt:lpstr>Neuronale Netzwerke</vt:lpstr>
      <vt:lpstr>Neuronale Netzwerke</vt:lpstr>
      <vt:lpstr>Neuronale Netzwerke</vt:lpstr>
      <vt:lpstr>Neuronale Netzwerke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64</cp:revision>
  <dcterms:modified xsi:type="dcterms:W3CDTF">2018-09-27T09:30:51Z</dcterms:modified>
</cp:coreProperties>
</file>