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12"/>
  </p:notesMasterIdLst>
  <p:sldIdLst>
    <p:sldId id="256" r:id="rId2"/>
    <p:sldId id="264" r:id="rId3"/>
    <p:sldId id="262" r:id="rId4"/>
    <p:sldId id="258" r:id="rId5"/>
    <p:sldId id="265" r:id="rId6"/>
    <p:sldId id="268" r:id="rId7"/>
    <p:sldId id="274" r:id="rId8"/>
    <p:sldId id="273" r:id="rId9"/>
    <p:sldId id="266" r:id="rId10"/>
    <p:sldId id="267" r:id="rId1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Georgia" panose="02040502050405020303" pitchFamily="18" charset="0"/>
      <p:regular r:id="rId17"/>
      <p:bold r:id="rId18"/>
      <p:italic r:id="rId19"/>
      <p:boldItalic r:id="rId20"/>
    </p:embeddedFont>
    <p:embeddedFont>
      <p:font typeface="Nunito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88D3DE-BFCF-4EC1-9738-BBCC727838A4}">
  <a:tblStyle styleId="{7488D3DE-BFCF-4EC1-9738-BBCC727838A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658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01231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5655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803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7380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/>
          <p:nvPr/>
        </p:nvSpPr>
        <p:spPr>
          <a:xfrm flipH="1">
            <a:off x="-688" y="0"/>
            <a:ext cx="4575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ctrTitle"/>
          </p:nvPr>
        </p:nvSpPr>
        <p:spPr>
          <a:xfrm>
            <a:off x="468925" y="2387250"/>
            <a:ext cx="3636600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3000"/>
              <a:buNone/>
              <a:defRPr sz="3000" b="1">
                <a:solidFill>
                  <a:srgbClr val="F67031"/>
                </a:solidFill>
              </a:defRPr>
            </a:lvl9pPr>
          </a:lstStyle>
          <a:p>
            <a:endParaRPr/>
          </a:p>
        </p:txBody>
      </p:sp>
      <p:sp>
        <p:nvSpPr>
          <p:cNvPr id="12" name="Shape 12"/>
          <p:cNvSpPr/>
          <p:nvPr/>
        </p:nvSpPr>
        <p:spPr>
          <a:xfrm>
            <a:off x="4574900" y="-150"/>
            <a:ext cx="185400" cy="5143500"/>
          </a:xfrm>
          <a:prstGeom prst="rect">
            <a:avLst/>
          </a:prstGeom>
          <a:gradFill>
            <a:gsLst>
              <a:gs pos="0">
                <a:srgbClr val="000014">
                  <a:alpha val="49803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with intro text">
  <p:cSld name="TITLE_AND_BODY_1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Shape 40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▪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rgbClr val="F67031"/>
              </a:buClr>
              <a:buSzPts val="1600"/>
              <a:buFont typeface="Georgia"/>
              <a:buChar char="-"/>
              <a:defRPr sz="1600" i="1">
                <a:solidFill>
                  <a:srgbClr val="F67031"/>
                </a:solidFill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3090625" y="2004313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 rtl="0">
              <a:spcBef>
                <a:spcPts val="600"/>
              </a:spcBef>
              <a:spcAft>
                <a:spcPts val="0"/>
              </a:spcAft>
              <a:buSzPts val="1400"/>
              <a:buChar char="▪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-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Shape 67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3062200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body" idx="2"/>
          </p:nvPr>
        </p:nvSpPr>
        <p:spPr>
          <a:xfrm>
            <a:off x="5956701" y="575500"/>
            <a:ext cx="27300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600"/>
              </a:spcBef>
              <a:spcAft>
                <a:spcPts val="0"/>
              </a:spcAft>
              <a:buSzPts val="1100"/>
              <a:buChar char="▪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-"/>
              <a:defRPr sz="1100"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 rot="5400000" flipH="1">
            <a:off x="4518950" y="-3360875"/>
            <a:ext cx="113100" cy="91512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5"/>
          <p:cNvSpPr/>
          <p:nvPr/>
        </p:nvSpPr>
        <p:spPr>
          <a:xfrm>
            <a:off x="-7125" y="1271275"/>
            <a:ext cx="9151200" cy="3872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SzPts val="2400"/>
              <a:buFont typeface="Georgia"/>
              <a:buChar char="▪"/>
              <a:defRPr sz="2400" i="1"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SzPts val="2400"/>
              <a:buFont typeface="Georgia"/>
              <a:buChar char="-"/>
              <a:defRPr sz="2400" i="1">
                <a:latin typeface="Georgia"/>
                <a:ea typeface="Georgia"/>
                <a:cs typeface="Georgia"/>
                <a:sym typeface="Georgia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/>
          <p:nvPr/>
        </p:nvSpPr>
        <p:spPr>
          <a:xfrm>
            <a:off x="3593400" y="22772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“</a:t>
            </a:r>
            <a:endParaRPr sz="720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875426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/>
          <p:nvPr/>
        </p:nvSpPr>
        <p:spPr>
          <a:xfrm flipH="1">
            <a:off x="2472375" y="0"/>
            <a:ext cx="113100" cy="5143500"/>
          </a:xfrm>
          <a:prstGeom prst="rect">
            <a:avLst/>
          </a:prstGeom>
          <a:gradFill>
            <a:gsLst>
              <a:gs pos="0">
                <a:srgbClr val="000014">
                  <a:alpha val="20000"/>
                </a:srgbClr>
              </a:gs>
              <a:gs pos="100000">
                <a:srgbClr val="000014">
                  <a:alpha val="0"/>
                </a:srgbClr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2585475" y="0"/>
            <a:ext cx="65586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71687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6703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Nunito Sans"/>
              <a:buNone/>
              <a:defRPr sz="240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39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▪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400"/>
              <a:buFont typeface="Nunito Sans"/>
              <a:buChar char="-"/>
              <a:defRPr>
                <a:solidFill>
                  <a:srgbClr val="666666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lvl="1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lvl="2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lvl="3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lvl="4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lvl="5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lvl="6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lvl="7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lvl="8" algn="r">
              <a:buNone/>
              <a:defRPr sz="1000">
                <a:solidFill>
                  <a:srgbClr val="CCCCCC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7" r:id="rId3"/>
    <p:sldLayoutId id="2147483660" r:id="rId4"/>
    <p:sldLayoutId id="2147483662" r:id="rId5"/>
    <p:sldLayoutId id="2147483663" r:id="rId6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ctrTitle"/>
          </p:nvPr>
        </p:nvSpPr>
        <p:spPr>
          <a:xfrm>
            <a:off x="269824" y="2387250"/>
            <a:ext cx="4302176" cy="22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br>
              <a:rPr lang="de-DE" dirty="0"/>
            </a:br>
            <a:r>
              <a:rPr lang="de-DE" dirty="0"/>
              <a:t>Deep Learning und AI: </a:t>
            </a:r>
            <a:br>
              <a:rPr lang="de-DE" dirty="0"/>
            </a:br>
            <a:r>
              <a:rPr lang="de-DE" dirty="0"/>
              <a:t>Generative </a:t>
            </a:r>
            <a:r>
              <a:rPr lang="de-DE" dirty="0" err="1"/>
              <a:t>Adversarial</a:t>
            </a:r>
            <a:r>
              <a:rPr lang="de-DE" dirty="0"/>
              <a:t> Networks (GAN)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Offene Fragen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Was ist das </a:t>
            </a:r>
            <a:r>
              <a:rPr lang="de-DE" dirty="0" err="1"/>
              <a:t>Supervised</a:t>
            </a:r>
            <a:r>
              <a:rPr lang="de-DE" dirty="0"/>
              <a:t> Learning?</a:t>
            </a:r>
          </a:p>
          <a:p>
            <a:pPr marL="0" lvl="0" indent="0">
              <a:buNone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Was ist das </a:t>
            </a:r>
            <a:r>
              <a:rPr lang="de-DE"/>
              <a:t>Deep Learning?</a:t>
            </a: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Was sind Neuronale Netzwerke?</a:t>
            </a:r>
            <a:endParaRPr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9153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Shape 161"/>
          <p:cNvSpPr txBox="1">
            <a:spLocks noGrp="1"/>
          </p:cNvSpPr>
          <p:nvPr>
            <p:ph type="ctrTitle" idx="4294967295"/>
          </p:nvPr>
        </p:nvSpPr>
        <p:spPr>
          <a:xfrm>
            <a:off x="249836" y="3017086"/>
            <a:ext cx="9084040" cy="12578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6600" b="1" dirty="0"/>
              <a:t>MACHINE LEARNING</a:t>
            </a:r>
            <a:endParaRPr sz="6600" b="1" dirty="0"/>
          </a:p>
        </p:txBody>
      </p:sp>
      <p:sp>
        <p:nvSpPr>
          <p:cNvPr id="162" name="Shape 162"/>
          <p:cNvSpPr txBox="1">
            <a:spLocks noGrp="1"/>
          </p:cNvSpPr>
          <p:nvPr>
            <p:ph type="subTitle" idx="4294967295"/>
          </p:nvPr>
        </p:nvSpPr>
        <p:spPr>
          <a:xfrm>
            <a:off x="685800" y="3868754"/>
            <a:ext cx="7772400" cy="7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de-DE" dirty="0">
                <a:solidFill>
                  <a:srgbClr val="FFFFFF"/>
                </a:solidFill>
              </a:rPr>
              <a:t>Was ist das Maschinelle Lernen?</a:t>
            </a:r>
          </a:p>
        </p:txBody>
      </p:sp>
      <p:grpSp>
        <p:nvGrpSpPr>
          <p:cNvPr id="163" name="Shape 163"/>
          <p:cNvGrpSpPr/>
          <p:nvPr/>
        </p:nvGrpSpPr>
        <p:grpSpPr>
          <a:xfrm>
            <a:off x="6791059" y="345962"/>
            <a:ext cx="1590883" cy="1590858"/>
            <a:chOff x="6643075" y="3664250"/>
            <a:chExt cx="407950" cy="407975"/>
          </a:xfrm>
        </p:grpSpPr>
        <p:sp>
          <p:nvSpPr>
            <p:cNvPr id="164" name="Shape 164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0" t="0" r="0" b="0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0" t="0" r="0" b="0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" name="Shape 166"/>
          <p:cNvGrpSpPr/>
          <p:nvPr/>
        </p:nvGrpSpPr>
        <p:grpSpPr>
          <a:xfrm rot="1508271">
            <a:off x="798753" y="1851401"/>
            <a:ext cx="654063" cy="654026"/>
            <a:chOff x="576250" y="4319400"/>
            <a:chExt cx="442075" cy="442050"/>
          </a:xfrm>
        </p:grpSpPr>
        <p:sp>
          <p:nvSpPr>
            <p:cNvPr id="167" name="Shape 167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0" t="0" r="0" b="0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0" t="0" r="0" b="0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0" t="0" r="0" b="0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0" t="0" r="0" b="0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1905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Shape 171"/>
          <p:cNvSpPr/>
          <p:nvPr/>
        </p:nvSpPr>
        <p:spPr>
          <a:xfrm>
            <a:off x="6410281" y="713293"/>
            <a:ext cx="248676" cy="237445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Shape 172"/>
          <p:cNvSpPr/>
          <p:nvPr/>
        </p:nvSpPr>
        <p:spPr>
          <a:xfrm rot="2697569">
            <a:off x="8048925" y="1928866"/>
            <a:ext cx="377468" cy="360421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Shape 173"/>
          <p:cNvSpPr/>
          <p:nvPr/>
        </p:nvSpPr>
        <p:spPr>
          <a:xfrm>
            <a:off x="8347545" y="1723093"/>
            <a:ext cx="151199" cy="144406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Shape 174"/>
          <p:cNvSpPr/>
          <p:nvPr/>
        </p:nvSpPr>
        <p:spPr>
          <a:xfrm rot="1280187">
            <a:off x="6238008" y="1429475"/>
            <a:ext cx="151179" cy="144398"/>
          </a:xfrm>
          <a:custGeom>
            <a:avLst/>
            <a:gdLst/>
            <a:ahLst/>
            <a:cxnLst/>
            <a:rect l="0" t="0" r="0" b="0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1905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76" name="Shape 176"/>
          <p:cNvSpPr/>
          <p:nvPr/>
        </p:nvSpPr>
        <p:spPr>
          <a:xfrm>
            <a:off x="1635350" y="1665933"/>
            <a:ext cx="5956025" cy="1074500"/>
          </a:xfrm>
          <a:custGeom>
            <a:avLst/>
            <a:gdLst/>
            <a:ahLst/>
            <a:cxnLst/>
            <a:rect l="0" t="0" r="0" b="0"/>
            <a:pathLst>
              <a:path w="238241" h="42980" extrusionOk="0">
                <a:moveTo>
                  <a:pt x="0" y="14049"/>
                </a:moveTo>
                <a:cubicBezTo>
                  <a:pt x="5476" y="8573"/>
                  <a:pt x="13935" y="7254"/>
                  <a:pt x="21126" y="4377"/>
                </a:cubicBezTo>
                <a:cubicBezTo>
                  <a:pt x="34915" y="-1140"/>
                  <a:pt x="51579" y="-1336"/>
                  <a:pt x="65669" y="3359"/>
                </a:cubicBezTo>
                <a:cubicBezTo>
                  <a:pt x="71835" y="5414"/>
                  <a:pt x="79874" y="8507"/>
                  <a:pt x="81450" y="14813"/>
                </a:cubicBezTo>
                <a:cubicBezTo>
                  <a:pt x="82973" y="20904"/>
                  <a:pt x="84783" y="28176"/>
                  <a:pt x="81704" y="33648"/>
                </a:cubicBezTo>
                <a:cubicBezTo>
                  <a:pt x="77323" y="41435"/>
                  <a:pt x="64779" y="44711"/>
                  <a:pt x="56251" y="42047"/>
                </a:cubicBezTo>
                <a:cubicBezTo>
                  <a:pt x="49198" y="39844"/>
                  <a:pt x="46785" y="28700"/>
                  <a:pt x="48107" y="21430"/>
                </a:cubicBezTo>
                <a:cubicBezTo>
                  <a:pt x="48970" y="16684"/>
                  <a:pt x="53054" y="12574"/>
                  <a:pt x="57270" y="10231"/>
                </a:cubicBezTo>
                <a:cubicBezTo>
                  <a:pt x="87007" y="-6292"/>
                  <a:pt x="121672" y="33365"/>
                  <a:pt x="155264" y="38739"/>
                </a:cubicBezTo>
                <a:cubicBezTo>
                  <a:pt x="174115" y="41755"/>
                  <a:pt x="194150" y="44396"/>
                  <a:pt x="212533" y="39248"/>
                </a:cubicBezTo>
                <a:cubicBezTo>
                  <a:pt x="225473" y="35624"/>
                  <a:pt x="238241" y="21633"/>
                  <a:pt x="238241" y="8195"/>
                </a:cubicBezTo>
              </a:path>
            </a:pathLst>
          </a:custGeom>
          <a:noFill/>
          <a:ln w="9525" cap="flat" cmpd="sng">
            <a:solidFill>
              <a:srgbClr val="FFFFFF"/>
            </a:solidFill>
            <a:prstDash val="dash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1847275" y="1704600"/>
            <a:ext cx="5449500" cy="271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dirty="0"/>
              <a:t>“Artificial Intelligence, deep learning, machine learning — whatever you’re doing if you don’t understand it — learn it. Because otherwise you’re going to be a dinosaur within 3 years.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— Mark Cuban, Upfront Summit 2017.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ist das </a:t>
            </a:r>
            <a:r>
              <a:rPr lang="de-DE" dirty="0" err="1"/>
              <a:t>Machine</a:t>
            </a:r>
            <a:r>
              <a:rPr lang="de-DE" dirty="0"/>
              <a:t> Learning?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Wissen aus vorliegenden Daten extrahieren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Mit Verwendung der Mathematik und Informatik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Anhand der Daten versuchen Muster zu erkennen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Anhand der Daten ein Generalisiertes Modell finden</a:t>
            </a:r>
          </a:p>
          <a:p>
            <a:pPr marL="0" lvl="0" indent="0">
              <a:buNone/>
            </a:pPr>
            <a:endParaRPr dirty="0"/>
          </a:p>
        </p:txBody>
      </p:sp>
      <p:sp>
        <p:nvSpPr>
          <p:cNvPr id="8" name="Shape 113">
            <a:extLst>
              <a:ext uri="{FF2B5EF4-FFF2-40B4-BE49-F238E27FC236}">
                <a16:creationId xmlns:a16="http://schemas.microsoft.com/office/drawing/2014/main" id="{69ED7BC6-9803-407C-843A-491AD41763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r>
              <a:rPr lang="de-DE" dirty="0"/>
              <a:t> Learning im Alltag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Kaufempfehlungen im Internet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Gesichtserkennung beim Einloggen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Text-</a:t>
            </a:r>
            <a:r>
              <a:rPr lang="de-DE" dirty="0" err="1"/>
              <a:t>to</a:t>
            </a:r>
            <a:r>
              <a:rPr lang="de-DE" dirty="0"/>
              <a:t>-</a:t>
            </a:r>
            <a:r>
              <a:rPr lang="de-DE" dirty="0" err="1"/>
              <a:t>speech</a:t>
            </a:r>
            <a:r>
              <a:rPr lang="de-DE" dirty="0"/>
              <a:t> und Speech-</a:t>
            </a:r>
            <a:r>
              <a:rPr lang="de-DE" dirty="0" err="1"/>
              <a:t>to</a:t>
            </a:r>
            <a:r>
              <a:rPr lang="de-DE" dirty="0"/>
              <a:t>-text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 err="1"/>
              <a:t>Uvm</a:t>
            </a:r>
            <a:r>
              <a:rPr lang="de-DE" dirty="0"/>
              <a:t>.</a:t>
            </a:r>
            <a:endParaRPr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650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Was benötigen wir?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Ausreichend große Datensätze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Die Daten müssen der Problemstellung genau entsprechen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Dafür wird ein tiefes Verständnis für das Problem verlangt</a:t>
            </a:r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13846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Der Ablauf im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endParaRPr dirty="0"/>
          </a:p>
        </p:txBody>
      </p:sp>
      <p:sp>
        <p:nvSpPr>
          <p:cNvPr id="361" name="Google Shape;361;p33"/>
          <p:cNvSpPr/>
          <p:nvPr/>
        </p:nvSpPr>
        <p:spPr>
          <a:xfrm>
            <a:off x="4712948" y="1743500"/>
            <a:ext cx="2424600" cy="1656600"/>
          </a:xfrm>
          <a:prstGeom prst="chevron">
            <a:avLst>
              <a:gd name="adj" fmla="val 29853"/>
            </a:avLst>
          </a:prstGeom>
          <a:solidFill>
            <a:srgbClr val="F6703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Modell-bildung</a:t>
            </a: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2" name="Google Shape;362;p33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363" name="Google Shape;363;p33"/>
          <p:cNvSpPr/>
          <p:nvPr/>
        </p:nvSpPr>
        <p:spPr>
          <a:xfrm>
            <a:off x="6396200" y="1551550"/>
            <a:ext cx="2424600" cy="2028900"/>
          </a:xfrm>
          <a:prstGeom prst="chevron">
            <a:avLst>
              <a:gd name="adj" fmla="val 29853"/>
            </a:avLst>
          </a:prstGeom>
          <a:solidFill>
            <a:srgbClr val="ED0036">
              <a:alpha val="7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 Modell-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 a</a:t>
            </a:r>
            <a:r>
              <a:rPr lang="de-DE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uswertung</a:t>
            </a: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  <p:sp>
        <p:nvSpPr>
          <p:cNvPr id="364" name="Google Shape;364;p33"/>
          <p:cNvSpPr/>
          <p:nvPr/>
        </p:nvSpPr>
        <p:spPr>
          <a:xfrm>
            <a:off x="2894614" y="1909250"/>
            <a:ext cx="2424600" cy="1325100"/>
          </a:xfrm>
          <a:prstGeom prst="chevron">
            <a:avLst>
              <a:gd name="adj" fmla="val 29853"/>
            </a:avLst>
          </a:prstGeom>
          <a:solidFill>
            <a:srgbClr val="FFA400">
              <a:alpha val="715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Daten-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solidFill>
                  <a:srgbClr val="FFFFFF"/>
                </a:solidFill>
                <a:latin typeface="Nunito Sans"/>
                <a:ea typeface="Nunito Sans"/>
                <a:cs typeface="Nunito Sans"/>
                <a:sym typeface="Nunito Sans"/>
              </a:rPr>
              <a:t>erhebung</a:t>
            </a:r>
            <a:endParaRPr dirty="0">
              <a:solidFill>
                <a:srgbClr val="FFFFFF"/>
              </a:solidFill>
              <a:latin typeface="Nunito Sans"/>
              <a:ea typeface="Nunito Sans"/>
              <a:cs typeface="Nunito Sans"/>
              <a:sym typeface="Nunito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CCCCCC"/>
                </a:solidFill>
              </a:rPr>
              <a:t>8</a:t>
            </a:fld>
            <a:endParaRPr>
              <a:solidFill>
                <a:srgbClr val="CCCCCC"/>
              </a:solidFill>
            </a:endParaRPr>
          </a:p>
        </p:txBody>
      </p:sp>
      <p:sp>
        <p:nvSpPr>
          <p:cNvPr id="344" name="Google Shape;344;p32"/>
          <p:cNvSpPr txBox="1">
            <a:spLocks noGrp="1"/>
          </p:cNvSpPr>
          <p:nvPr>
            <p:ph type="title"/>
          </p:nvPr>
        </p:nvSpPr>
        <p:spPr>
          <a:xfrm>
            <a:off x="234450" y="575500"/>
            <a:ext cx="204630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dirty="0"/>
              <a:t>Der Ablauf im </a:t>
            </a:r>
            <a:r>
              <a:rPr lang="de-DE" dirty="0" err="1"/>
              <a:t>Machine</a:t>
            </a:r>
            <a:r>
              <a:rPr lang="de-DE" dirty="0"/>
              <a:t> Learning</a:t>
            </a:r>
            <a:endParaRPr dirty="0"/>
          </a:p>
        </p:txBody>
      </p:sp>
      <p:sp>
        <p:nvSpPr>
          <p:cNvPr id="345" name="Google Shape;345;p32"/>
          <p:cNvSpPr txBox="1">
            <a:spLocks noGrp="1"/>
          </p:cNvSpPr>
          <p:nvPr>
            <p:ph type="ctrTitle" idx="4294967295"/>
          </p:nvPr>
        </p:nvSpPr>
        <p:spPr>
          <a:xfrm>
            <a:off x="3400100" y="545955"/>
            <a:ext cx="5058000" cy="1268700"/>
          </a:xfrm>
          <a:prstGeom prst="rect">
            <a:avLst/>
          </a:prstGeom>
          <a:solidFill>
            <a:srgbClr val="FFA400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/>
              <a:t>Datensatz: Beispiele der Problem-</a:t>
            </a:r>
            <a:br>
              <a:rPr lang="de-DE" sz="1800" b="1" dirty="0"/>
            </a:br>
            <a:r>
              <a:rPr lang="de-DE" sz="1800" b="1" dirty="0" err="1"/>
              <a:t>stellung</a:t>
            </a:r>
            <a:r>
              <a:rPr lang="de-DE" sz="1800" b="1" dirty="0"/>
              <a:t> aus der Realität</a:t>
            </a:r>
            <a:endParaRPr sz="1800" b="1" dirty="0"/>
          </a:p>
        </p:txBody>
      </p:sp>
      <p:sp>
        <p:nvSpPr>
          <p:cNvPr id="346" name="Google Shape;346;p32"/>
          <p:cNvSpPr txBox="1">
            <a:spLocks noGrp="1"/>
          </p:cNvSpPr>
          <p:nvPr>
            <p:ph type="ctrTitle" idx="4294967295"/>
          </p:nvPr>
        </p:nvSpPr>
        <p:spPr>
          <a:xfrm>
            <a:off x="3400100" y="1902136"/>
            <a:ext cx="5058000" cy="1268700"/>
          </a:xfrm>
          <a:prstGeom prst="rect">
            <a:avLst/>
          </a:prstGeom>
          <a:solidFill>
            <a:srgbClr val="F67031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800" b="1" dirty="0"/>
              <a:t>Modelle: Regression, SVM, NN etc.</a:t>
            </a:r>
            <a:endParaRPr sz="1800" b="1" dirty="0"/>
          </a:p>
        </p:txBody>
      </p:sp>
      <p:sp>
        <p:nvSpPr>
          <p:cNvPr id="347" name="Google Shape;347;p32"/>
          <p:cNvSpPr txBox="1">
            <a:spLocks noGrp="1"/>
          </p:cNvSpPr>
          <p:nvPr>
            <p:ph type="ctrTitle" idx="4294967295"/>
          </p:nvPr>
        </p:nvSpPr>
        <p:spPr>
          <a:xfrm>
            <a:off x="3400100" y="3258317"/>
            <a:ext cx="5058000" cy="1268700"/>
          </a:xfrm>
          <a:prstGeom prst="rect">
            <a:avLst/>
          </a:prstGeom>
          <a:solidFill>
            <a:srgbClr val="ED0036"/>
          </a:solidFill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de-DE" sz="1800" b="1" dirty="0"/>
              <a:t>Auswertung: Mit der Verwendung </a:t>
            </a:r>
            <a:br>
              <a:rPr lang="de-DE" sz="1800" b="1" dirty="0"/>
            </a:br>
            <a:r>
              <a:rPr lang="de-DE" sz="1800" b="1" dirty="0"/>
              <a:t>einer Metrik</a:t>
            </a:r>
            <a:endParaRPr sz="1800" b="1" dirty="0"/>
          </a:p>
        </p:txBody>
      </p:sp>
      <p:grpSp>
        <p:nvGrpSpPr>
          <p:cNvPr id="15" name="Google Shape;532;p43">
            <a:extLst>
              <a:ext uri="{FF2B5EF4-FFF2-40B4-BE49-F238E27FC236}">
                <a16:creationId xmlns:a16="http://schemas.microsoft.com/office/drawing/2014/main" id="{1982B463-6C5F-414E-8DD7-250AA59C122B}"/>
              </a:ext>
            </a:extLst>
          </p:cNvPr>
          <p:cNvGrpSpPr/>
          <p:nvPr/>
        </p:nvGrpSpPr>
        <p:grpSpPr>
          <a:xfrm>
            <a:off x="7848956" y="971241"/>
            <a:ext cx="342882" cy="418128"/>
            <a:chOff x="596350" y="929175"/>
            <a:chExt cx="407950" cy="497475"/>
          </a:xfrm>
        </p:grpSpPr>
        <p:sp>
          <p:nvSpPr>
            <p:cNvPr id="16" name="Google Shape;533;p43">
              <a:extLst>
                <a:ext uri="{FF2B5EF4-FFF2-40B4-BE49-F238E27FC236}">
                  <a16:creationId xmlns:a16="http://schemas.microsoft.com/office/drawing/2014/main" id="{2DBCE9CC-23E5-4FA5-9511-90BCF25D450F}"/>
                </a:ext>
              </a:extLst>
            </p:cNvPr>
            <p:cNvSpPr/>
            <p:nvPr/>
          </p:nvSpPr>
          <p:spPr>
            <a:xfrm>
              <a:off x="596350" y="953550"/>
              <a:ext cx="387250" cy="473100"/>
            </a:xfrm>
            <a:custGeom>
              <a:avLst/>
              <a:gdLst/>
              <a:ahLst/>
              <a:cxnLst/>
              <a:rect l="0" t="0" r="0" b="0"/>
              <a:pathLst>
                <a:path w="15490" h="18924" fill="none" extrusionOk="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34;p43">
              <a:extLst>
                <a:ext uri="{FF2B5EF4-FFF2-40B4-BE49-F238E27FC236}">
                  <a16:creationId xmlns:a16="http://schemas.microsoft.com/office/drawing/2014/main" id="{1F2F2FA9-B917-4111-AAB4-92E2CDA199DD}"/>
                </a:ext>
              </a:extLst>
            </p:cNvPr>
            <p:cNvSpPr/>
            <p:nvPr/>
          </p:nvSpPr>
          <p:spPr>
            <a:xfrm>
              <a:off x="626775" y="929175"/>
              <a:ext cx="377525" cy="462775"/>
            </a:xfrm>
            <a:custGeom>
              <a:avLst/>
              <a:gdLst/>
              <a:ahLst/>
              <a:cxnLst/>
              <a:rect l="0" t="0" r="0" b="0"/>
              <a:pathLst>
                <a:path w="15101" h="18511" fill="none" extrusionOk="0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35;p43">
              <a:extLst>
                <a:ext uri="{FF2B5EF4-FFF2-40B4-BE49-F238E27FC236}">
                  <a16:creationId xmlns:a16="http://schemas.microsoft.com/office/drawing/2014/main" id="{82B39DCE-9520-401E-BB8B-D3D44FCA802D}"/>
                </a:ext>
              </a:extLst>
            </p:cNvPr>
            <p:cNvSpPr/>
            <p:nvPr/>
          </p:nvSpPr>
          <p:spPr>
            <a:xfrm>
              <a:off x="688900" y="1256150"/>
              <a:ext cx="133975" cy="25"/>
            </a:xfrm>
            <a:custGeom>
              <a:avLst/>
              <a:gdLst/>
              <a:ahLst/>
              <a:cxnLst/>
              <a:rect l="0" t="0" r="0" b="0"/>
              <a:pathLst>
                <a:path w="5359" h="1" fill="none" extrusionOk="0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36;p43">
              <a:extLst>
                <a:ext uri="{FF2B5EF4-FFF2-40B4-BE49-F238E27FC236}">
                  <a16:creationId xmlns:a16="http://schemas.microsoft.com/office/drawing/2014/main" id="{D39EE7FC-BF0A-4379-982F-DD616AFD3323}"/>
                </a:ext>
              </a:extLst>
            </p:cNvPr>
            <p:cNvSpPr/>
            <p:nvPr/>
          </p:nvSpPr>
          <p:spPr>
            <a:xfrm>
              <a:off x="688900" y="12013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37;p43">
              <a:extLst>
                <a:ext uri="{FF2B5EF4-FFF2-40B4-BE49-F238E27FC236}">
                  <a16:creationId xmlns:a16="http://schemas.microsoft.com/office/drawing/2014/main" id="{87EE9DA9-2527-40A7-8216-848D551E06CF}"/>
                </a:ext>
              </a:extLst>
            </p:cNvPr>
            <p:cNvSpPr/>
            <p:nvPr/>
          </p:nvSpPr>
          <p:spPr>
            <a:xfrm>
              <a:off x="688900" y="1145950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38;p43">
              <a:extLst>
                <a:ext uri="{FF2B5EF4-FFF2-40B4-BE49-F238E27FC236}">
                  <a16:creationId xmlns:a16="http://schemas.microsoft.com/office/drawing/2014/main" id="{FFB0BA95-2A36-46F6-9383-552876D2CFA5}"/>
                </a:ext>
              </a:extLst>
            </p:cNvPr>
            <p:cNvSpPr/>
            <p:nvPr/>
          </p:nvSpPr>
          <p:spPr>
            <a:xfrm>
              <a:off x="688900" y="1090525"/>
              <a:ext cx="255750" cy="25"/>
            </a:xfrm>
            <a:custGeom>
              <a:avLst/>
              <a:gdLst/>
              <a:ahLst/>
              <a:cxnLst/>
              <a:rect l="0" t="0" r="0" b="0"/>
              <a:pathLst>
                <a:path w="10230" h="1" fill="none" extrusionOk="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39;p43">
              <a:extLst>
                <a:ext uri="{FF2B5EF4-FFF2-40B4-BE49-F238E27FC236}">
                  <a16:creationId xmlns:a16="http://schemas.microsoft.com/office/drawing/2014/main" id="{9B13855E-BA12-4133-B0CB-CEA32638B044}"/>
                </a:ext>
              </a:extLst>
            </p:cNvPr>
            <p:cNvSpPr/>
            <p:nvPr/>
          </p:nvSpPr>
          <p:spPr>
            <a:xfrm>
              <a:off x="920250" y="929175"/>
              <a:ext cx="84050" cy="84050"/>
            </a:xfrm>
            <a:custGeom>
              <a:avLst/>
              <a:gdLst/>
              <a:ahLst/>
              <a:cxnLst/>
              <a:rect l="0" t="0" r="0" b="0"/>
              <a:pathLst>
                <a:path w="3362" h="3362" fill="none" extrusionOk="0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658;p43">
            <a:extLst>
              <a:ext uri="{FF2B5EF4-FFF2-40B4-BE49-F238E27FC236}">
                <a16:creationId xmlns:a16="http://schemas.microsoft.com/office/drawing/2014/main" id="{2F7DA2E7-AB77-4299-9B46-4FD9F8DCA69A}"/>
              </a:ext>
            </a:extLst>
          </p:cNvPr>
          <p:cNvGrpSpPr/>
          <p:nvPr/>
        </p:nvGrpSpPr>
        <p:grpSpPr>
          <a:xfrm>
            <a:off x="7848956" y="2374763"/>
            <a:ext cx="435022" cy="323445"/>
            <a:chOff x="5247525" y="3007275"/>
            <a:chExt cx="517575" cy="384825"/>
          </a:xfrm>
        </p:grpSpPr>
        <p:sp>
          <p:nvSpPr>
            <p:cNvPr id="24" name="Google Shape;659;p43">
              <a:extLst>
                <a:ext uri="{FF2B5EF4-FFF2-40B4-BE49-F238E27FC236}">
                  <a16:creationId xmlns:a16="http://schemas.microsoft.com/office/drawing/2014/main" id="{3B9D28C0-09D0-416E-9ADA-141F324C15A7}"/>
                </a:ext>
              </a:extLst>
            </p:cNvPr>
            <p:cNvSpPr/>
            <p:nvPr/>
          </p:nvSpPr>
          <p:spPr>
            <a:xfrm>
              <a:off x="5247525" y="3007275"/>
              <a:ext cx="348900" cy="348900"/>
            </a:xfrm>
            <a:custGeom>
              <a:avLst/>
              <a:gdLst/>
              <a:ahLst/>
              <a:cxnLst/>
              <a:rect l="0" t="0" r="0" b="0"/>
              <a:pathLst>
                <a:path w="13956" h="13956" fill="none" extrusionOk="0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660;p43">
              <a:extLst>
                <a:ext uri="{FF2B5EF4-FFF2-40B4-BE49-F238E27FC236}">
                  <a16:creationId xmlns:a16="http://schemas.microsoft.com/office/drawing/2014/main" id="{4220024A-A208-4A9F-97AD-6E64B6CC0A1B}"/>
                </a:ext>
              </a:extLst>
            </p:cNvPr>
            <p:cNvSpPr/>
            <p:nvPr/>
          </p:nvSpPr>
          <p:spPr>
            <a:xfrm>
              <a:off x="5566575" y="3193575"/>
              <a:ext cx="198525" cy="198525"/>
            </a:xfrm>
            <a:custGeom>
              <a:avLst/>
              <a:gdLst/>
              <a:ahLst/>
              <a:cxnLst/>
              <a:rect l="0" t="0" r="0" b="0"/>
              <a:pathLst>
                <a:path w="7941" h="7941" fill="none" extrusionOk="0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702;p43">
            <a:extLst>
              <a:ext uri="{FF2B5EF4-FFF2-40B4-BE49-F238E27FC236}">
                <a16:creationId xmlns:a16="http://schemas.microsoft.com/office/drawing/2014/main" id="{984BD18F-A968-41C5-9A5D-2A82E72F7F7B}"/>
              </a:ext>
            </a:extLst>
          </p:cNvPr>
          <p:cNvGrpSpPr/>
          <p:nvPr/>
        </p:nvGrpSpPr>
        <p:grpSpPr>
          <a:xfrm>
            <a:off x="7874528" y="3714422"/>
            <a:ext cx="369505" cy="268183"/>
            <a:chOff x="4604550" y="3714775"/>
            <a:chExt cx="439625" cy="319075"/>
          </a:xfrm>
        </p:grpSpPr>
        <p:sp>
          <p:nvSpPr>
            <p:cNvPr id="27" name="Google Shape;703;p43">
              <a:extLst>
                <a:ext uri="{FF2B5EF4-FFF2-40B4-BE49-F238E27FC236}">
                  <a16:creationId xmlns:a16="http://schemas.microsoft.com/office/drawing/2014/main" id="{CCA8C1BD-D7D8-44C3-A4D7-0EF293552237}"/>
                </a:ext>
              </a:extLst>
            </p:cNvPr>
            <p:cNvSpPr/>
            <p:nvPr/>
          </p:nvSpPr>
          <p:spPr>
            <a:xfrm>
              <a:off x="4604550" y="3714775"/>
              <a:ext cx="439625" cy="319075"/>
            </a:xfrm>
            <a:custGeom>
              <a:avLst/>
              <a:gdLst/>
              <a:ahLst/>
              <a:cxnLst/>
              <a:rect l="0" t="0" r="0" b="0"/>
              <a:pathLst>
                <a:path w="17585" h="12763" fill="none" extrusionOk="0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704;p43">
              <a:extLst>
                <a:ext uri="{FF2B5EF4-FFF2-40B4-BE49-F238E27FC236}">
                  <a16:creationId xmlns:a16="http://schemas.microsoft.com/office/drawing/2014/main" id="{2F571266-855F-47EE-99EB-BFBA8CEC2444}"/>
                </a:ext>
              </a:extLst>
            </p:cNvPr>
            <p:cNvSpPr/>
            <p:nvPr/>
          </p:nvSpPr>
          <p:spPr>
            <a:xfrm>
              <a:off x="4647175" y="3761675"/>
              <a:ext cx="354400" cy="213725"/>
            </a:xfrm>
            <a:custGeom>
              <a:avLst/>
              <a:gdLst/>
              <a:ahLst/>
              <a:cxnLst/>
              <a:rect l="0" t="0" r="0" b="0"/>
              <a:pathLst>
                <a:path w="14176" h="8549" fill="none" extrusionOk="0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3090625" y="575500"/>
            <a:ext cx="5596200" cy="12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600"/>
              </a:spcBef>
              <a:spcAft>
                <a:spcPts val="0"/>
              </a:spcAft>
              <a:buNone/>
            </a:pPr>
            <a:r>
              <a:rPr lang="de-DE" dirty="0"/>
              <a:t>Kategorien des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Learnings</a:t>
            </a:r>
            <a:endParaRPr dirty="0"/>
          </a:p>
        </p:txBody>
      </p:sp>
      <p:sp>
        <p:nvSpPr>
          <p:cNvPr id="115" name="Shape 11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116" name="Shape 116"/>
          <p:cNvSpPr txBox="1">
            <a:spLocks noGrp="1"/>
          </p:cNvSpPr>
          <p:nvPr>
            <p:ph type="body" idx="2"/>
          </p:nvPr>
        </p:nvSpPr>
        <p:spPr>
          <a:xfrm>
            <a:off x="3090625" y="1289950"/>
            <a:ext cx="5596200" cy="255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 err="1"/>
              <a:t>Supervised</a:t>
            </a:r>
            <a:r>
              <a:rPr lang="de-DE" dirty="0"/>
              <a:t> Learning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 err="1"/>
              <a:t>Unsupervised</a:t>
            </a:r>
            <a:r>
              <a:rPr lang="de-DE" dirty="0"/>
              <a:t> Learning</a:t>
            </a:r>
          </a:p>
          <a:p>
            <a:pPr marL="285750" lvl="0" indent="-285750">
              <a:buFont typeface="Wingdings" panose="05000000000000000000" pitchFamily="2" charset="2"/>
              <a:buChar char="§"/>
            </a:pPr>
            <a:endParaRPr lang="de-DE" dirty="0"/>
          </a:p>
          <a:p>
            <a:pPr marL="285750" lvl="0" indent="-285750">
              <a:buFont typeface="Wingdings" panose="05000000000000000000" pitchFamily="2" charset="2"/>
              <a:buChar char="§"/>
            </a:pPr>
            <a:r>
              <a:rPr lang="de-DE" dirty="0"/>
              <a:t>Reinforcement Learning</a:t>
            </a:r>
            <a:endParaRPr dirty="0"/>
          </a:p>
        </p:txBody>
      </p:sp>
      <p:sp>
        <p:nvSpPr>
          <p:cNvPr id="5" name="Shape 113">
            <a:extLst>
              <a:ext uri="{FF2B5EF4-FFF2-40B4-BE49-F238E27FC236}">
                <a16:creationId xmlns:a16="http://schemas.microsoft.com/office/drawing/2014/main" id="{F22C1FB6-925A-4FCD-8723-9F721F6BD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977" y="575500"/>
            <a:ext cx="2453390" cy="398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/>
              <a:t>Machine</a:t>
            </a:r>
            <a:br>
              <a:rPr lang="de-DE" dirty="0"/>
            </a:br>
            <a:r>
              <a:rPr lang="de-DE" dirty="0"/>
              <a:t>Learning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4435299"/>
      </p:ext>
    </p:extLst>
  </p:cSld>
  <p:clrMapOvr>
    <a:masterClrMapping/>
  </p:clrMapOvr>
</p:sld>
</file>

<file path=ppt/theme/theme1.xml><?xml version="1.0" encoding="utf-8"?>
<a:theme xmlns:a="http://schemas.openxmlformats.org/drawingml/2006/main" name="Ulyss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Microsoft Office PowerPoint</Application>
  <PresentationFormat>Bildschirmpräsentation (16:9)</PresentationFormat>
  <Paragraphs>64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6" baseType="lpstr">
      <vt:lpstr>Wingdings</vt:lpstr>
      <vt:lpstr>Arial</vt:lpstr>
      <vt:lpstr>Georgia</vt:lpstr>
      <vt:lpstr>Nunito Sans</vt:lpstr>
      <vt:lpstr>Calibri</vt:lpstr>
      <vt:lpstr>Ulysses template</vt:lpstr>
      <vt:lpstr> Deep Learning und AI:  Generative Adversarial Networks (GAN)</vt:lpstr>
      <vt:lpstr>MACHINE LEARNING</vt:lpstr>
      <vt:lpstr>PowerPoint-Präsentation</vt:lpstr>
      <vt:lpstr>Machine Learning</vt:lpstr>
      <vt:lpstr>Machine Learning</vt:lpstr>
      <vt:lpstr>Machine Learning</vt:lpstr>
      <vt:lpstr>Der Ablauf im Machine Learning</vt:lpstr>
      <vt:lpstr>Der Ablauf im Machine Learning</vt:lpstr>
      <vt:lpstr>Machine Learning</vt:lpstr>
      <vt:lpstr>Machine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Tableau 10:  Visuelle und Intuitive Datenanalyse</dc:title>
  <cp:lastModifiedBy>Jan Schaffranek</cp:lastModifiedBy>
  <cp:revision>72</cp:revision>
  <dcterms:modified xsi:type="dcterms:W3CDTF">2018-08-02T12:18:52Z</dcterms:modified>
</cp:coreProperties>
</file>