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5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Nunito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0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0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81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41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02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076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richtige auswählen der initialen Gewichte, der </a:t>
            </a:r>
            <a:r>
              <a:rPr lang="de-DE" dirty="0" err="1"/>
              <a:t>Lernrate</a:t>
            </a:r>
            <a:r>
              <a:rPr lang="de-DE" dirty="0"/>
              <a:t> und des Optimizers ist sehr schwer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Parameter die vor Beginn des Trainings feststehen nennt man „Hyperparameter“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Paramater die während des Trainings trainiert werden nennt man „Gewichte“</a:t>
            </a:r>
          </a:p>
        </p:txBody>
      </p:sp>
    </p:spTree>
    <p:extLst>
      <p:ext uri="{BB962C8B-B14F-4D97-AF65-F5344CB8AC3E}">
        <p14:creationId xmlns:p14="http://schemas.microsoft.com/office/powerpoint/2010/main" val="102783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70EE995-1AAF-4379-BE2D-56E253121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29" y="1706557"/>
            <a:ext cx="3294216" cy="2563593"/>
          </a:xfrm>
          <a:prstGeom prst="rect">
            <a:avLst/>
          </a:prstGeom>
        </p:spPr>
      </p:pic>
      <p:sp>
        <p:nvSpPr>
          <p:cNvPr id="10" name="Pfeil: nach links 9">
            <a:extLst>
              <a:ext uri="{FF2B5EF4-FFF2-40B4-BE49-F238E27FC236}">
                <a16:creationId xmlns:a16="http://schemas.microsoft.com/office/drawing/2014/main" id="{6040719D-4540-4A99-BEED-75B6EB26E61D}"/>
              </a:ext>
            </a:extLst>
          </p:cNvPr>
          <p:cNvSpPr/>
          <p:nvPr/>
        </p:nvSpPr>
        <p:spPr>
          <a:xfrm rot="10800000">
            <a:off x="3799764" y="1265016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links 10">
            <a:extLst>
              <a:ext uri="{FF2B5EF4-FFF2-40B4-BE49-F238E27FC236}">
                <a16:creationId xmlns:a16="http://schemas.microsoft.com/office/drawing/2014/main" id="{0680C9E2-1A8E-44D2-BBC2-C07568C90D58}"/>
              </a:ext>
            </a:extLst>
          </p:cNvPr>
          <p:cNvSpPr/>
          <p:nvPr/>
        </p:nvSpPr>
        <p:spPr>
          <a:xfrm rot="10800000">
            <a:off x="5162640" y="1265017"/>
            <a:ext cx="1080654" cy="40059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links 11">
            <a:extLst>
              <a:ext uri="{FF2B5EF4-FFF2-40B4-BE49-F238E27FC236}">
                <a16:creationId xmlns:a16="http://schemas.microsoft.com/office/drawing/2014/main" id="{C97EB375-C878-4EFA-94B5-45C68DF09EBD}"/>
              </a:ext>
            </a:extLst>
          </p:cNvPr>
          <p:cNvSpPr/>
          <p:nvPr/>
        </p:nvSpPr>
        <p:spPr>
          <a:xfrm>
            <a:off x="3799764" y="4270150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links 12">
            <a:extLst>
              <a:ext uri="{FF2B5EF4-FFF2-40B4-BE49-F238E27FC236}">
                <a16:creationId xmlns:a16="http://schemas.microsoft.com/office/drawing/2014/main" id="{D3B95BC5-C6BA-479D-A32F-825116860BAA}"/>
              </a:ext>
            </a:extLst>
          </p:cNvPr>
          <p:cNvSpPr/>
          <p:nvPr/>
        </p:nvSpPr>
        <p:spPr>
          <a:xfrm>
            <a:off x="5162640" y="4270150"/>
            <a:ext cx="1080654" cy="400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links 13">
            <a:extLst>
              <a:ext uri="{FF2B5EF4-FFF2-40B4-BE49-F238E27FC236}">
                <a16:creationId xmlns:a16="http://schemas.microsoft.com/office/drawing/2014/main" id="{0C6FAC9A-C64D-44C8-A7AB-8B02DD84D8CE}"/>
              </a:ext>
            </a:extLst>
          </p:cNvPr>
          <p:cNvSpPr/>
          <p:nvPr/>
        </p:nvSpPr>
        <p:spPr>
          <a:xfrm rot="10800000">
            <a:off x="6399412" y="2566000"/>
            <a:ext cx="686826" cy="400598"/>
          </a:xfrm>
          <a:prstGeom prst="leftArrow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7F3E936-8141-4CE0-AA00-46097AD3EFB6}"/>
              </a:ext>
            </a:extLst>
          </p:cNvPr>
          <p:cNvSpPr txBox="1"/>
          <p:nvPr/>
        </p:nvSpPr>
        <p:spPr>
          <a:xfrm>
            <a:off x="7153006" y="2566000"/>
            <a:ext cx="1326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Klassifikation: </a:t>
            </a:r>
            <a:br>
              <a:rPr lang="de-DE" dirty="0"/>
            </a:br>
            <a:r>
              <a:rPr lang="de-DE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6804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im Computerprogramm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Neuronale Netzwerk lernt, indem es die vorhanden Gewichte während des Trainings anpasst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Training: Iteration über den Trainings-Datensatz. Dort wird dann bei einer falschen Vorhersage die Gewichte angepasst.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Testing</a:t>
            </a:r>
            <a:r>
              <a:rPr lang="de-DE" dirty="0"/>
              <a:t>: Iteration über den Test-Datensatz. Dort wird dann die „Performance“ des bereits trainierten Modells getestet.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Ableitung der Fehlerfunktion im Bezug auf die einzelnen Gewichte können Rückschlüsse gezogen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grundlegende Verfahren ist der </a:t>
            </a:r>
            <a:r>
              <a:rPr lang="de-DE" dirty="0" err="1"/>
              <a:t>Gradientenabstieg</a:t>
            </a:r>
            <a:r>
              <a:rPr lang="de-DE" dirty="0"/>
              <a:t> (Gradient </a:t>
            </a:r>
            <a:r>
              <a:rPr lang="de-DE" dirty="0" err="1"/>
              <a:t>descent</a:t>
            </a:r>
            <a:r>
              <a:rPr lang="de-DE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Algorithmus im Neuronalen Netzwerk nennt sich „Backpropagation“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5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EC5006-26EF-4FC2-9114-3B8AD6CA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21" y="1872679"/>
            <a:ext cx="5946075" cy="3270821"/>
          </a:xfrm>
          <a:prstGeom prst="rect">
            <a:avLst/>
          </a:prstGeom>
        </p:spPr>
      </p:pic>
      <p:sp>
        <p:nvSpPr>
          <p:cNvPr id="10" name="Shape 116">
            <a:extLst>
              <a:ext uri="{FF2B5EF4-FFF2-40B4-BE49-F238E27FC236}">
                <a16:creationId xmlns:a16="http://schemas.microsoft.com/office/drawing/2014/main" id="{B414A6A4-0420-43B5-9D92-8E42597067F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25602" y="1329225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Gradient ist die erste Ableitung der Fehlerfunktion im Bezug auf die Gewichte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278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Training besteht aus mehreren Epochen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Epoche ist der gesamte Trainings-Datensatz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Eine Epoche wird in mehrere (Mini-)Batches unterteilt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Updates der Gewichte werden dann mit einem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 Verfahren berechnet</a:t>
            </a:r>
          </a:p>
        </p:txBody>
      </p:sp>
    </p:spTree>
    <p:extLst>
      <p:ext uri="{BB962C8B-B14F-4D97-AF65-F5344CB8AC3E}">
        <p14:creationId xmlns:p14="http://schemas.microsoft.com/office/powerpoint/2010/main" val="51853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„</a:t>
            </a:r>
            <a:r>
              <a:rPr lang="de-DE" dirty="0" err="1"/>
              <a:t>stochastic</a:t>
            </a:r>
            <a:r>
              <a:rPr lang="de-DE" dirty="0"/>
              <a:t> </a:t>
            </a:r>
            <a:r>
              <a:rPr lang="de-DE" dirty="0" err="1"/>
              <a:t>gradient</a:t>
            </a:r>
            <a:r>
              <a:rPr lang="de-DE" dirty="0"/>
              <a:t> </a:t>
            </a:r>
            <a:r>
              <a:rPr lang="de-DE" dirty="0" err="1"/>
              <a:t>descent</a:t>
            </a:r>
            <a:r>
              <a:rPr lang="de-DE" dirty="0"/>
              <a:t>“ (SGD) bildet über ein einzelnes Beispiel bzw. über eine Mini-Batch den Gradienten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Der Gradient „</a:t>
            </a:r>
            <a:r>
              <a:rPr lang="de-DE" dirty="0" err="1"/>
              <a:t>updated</a:t>
            </a:r>
            <a:r>
              <a:rPr lang="de-DE" dirty="0"/>
              <a:t>“ dann die Gewichte der Schichten, beginnend mit der Output-Schicht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Update wird in Relation zu einer gegebenen </a:t>
            </a:r>
            <a:r>
              <a:rPr lang="de-DE" dirty="0" err="1"/>
              <a:t>Lernrate</a:t>
            </a:r>
            <a:r>
              <a:rPr lang="de-DE" dirty="0"/>
              <a:t> ausgeführt</a:t>
            </a:r>
          </a:p>
        </p:txBody>
      </p:sp>
    </p:spTree>
    <p:extLst>
      <p:ext uri="{BB962C8B-B14F-4D97-AF65-F5344CB8AC3E}">
        <p14:creationId xmlns:p14="http://schemas.microsoft.com/office/powerpoint/2010/main" val="63935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Wahl der „richtigen“ </a:t>
            </a:r>
            <a:r>
              <a:rPr lang="de-DE" dirty="0" err="1"/>
              <a:t>Lernrate</a:t>
            </a:r>
            <a:r>
              <a:rPr lang="de-DE" dirty="0"/>
              <a:t> ist nicht einfach und es gibt keine allgemeine Formel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B38534B-FD48-40A3-B1A2-8EB0B0A3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13" y="2429927"/>
            <a:ext cx="1924714" cy="17360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03FA8C6-E3C9-4A06-B1AD-EB989F50D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898" y="2424930"/>
            <a:ext cx="4359194" cy="182331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D267B83-C058-4CF1-B371-BD98268B8042}"/>
              </a:ext>
            </a:extLst>
          </p:cNvPr>
          <p:cNvSpPr txBox="1"/>
          <p:nvPr/>
        </p:nvSpPr>
        <p:spPr>
          <a:xfrm>
            <a:off x="2678242" y="4735704"/>
            <a:ext cx="532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000" dirty="0"/>
              <a:t>Quelle: </a:t>
            </a:r>
            <a:r>
              <a:rPr lang="de-DE" sz="1000" dirty="0"/>
              <a:t>http://cs231n.github.io/ (Stanford)</a:t>
            </a:r>
            <a:endParaRPr lang="en" sz="1000" dirty="0"/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2740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 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Wie lernt das Neuronale Netzwerk?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125602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Wahl des „richtigen“ Optimizers ist auch nicht einfach und keineswegs festgeschrieben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D267B83-C058-4CF1-B371-BD98268B8042}"/>
              </a:ext>
            </a:extLst>
          </p:cNvPr>
          <p:cNvSpPr txBox="1"/>
          <p:nvPr/>
        </p:nvSpPr>
        <p:spPr>
          <a:xfrm>
            <a:off x="2678242" y="4735707"/>
            <a:ext cx="532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http://cs231n.github.io/ (Stanford)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374704-8AF8-4CF4-9F65-50D9D5F9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12" y="2215783"/>
            <a:ext cx="2678965" cy="207403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278091D-B9F5-4EE0-A0FF-8ABAA84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22" y="2215783"/>
            <a:ext cx="2678964" cy="20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5043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Bildschirmpräsentation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Wingdings</vt:lpstr>
      <vt:lpstr>Arial</vt:lpstr>
      <vt:lpstr>Nunito Sans</vt:lpstr>
      <vt:lpstr>Georgia</vt:lpstr>
      <vt:lpstr>Calibri</vt:lpstr>
      <vt:lpstr>Ulysses template</vt:lpstr>
      <vt:lpstr> Deep Learning und AI:  Generative Adversarial Networks (GAN)</vt:lpstr>
      <vt:lpstr>Neuronale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  <vt:lpstr>Neuronale 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63</cp:revision>
  <dcterms:modified xsi:type="dcterms:W3CDTF">2018-08-02T12:24:18Z</dcterms:modified>
</cp:coreProperties>
</file>