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67" r:id="rId3"/>
    <p:sldId id="264" r:id="rId4"/>
    <p:sldId id="265" r:id="rId5"/>
    <p:sldId id="269" r:id="rId6"/>
    <p:sldId id="275" r:id="rId7"/>
    <p:sldId id="270" r:id="rId8"/>
    <p:sldId id="272" r:id="rId9"/>
    <p:sldId id="271" r:id="rId10"/>
    <p:sldId id="277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Nunito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84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12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93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464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025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61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358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 with intro text">
  <p:cSld name="Title + 2 columns with intro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289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713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2" r:id="rId4"/>
    <p:sldLayoutId id="2147483663" r:id="rId5"/>
    <p:sldLayoutId id="214748366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Ein Beispiel: Klassifikation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Der Datensatz besteht aus Hunde und Katzen Bilder. </a:t>
            </a:r>
            <a:br>
              <a:rPr lang="de-DE" dirty="0"/>
            </a:br>
            <a:r>
              <a:rPr lang="de-DE" dirty="0"/>
              <a:t>Die Aufgabe ist es ein neues Bild zu einer dieser beiden Klassen zuzuordnen.</a:t>
            </a:r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 err="1"/>
              <a:t>Supervised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6AA7FFE-AC75-49E7-B685-E88DC1A08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810" y="2347849"/>
            <a:ext cx="6201830" cy="233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8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Offene Fragen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Was ist </a:t>
            </a:r>
            <a:r>
              <a:rPr lang="de-DE" dirty="0" err="1"/>
              <a:t>Supervised</a:t>
            </a:r>
            <a:r>
              <a:rPr lang="de-DE" dirty="0"/>
              <a:t> (Überwachtes) Lernen?</a:t>
            </a:r>
          </a:p>
          <a:p>
            <a:pPr marL="0" lvl="0" indent="0">
              <a:buNone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Was ist das Deep Learning?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Was sind </a:t>
            </a:r>
            <a:r>
              <a:rPr lang="de-DE"/>
              <a:t>Neuronale Netzwerke?</a:t>
            </a:r>
            <a:endParaRPr lang="de-DE" dirty="0"/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Machine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91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ctrTitle" idx="4294967295"/>
          </p:nvPr>
        </p:nvSpPr>
        <p:spPr>
          <a:xfrm>
            <a:off x="1229195" y="2973559"/>
            <a:ext cx="8809218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400" b="1" dirty="0"/>
              <a:t>SUPERVISED </a:t>
            </a:r>
            <a:br>
              <a:rPr lang="de-DE" sz="5400" b="1" dirty="0"/>
            </a:br>
            <a:r>
              <a:rPr lang="de-DE" sz="5400" b="1" dirty="0"/>
              <a:t>LEARNING</a:t>
            </a:r>
            <a:endParaRPr sz="5400" b="1" dirty="0"/>
          </a:p>
        </p:txBody>
      </p:sp>
      <p:grpSp>
        <p:nvGrpSpPr>
          <p:cNvPr id="163" name="Google Shape;163;p2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Google Shape;164;p23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23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Google Shape;167;p2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23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3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Im </a:t>
            </a:r>
            <a:r>
              <a:rPr lang="de-DE" dirty="0" err="1"/>
              <a:t>Supervised</a:t>
            </a:r>
            <a:r>
              <a:rPr lang="de-DE" dirty="0"/>
              <a:t> Learning besitzen wir einen Datensatz an Beispielen, bestehend aus einem Input und den zugehörigen Output Werten </a:t>
            </a:r>
            <a:endParaRPr dirty="0"/>
          </a:p>
        </p:txBody>
      </p:sp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Supervised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2"/>
          </p:nvPr>
        </p:nvSpPr>
        <p:spPr>
          <a:xfrm>
            <a:off x="3101996" y="2123332"/>
            <a:ext cx="2727000" cy="1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b="1" dirty="0"/>
              <a:t>Input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x ~ Features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e-DE" dirty="0"/>
          </a:p>
          <a:p>
            <a:pPr marL="0" lvl="0" indent="0">
              <a:buClr>
                <a:schemeClr val="dk1"/>
              </a:buClr>
              <a:buNone/>
            </a:pPr>
            <a:r>
              <a:rPr lang="de-DE" b="1" dirty="0"/>
              <a:t>Output</a:t>
            </a:r>
          </a:p>
          <a:p>
            <a:pPr marL="0" lvl="0" indent="0">
              <a:buClr>
                <a:schemeClr val="dk1"/>
              </a:buClr>
              <a:buNone/>
            </a:pPr>
            <a:r>
              <a:rPr lang="de-DE" dirty="0"/>
              <a:t>y ~ Target/Label/</a:t>
            </a:r>
            <a:r>
              <a:rPr lang="de-DE" dirty="0" err="1"/>
              <a:t>Classes</a:t>
            </a: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3"/>
          </p:nvPr>
        </p:nvSpPr>
        <p:spPr>
          <a:xfrm>
            <a:off x="5823605" y="2123332"/>
            <a:ext cx="2727000" cy="1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b="1" dirty="0"/>
              <a:t>Das Ziel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Es gibt eine Funktion (Target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btw</a:t>
            </a:r>
            <a:r>
              <a:rPr lang="de-DE" dirty="0"/>
              <a:t>. Ground Truth </a:t>
            </a:r>
            <a:r>
              <a:rPr lang="de-DE" dirty="0" err="1"/>
              <a:t>function</a:t>
            </a:r>
            <a:r>
              <a:rPr lang="de-DE" dirty="0"/>
              <a:t>), die die Beispiel aus dem Datensatz erzeugt hat.</a:t>
            </a:r>
            <a:endParaRPr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0" name="Google Shape;190;p24"/>
          <p:cNvGrpSpPr/>
          <p:nvPr/>
        </p:nvGrpSpPr>
        <p:grpSpPr>
          <a:xfrm>
            <a:off x="3868697" y="2123332"/>
            <a:ext cx="394068" cy="325505"/>
            <a:chOff x="5268225" y="4341925"/>
            <a:chExt cx="468850" cy="387275"/>
          </a:xfrm>
        </p:grpSpPr>
        <p:sp>
          <p:nvSpPr>
            <p:cNvPr id="191" name="Google Shape;191;p24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24"/>
          <p:cNvGrpSpPr/>
          <p:nvPr/>
        </p:nvGrpSpPr>
        <p:grpSpPr>
          <a:xfrm>
            <a:off x="6687470" y="2223751"/>
            <a:ext cx="445255" cy="246182"/>
            <a:chOff x="531800" y="5071350"/>
            <a:chExt cx="529750" cy="292900"/>
          </a:xfrm>
        </p:grpSpPr>
        <p:sp>
          <p:nvSpPr>
            <p:cNvPr id="200" name="Google Shape;200;p2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In dem </a:t>
            </a:r>
            <a:r>
              <a:rPr lang="de-DE" dirty="0" err="1"/>
              <a:t>Supervised</a:t>
            </a:r>
            <a:r>
              <a:rPr lang="de-DE" dirty="0"/>
              <a:t> Learning besitzen wir einen Datensatz an Beispielen mit Input und den zugehörigen Output Werten </a:t>
            </a:r>
            <a:endParaRPr dirty="0"/>
          </a:p>
        </p:txBody>
      </p:sp>
      <p:sp>
        <p:nvSpPr>
          <p:cNvPr id="182" name="Google Shape;182;p24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Supervised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sp>
        <p:nvSpPr>
          <p:cNvPr id="183" name="Google Shape;183;p24"/>
          <p:cNvSpPr txBox="1">
            <a:spLocks noGrp="1"/>
          </p:cNvSpPr>
          <p:nvPr>
            <p:ph type="body" idx="2"/>
          </p:nvPr>
        </p:nvSpPr>
        <p:spPr>
          <a:xfrm>
            <a:off x="3101996" y="2123331"/>
            <a:ext cx="2727000" cy="1742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None/>
            </a:pPr>
            <a:r>
              <a:rPr lang="de-DE" b="1" dirty="0"/>
              <a:t>Die Target </a:t>
            </a:r>
            <a:r>
              <a:rPr lang="de-DE" b="1" dirty="0" err="1"/>
              <a:t>Function</a:t>
            </a:r>
            <a:r>
              <a:rPr lang="de-DE" b="1" dirty="0"/>
              <a:t>:</a:t>
            </a:r>
          </a:p>
          <a:p>
            <a:pPr marL="0" indent="0">
              <a:buClr>
                <a:schemeClr val="dk1"/>
              </a:buClr>
              <a:buNone/>
            </a:pPr>
            <a:r>
              <a:rPr lang="de-DE" dirty="0"/>
              <a:t>y = f(x) + </a:t>
            </a:r>
            <a:r>
              <a:rPr lang="de-DE" dirty="0" err="1"/>
              <a:t>noise</a:t>
            </a:r>
            <a:endParaRPr lang="de-DE" dirty="0"/>
          </a:p>
          <a:p>
            <a:pPr marL="0" indent="0">
              <a:buClr>
                <a:schemeClr val="dk1"/>
              </a:buClr>
              <a:buNone/>
            </a:pPr>
            <a:r>
              <a:rPr lang="de-DE" dirty="0"/>
              <a:t>Diese bildet für alle x das zugehörige y ab. </a:t>
            </a:r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184" name="Google Shape;18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3"/>
          </p:nvPr>
        </p:nvSpPr>
        <p:spPr>
          <a:xfrm>
            <a:off x="5823605" y="2123332"/>
            <a:ext cx="2727000" cy="1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b="1" dirty="0"/>
              <a:t>Das Vorgehen: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Das </a:t>
            </a:r>
            <a:r>
              <a:rPr lang="de-DE" dirty="0" err="1"/>
              <a:t>Supervised</a:t>
            </a:r>
            <a:r>
              <a:rPr lang="de-DE" dirty="0"/>
              <a:t> Learning Modell soll die Funktion f(x) lernen bzw. approximieren.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Während des Lernens „überwachen“ wir das Programm.</a:t>
            </a:r>
          </a:p>
        </p:txBody>
      </p:sp>
    </p:spTree>
    <p:extLst>
      <p:ext uri="{BB962C8B-B14F-4D97-AF65-F5344CB8AC3E}">
        <p14:creationId xmlns:p14="http://schemas.microsoft.com/office/powerpoint/2010/main" val="69528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129915" y="575500"/>
            <a:ext cx="2288497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Die Aufgaben des 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Learnings</a:t>
            </a:r>
            <a:endParaRPr dirty="0"/>
          </a:p>
        </p:txBody>
      </p:sp>
      <p:sp>
        <p:nvSpPr>
          <p:cNvPr id="249" name="Google Shape;249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50" name="Google Shape;250;p28"/>
          <p:cNvGrpSpPr/>
          <p:nvPr/>
        </p:nvGrpSpPr>
        <p:grpSpPr>
          <a:xfrm>
            <a:off x="3362311" y="1317687"/>
            <a:ext cx="4607362" cy="2571928"/>
            <a:chOff x="3892182" y="537300"/>
            <a:chExt cx="3624901" cy="1906800"/>
          </a:xfrm>
        </p:grpSpPr>
        <p:sp>
          <p:nvSpPr>
            <p:cNvPr id="251" name="Google Shape;251;p28"/>
            <p:cNvSpPr/>
            <p:nvPr/>
          </p:nvSpPr>
          <p:spPr>
            <a:xfrm>
              <a:off x="3892182" y="537300"/>
              <a:ext cx="1906800" cy="1906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4000" dirty="0" err="1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Regr-ession</a:t>
              </a:r>
              <a:endParaRPr sz="40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610283" y="537300"/>
              <a:ext cx="1906800" cy="1906800"/>
            </a:xfrm>
            <a:prstGeom prst="ellipse">
              <a:avLst/>
            </a:prstGeom>
            <a:solidFill>
              <a:srgbClr val="F67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3200" dirty="0" err="1">
                  <a:solidFill>
                    <a:srgbClr val="FFFFFF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Klassi-fikation</a:t>
              </a:r>
              <a:endParaRPr sz="32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Ein Beispiel: Regression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Der Datensatz:</a:t>
            </a:r>
          </a:p>
          <a:p>
            <a:pPr marL="0" lvl="0" indent="0">
              <a:buNone/>
            </a:pPr>
            <a:r>
              <a:rPr lang="de-DE" dirty="0"/>
              <a:t>X = {-1, 0, 1}</a:t>
            </a:r>
          </a:p>
          <a:p>
            <a:pPr marL="0" lvl="0" indent="0">
              <a:buNone/>
            </a:pPr>
            <a:r>
              <a:rPr lang="de-DE" dirty="0"/>
              <a:t>Y = {1, 0, 1}</a:t>
            </a:r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 err="1"/>
              <a:t>Supervised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FC2F482-701A-461B-A1ED-98AFFF0E9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789" y="2497750"/>
            <a:ext cx="2732421" cy="204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8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Ein Beispiel: Regression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Der Datensatz:</a:t>
            </a:r>
          </a:p>
          <a:p>
            <a:pPr marL="0" lvl="0" indent="0">
              <a:buNone/>
            </a:pPr>
            <a:r>
              <a:rPr lang="de-DE" dirty="0"/>
              <a:t>X = {-1, 0, 1}</a:t>
            </a:r>
          </a:p>
          <a:p>
            <a:pPr marL="0" lvl="0" indent="0">
              <a:buNone/>
            </a:pPr>
            <a:r>
              <a:rPr lang="de-DE" dirty="0"/>
              <a:t>Y = {1, 0, 1}</a:t>
            </a:r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r>
              <a:rPr lang="de-DE" dirty="0"/>
              <a:t>Was wäre eine passende Target </a:t>
            </a:r>
            <a:r>
              <a:rPr lang="de-DE" dirty="0" err="1"/>
              <a:t>Function</a:t>
            </a:r>
            <a:r>
              <a:rPr lang="de-DE" dirty="0"/>
              <a:t> für den Datensatz?</a:t>
            </a:r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 err="1"/>
              <a:t>Supervised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145898A-557D-4882-A48C-46A177A4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789" y="2497750"/>
            <a:ext cx="2732421" cy="204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3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Ein Beispiel: Regression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3172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Der Datensatz:</a:t>
            </a:r>
          </a:p>
          <a:p>
            <a:pPr marL="0" lvl="0" indent="0">
              <a:buNone/>
            </a:pPr>
            <a:r>
              <a:rPr lang="de-DE" dirty="0"/>
              <a:t>X = {-1, 0, 1}</a:t>
            </a:r>
          </a:p>
          <a:p>
            <a:pPr marL="0" lvl="0" indent="0">
              <a:buNone/>
            </a:pPr>
            <a:r>
              <a:rPr lang="de-DE" dirty="0"/>
              <a:t>Y = {1, 0, 1}</a:t>
            </a:r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r>
              <a:rPr lang="de-DE" dirty="0"/>
              <a:t>f(x) = x²</a:t>
            </a:r>
          </a:p>
          <a:p>
            <a:pPr marL="0" lvl="0" indent="0">
              <a:buNone/>
            </a:pPr>
            <a:r>
              <a:rPr lang="de-DE" dirty="0"/>
              <a:t>f(x) = </a:t>
            </a:r>
            <a:r>
              <a:rPr lang="de-DE" dirty="0" err="1"/>
              <a:t>abs</a:t>
            </a:r>
            <a:r>
              <a:rPr lang="de-DE" dirty="0"/>
              <a:t>(x)</a:t>
            </a:r>
          </a:p>
          <a:p>
            <a:pPr marL="0" lvl="0" indent="0">
              <a:buNone/>
            </a:pPr>
            <a:r>
              <a:rPr lang="de-DE" dirty="0"/>
              <a:t>f(x) = x² * x²</a:t>
            </a:r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endParaRPr lang="de-DE"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 err="1"/>
              <a:t>Supervised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C55C60-1CAD-4C8C-9283-A79DC3898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505" y="1519001"/>
            <a:ext cx="3477279" cy="2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01235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Bildschirmpräsentation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Georgia</vt:lpstr>
      <vt:lpstr>Calibri</vt:lpstr>
      <vt:lpstr>Wingdings</vt:lpstr>
      <vt:lpstr>Nunito Sans</vt:lpstr>
      <vt:lpstr>Arial</vt:lpstr>
      <vt:lpstr>Ulysses template</vt:lpstr>
      <vt:lpstr> Deep Learning und AI:  Generative Adversarial Networks (GAN)</vt:lpstr>
      <vt:lpstr>Machine Learning</vt:lpstr>
      <vt:lpstr>SUPERVISED  LEARNING</vt:lpstr>
      <vt:lpstr>Supervised Learning</vt:lpstr>
      <vt:lpstr>Supervised Learning</vt:lpstr>
      <vt:lpstr>Die Aufgaben des Supervised Learnings</vt:lpstr>
      <vt:lpstr>Supervised Learning</vt:lpstr>
      <vt:lpstr>Supervised Learning</vt:lpstr>
      <vt:lpstr>Supervised Learning</vt:lpstr>
      <vt:lpstr>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88</cp:revision>
  <dcterms:modified xsi:type="dcterms:W3CDTF">2018-08-03T12:59:08Z</dcterms:modified>
</cp:coreProperties>
</file>