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Nuni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1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80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2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1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9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46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0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94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7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30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44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0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2.026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Eigenschaften des Angriffes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20802" y="135224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Ein </a:t>
            </a:r>
            <a:r>
              <a:rPr lang="de-DE" dirty="0" err="1">
                <a:solidFill>
                  <a:srgbClr val="003560"/>
                </a:solidFill>
              </a:rPr>
              <a:t>Adversarial</a:t>
            </a:r>
            <a:r>
              <a:rPr lang="de-DE" dirty="0">
                <a:solidFill>
                  <a:srgbClr val="003560"/>
                </a:solidFill>
              </a:rPr>
              <a:t> Patch kann das Vorgehen ausnutzen und ein mehr „hervorstechendes“ Objekt darstellen und somit die Klassifikation selber entscheiden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B454C442-4DE6-4B62-A8D5-3C1A5A03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25" y="2588391"/>
            <a:ext cx="4694924" cy="20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63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Lokaler Angriff eines </a:t>
            </a:r>
            <a:r>
              <a:rPr lang="de-DE" dirty="0" err="1"/>
              <a:t>Adversarial</a:t>
            </a:r>
            <a:r>
              <a:rPr lang="de-DE" dirty="0"/>
              <a:t> Patches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55779" y="1137381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Dank dem zufälligen Auswählen der Bilder </a:t>
            </a:r>
            <a:r>
              <a:rPr lang="de-DE" b="1" dirty="0">
                <a:solidFill>
                  <a:srgbClr val="003560"/>
                </a:solidFill>
              </a:rPr>
              <a:t>I</a:t>
            </a:r>
            <a:r>
              <a:rPr lang="de-DE" dirty="0">
                <a:solidFill>
                  <a:srgbClr val="003560"/>
                </a:solidFill>
              </a:rPr>
              <a:t>, Patch Position </a:t>
            </a:r>
            <a:r>
              <a:rPr lang="de-DE" b="1" dirty="0">
                <a:solidFill>
                  <a:srgbClr val="003560"/>
                </a:solidFill>
              </a:rPr>
              <a:t>L</a:t>
            </a:r>
            <a:r>
              <a:rPr lang="de-DE" dirty="0">
                <a:solidFill>
                  <a:srgbClr val="003560"/>
                </a:solidFill>
              </a:rPr>
              <a:t> und Patch Transformation </a:t>
            </a:r>
            <a:r>
              <a:rPr lang="de-DE" b="1" dirty="0">
                <a:solidFill>
                  <a:srgbClr val="003560"/>
                </a:solidFill>
              </a:rPr>
              <a:t>T</a:t>
            </a:r>
            <a:r>
              <a:rPr lang="de-DE" dirty="0">
                <a:solidFill>
                  <a:srgbClr val="003560"/>
                </a:solidFill>
              </a:rPr>
              <a:t> kann ein szenenunabhängiger Patch trainiert werden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Es wird somit kein Vorwissen über die Beleuchtung, die Kameraposition  und der vorliegenden Gegenstände eines Bildes benötigt</a:t>
            </a: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BC3C4A9-8A33-4F13-BF3A-30D3ADE3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79" y="3023016"/>
            <a:ext cx="3394062" cy="212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6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Resultate der Angriffe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95753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Wichtig: Das Ziel sollte ein universaler Angriff sein, der eine bestimmte Klassifizierung mit sich bringt</a:t>
            </a:r>
          </a:p>
        </p:txBody>
      </p:sp>
      <p:pic>
        <p:nvPicPr>
          <p:cNvPr id="8" name="Grafik 4">
            <a:extLst>
              <a:ext uri="{FF2B5EF4-FFF2-40B4-BE49-F238E27FC236}">
                <a16:creationId xmlns:a16="http://schemas.microsoft.com/office/drawing/2014/main" id="{35FC1709-E7C0-47E4-BB7E-C1354667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20" y="2223540"/>
            <a:ext cx="6281764" cy="218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5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Verteidigung gegen einen Angriff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55780" y="137874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defRPr/>
            </a:pPr>
            <a:r>
              <a:rPr lang="de-DE" dirty="0">
                <a:solidFill>
                  <a:srgbClr val="003560"/>
                </a:solidFill>
              </a:rPr>
              <a:t>Damit das Netzwerk robust gegen einen solchen Angriff wird, muss es erkennen, ob ein </a:t>
            </a:r>
            <a:r>
              <a:rPr lang="de-DE" dirty="0" err="1">
                <a:solidFill>
                  <a:srgbClr val="003560"/>
                </a:solidFill>
              </a:rPr>
              <a:t>Adversarial</a:t>
            </a:r>
            <a:r>
              <a:rPr lang="de-DE" dirty="0">
                <a:solidFill>
                  <a:srgbClr val="003560"/>
                </a:solidFill>
              </a:rPr>
              <a:t> </a:t>
            </a:r>
            <a:r>
              <a:rPr lang="de-DE" dirty="0" err="1">
                <a:solidFill>
                  <a:srgbClr val="003560"/>
                </a:solidFill>
              </a:rPr>
              <a:t>Example</a:t>
            </a:r>
            <a:r>
              <a:rPr lang="de-DE" dirty="0">
                <a:solidFill>
                  <a:srgbClr val="003560"/>
                </a:solidFill>
              </a:rPr>
              <a:t> vorliegt oder nicht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6381ACE9-1766-4020-A5E3-EA412507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68" y="2654796"/>
            <a:ext cx="3013082" cy="205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35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Fazit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55780" y="137874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Der Angriff funktioniert in der realen Welt und kann ebenfalls getarnt werden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Da erst wenig für die Verteidigung gegen Patches unternommen wurde, stellt dies einen starken Angriff dar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Viele ML Modelle agieren auch ohne die Kontrolle eines Menschen bzw. getarnte Patches können unauffällig platziert werden</a:t>
            </a:r>
          </a:p>
        </p:txBody>
      </p:sp>
    </p:spTree>
    <p:extLst>
      <p:ext uri="{BB962C8B-B14F-4D97-AF65-F5344CB8AC3E}">
        <p14:creationId xmlns:p14="http://schemas.microsoft.com/office/powerpoint/2010/main" val="298745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Quellenangaben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95754" y="1113919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rgbClr val="003560"/>
                </a:solidFill>
              </a:rPr>
              <a:t>Brown at al., </a:t>
            </a:r>
            <a:r>
              <a:rPr lang="de-DE" sz="1000" dirty="0" err="1">
                <a:solidFill>
                  <a:srgbClr val="003560"/>
                </a:solidFill>
              </a:rPr>
              <a:t>Adversarial</a:t>
            </a:r>
            <a:r>
              <a:rPr lang="de-DE" sz="1000" dirty="0">
                <a:solidFill>
                  <a:srgbClr val="003560"/>
                </a:solidFill>
              </a:rPr>
              <a:t> Patch, https://arxiv.org/abs/1712.09665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sz="1000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sz="1000" dirty="0" err="1">
                <a:solidFill>
                  <a:srgbClr val="003560"/>
                </a:solidFill>
              </a:rPr>
              <a:t>Papernot</a:t>
            </a:r>
            <a:r>
              <a:rPr lang="de-DE" sz="1000" dirty="0">
                <a:solidFill>
                  <a:srgbClr val="003560"/>
                </a:solidFill>
              </a:rPr>
              <a:t> et al., </a:t>
            </a:r>
            <a:r>
              <a:rPr lang="en-US" sz="1000" dirty="0">
                <a:solidFill>
                  <a:srgbClr val="003560"/>
                </a:solidFill>
              </a:rPr>
              <a:t>Distillation as a Defense to Adversarial Perturbations against Deep Neural Networks</a:t>
            </a:r>
            <a:r>
              <a:rPr lang="de-DE" sz="1000" dirty="0">
                <a:solidFill>
                  <a:srgbClr val="003560"/>
                </a:solidFill>
              </a:rPr>
              <a:t>, https://arxiv.org/pdf/1511.04508.pdf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sz="1000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sz="1000" dirty="0" err="1">
                <a:solidFill>
                  <a:srgbClr val="003560"/>
                </a:solidFill>
              </a:rPr>
              <a:t>Athalye</a:t>
            </a:r>
            <a:r>
              <a:rPr lang="de-DE" sz="1000" dirty="0">
                <a:solidFill>
                  <a:srgbClr val="003560"/>
                </a:solidFill>
              </a:rPr>
              <a:t> at al.,  SYNTHESIZING ROBUST ADVERSARIAL EXAMPLES, https://arxiv.org/pdf/1707.07397.pdf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sz="1000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sz="1000" dirty="0">
                <a:solidFill>
                  <a:srgbClr val="003560"/>
                </a:solidFill>
              </a:rPr>
              <a:t>Meng, Chen, </a:t>
            </a:r>
            <a:r>
              <a:rPr lang="de-DE" sz="1000" dirty="0" err="1">
                <a:solidFill>
                  <a:srgbClr val="003560"/>
                </a:solidFill>
              </a:rPr>
              <a:t>MagNet</a:t>
            </a:r>
            <a:r>
              <a:rPr lang="de-DE" sz="1000" dirty="0">
                <a:solidFill>
                  <a:srgbClr val="003560"/>
                </a:solidFill>
              </a:rPr>
              <a:t>, https://arxiv.org/pdf/1705.09064.pdf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sz="1000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sz="1000" dirty="0" err="1">
                <a:solidFill>
                  <a:srgbClr val="003560"/>
                </a:solidFill>
              </a:rPr>
              <a:t>Rakin</a:t>
            </a:r>
            <a:r>
              <a:rPr lang="de-DE" sz="1000" dirty="0">
                <a:solidFill>
                  <a:srgbClr val="003560"/>
                </a:solidFill>
              </a:rPr>
              <a:t> et al., </a:t>
            </a:r>
            <a:r>
              <a:rPr lang="en-US" sz="1000" dirty="0">
                <a:solidFill>
                  <a:srgbClr val="003560"/>
                </a:solidFill>
              </a:rPr>
              <a:t>Blind Pre-Processing: A Robust Defense Method Against Adversarial Examples, https://arxiv.org/pdf/1802.01549.pdf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000" dirty="0" err="1">
                <a:solidFill>
                  <a:srgbClr val="003560"/>
                </a:solidFill>
              </a:rPr>
              <a:t>Moosavi-Dezfooli</a:t>
            </a:r>
            <a:r>
              <a:rPr lang="en-US" sz="1000" dirty="0">
                <a:solidFill>
                  <a:srgbClr val="003560"/>
                </a:solidFill>
              </a:rPr>
              <a:t> et al., Divide, Denoise, and Defend against Adversarial Attacks, https://arxiv.org/pdf/1802.06806.pdf</a:t>
            </a:r>
          </a:p>
        </p:txBody>
      </p:sp>
    </p:spTree>
    <p:extLst>
      <p:ext uri="{BB962C8B-B14F-4D97-AF65-F5344CB8AC3E}">
        <p14:creationId xmlns:p14="http://schemas.microsoft.com/office/powerpoint/2010/main" val="7978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Image Classification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46716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Ziel: Trainiere ein Modell für die Objekterkennung auf Bildern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Gegeben: Ein Dataset bestehend aus </a:t>
            </a:r>
            <a:r>
              <a:rPr lang="de-DE" dirty="0" err="1">
                <a:solidFill>
                  <a:srgbClr val="003560"/>
                </a:solidFill>
              </a:rPr>
              <a:t>Trainngs</a:t>
            </a:r>
            <a:r>
              <a:rPr lang="de-DE" dirty="0">
                <a:solidFill>
                  <a:srgbClr val="003560"/>
                </a:solidFill>
              </a:rPr>
              <a:t>- und Testbildern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Vorgehen: Neuronales Netzwerk iterativ im </a:t>
            </a:r>
            <a:br>
              <a:rPr lang="de-DE" dirty="0">
                <a:solidFill>
                  <a:srgbClr val="003560"/>
                </a:solidFill>
              </a:rPr>
            </a:br>
            <a:r>
              <a:rPr lang="de-DE" dirty="0">
                <a:solidFill>
                  <a:srgbClr val="003560"/>
                </a:solidFill>
              </a:rPr>
              <a:t>Training verbessern und die Performance </a:t>
            </a:r>
            <a:br>
              <a:rPr lang="de-DE" dirty="0">
                <a:solidFill>
                  <a:srgbClr val="003560"/>
                </a:solidFill>
              </a:rPr>
            </a:br>
            <a:r>
              <a:rPr lang="de-DE" dirty="0">
                <a:solidFill>
                  <a:srgbClr val="003560"/>
                </a:solidFill>
              </a:rPr>
              <a:t>im </a:t>
            </a:r>
            <a:r>
              <a:rPr lang="de-DE" dirty="0" err="1">
                <a:solidFill>
                  <a:srgbClr val="003560"/>
                </a:solidFill>
              </a:rPr>
              <a:t>Testing</a:t>
            </a:r>
            <a:r>
              <a:rPr lang="de-DE" dirty="0">
                <a:solidFill>
                  <a:srgbClr val="003560"/>
                </a:solidFill>
              </a:rPr>
              <a:t> evaluieren</a:t>
            </a:r>
            <a:br>
              <a:rPr lang="de-DE" dirty="0">
                <a:solidFill>
                  <a:srgbClr val="003560"/>
                </a:solidFill>
              </a:rPr>
            </a:b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Somit soll das Netzwerk das wichtigste </a:t>
            </a:r>
            <a:br>
              <a:rPr lang="de-DE" dirty="0">
                <a:solidFill>
                  <a:srgbClr val="003560"/>
                </a:solidFill>
              </a:rPr>
            </a:br>
            <a:r>
              <a:rPr lang="de-DE" dirty="0">
                <a:solidFill>
                  <a:srgbClr val="003560"/>
                </a:solidFill>
              </a:rPr>
              <a:t>Objekt auf dem Bild bestimmen und einer</a:t>
            </a:r>
            <a:br>
              <a:rPr lang="de-DE" dirty="0">
                <a:solidFill>
                  <a:srgbClr val="003560"/>
                </a:solidFill>
              </a:rPr>
            </a:br>
            <a:r>
              <a:rPr lang="de-DE" dirty="0">
                <a:solidFill>
                  <a:srgbClr val="003560"/>
                </a:solidFill>
              </a:rPr>
              <a:t>der gegebenen Klasse zuordnen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9BDB89-B3C9-403E-AD3F-F6453021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78" y="2890655"/>
            <a:ext cx="2428722" cy="185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Image Classification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FA96A386-41E7-4B83-BDF1-BC14B09E1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9" y="1069299"/>
            <a:ext cx="4670956" cy="36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6A35B29-A4A1-4A55-B200-22CF39EA6ABD}"/>
              </a:ext>
            </a:extLst>
          </p:cNvPr>
          <p:cNvSpPr txBox="1"/>
          <p:nvPr/>
        </p:nvSpPr>
        <p:spPr>
          <a:xfrm>
            <a:off x="2688235" y="4823540"/>
            <a:ext cx="5371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https://arxiv.org/abs/1602.02697</a:t>
            </a:r>
            <a:r>
              <a:rPr lang="de-DE" sz="1000" dirty="0"/>
              <a:t> (</a:t>
            </a:r>
            <a:r>
              <a:rPr lang="de-DE" sz="1000" dirty="0" err="1"/>
              <a:t>Papernot</a:t>
            </a:r>
            <a:r>
              <a:rPr lang="de-DE" sz="1000" dirty="0"/>
              <a:t> et al.)</a:t>
            </a:r>
          </a:p>
        </p:txBody>
      </p:sp>
    </p:spTree>
    <p:extLst>
      <p:ext uri="{BB962C8B-B14F-4D97-AF65-F5344CB8AC3E}">
        <p14:creationId xmlns:p14="http://schemas.microsoft.com/office/powerpoint/2010/main" val="23095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Angriffsarten der Image Classification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46716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Globale Veränderung (</a:t>
            </a:r>
            <a:r>
              <a:rPr lang="de-DE" dirty="0" err="1">
                <a:solidFill>
                  <a:srgbClr val="003560"/>
                </a:solidFill>
              </a:rPr>
              <a:t>Adversarial</a:t>
            </a:r>
            <a:r>
              <a:rPr lang="de-DE" dirty="0">
                <a:solidFill>
                  <a:srgbClr val="003560"/>
                </a:solidFill>
              </a:rPr>
              <a:t> </a:t>
            </a:r>
            <a:r>
              <a:rPr lang="de-DE" dirty="0" err="1">
                <a:solidFill>
                  <a:srgbClr val="003560"/>
                </a:solidFill>
              </a:rPr>
              <a:t>Examples</a:t>
            </a:r>
            <a:r>
              <a:rPr lang="de-DE" dirty="0">
                <a:solidFill>
                  <a:srgbClr val="003560"/>
                </a:solidFill>
              </a:rPr>
              <a:t>):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Jeder Pixel des Bildes wird um einen kleinen Wert verändert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Der Angriff ist für das menschliche Auge „unsichtbar“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Lokale Veränderungen (</a:t>
            </a:r>
            <a:r>
              <a:rPr lang="de-DE" dirty="0" err="1">
                <a:solidFill>
                  <a:srgbClr val="003560"/>
                </a:solidFill>
              </a:rPr>
              <a:t>Adversarial</a:t>
            </a:r>
            <a:r>
              <a:rPr lang="de-DE" dirty="0">
                <a:solidFill>
                  <a:srgbClr val="003560"/>
                </a:solidFill>
              </a:rPr>
              <a:t> Patches):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Ein Teilbereich des Bildes an einer zufälligen oder fixen Stelle wird verändert</a:t>
            </a:r>
          </a:p>
        </p:txBody>
      </p:sp>
    </p:spTree>
    <p:extLst>
      <p:ext uri="{BB962C8B-B14F-4D97-AF65-F5344CB8AC3E}">
        <p14:creationId xmlns:p14="http://schemas.microsoft.com/office/powerpoint/2010/main" val="389118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Globaler Angriff eines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13238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Training der </a:t>
            </a:r>
            <a:r>
              <a:rPr lang="de-DE" dirty="0" err="1">
                <a:solidFill>
                  <a:srgbClr val="003560"/>
                </a:solidFill>
              </a:rPr>
              <a:t>Adversarial</a:t>
            </a:r>
            <a:r>
              <a:rPr lang="de-DE" dirty="0">
                <a:solidFill>
                  <a:srgbClr val="003560"/>
                </a:solidFill>
              </a:rPr>
              <a:t> Noise mit dem </a:t>
            </a:r>
            <a:r>
              <a:rPr lang="de-DE" dirty="0" err="1">
                <a:solidFill>
                  <a:srgbClr val="003560"/>
                </a:solidFill>
              </a:rPr>
              <a:t>Gradientenabstieg</a:t>
            </a:r>
            <a:endParaRPr lang="de-DE" dirty="0">
              <a:solidFill>
                <a:srgbClr val="003560"/>
              </a:solidFill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1D0CE9B1-0B6E-4ACD-9DC7-2E2B3EBE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73" y="1601821"/>
            <a:ext cx="5636512" cy="12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0940E23C-9AD2-4E98-AF4C-2940FD21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12" y="3003027"/>
            <a:ext cx="5774272" cy="195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85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13238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Sie verändern das gegebene Bild oder einen Teilbereich dessen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Das Ziel ist eine falsche Klassifizierung des angegriffenen Bildes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Das vorher trainierte Neuronale Netzwerk wird somit „reingelegt“ und der Angreifer kann einen beliebigen Output erzwingen</a:t>
            </a:r>
          </a:p>
        </p:txBody>
      </p:sp>
    </p:spTree>
    <p:extLst>
      <p:ext uri="{BB962C8B-B14F-4D97-AF65-F5344CB8AC3E}">
        <p14:creationId xmlns:p14="http://schemas.microsoft.com/office/powerpoint/2010/main" val="84798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Mögliche Ziele eines Angriffes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13238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Gesichtserkennung aushebeln: Sensible Daten können gestohlen werden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Autonomes Fahren behindern: Patches werden auf Straßenschildern angebracht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Googles Image Filters können ausgehebelt werden: Bilder werden in falsche Kategorien unterteilt</a:t>
            </a:r>
          </a:p>
        </p:txBody>
      </p:sp>
    </p:spTree>
    <p:extLst>
      <p:ext uri="{BB962C8B-B14F-4D97-AF65-F5344CB8AC3E}">
        <p14:creationId xmlns:p14="http://schemas.microsoft.com/office/powerpoint/2010/main" val="266429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Anforderungen an </a:t>
            </a:r>
            <a:r>
              <a:rPr lang="de-DE" dirty="0" err="1"/>
              <a:t>Adversarial</a:t>
            </a:r>
            <a:r>
              <a:rPr lang="de-DE" dirty="0"/>
              <a:t> Patches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2810809" y="113238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Universal:  Der Angriff funktioniert auch unter unterschiedlichen Belichtungen und Ausrichtungen der Bilder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>
                <a:solidFill>
                  <a:srgbClr val="003560"/>
                </a:solidFill>
              </a:rPr>
              <a:t>Robust: Funktionieren unter einer Vielzahl an Transformationen (z.B. Skalierung, Verschiebung etc.)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de-DE" dirty="0" err="1">
                <a:solidFill>
                  <a:srgbClr val="003560"/>
                </a:solidFill>
              </a:rPr>
              <a:t>Targeted</a:t>
            </a:r>
            <a:r>
              <a:rPr lang="de-DE" dirty="0">
                <a:solidFill>
                  <a:srgbClr val="003560"/>
                </a:solidFill>
              </a:rPr>
              <a:t>: Der Angreifer kann den </a:t>
            </a:r>
            <a:r>
              <a:rPr lang="de-DE" dirty="0" err="1">
                <a:solidFill>
                  <a:srgbClr val="003560"/>
                </a:solidFill>
              </a:rPr>
              <a:t>Classifier</a:t>
            </a:r>
            <a:r>
              <a:rPr lang="de-DE" dirty="0">
                <a:solidFill>
                  <a:srgbClr val="003560"/>
                </a:solidFill>
              </a:rPr>
              <a:t> dazu bringen eine bestimmte Target Klasse auszugeben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de-DE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0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Adversarial</a:t>
            </a:r>
            <a:br>
              <a:rPr lang="de-DE" dirty="0"/>
            </a:br>
            <a:r>
              <a:rPr lang="de-DE" dirty="0" err="1"/>
              <a:t>Attacks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Lokaler Angriff eines </a:t>
            </a:r>
            <a:r>
              <a:rPr lang="de-DE" dirty="0" err="1"/>
              <a:t>Adversarial</a:t>
            </a:r>
            <a:r>
              <a:rPr lang="de-DE" dirty="0"/>
              <a:t> Patches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A0D06A1A-3F4F-487A-9330-7BBD850D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9" y="1530250"/>
            <a:ext cx="5961821" cy="115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AE0A724D-5140-44AE-872C-0031459B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2889232"/>
            <a:ext cx="5837445" cy="12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38245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Bildschirmpräsentation 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Georgia</vt:lpstr>
      <vt:lpstr>Calibri</vt:lpstr>
      <vt:lpstr>Wingdings</vt:lpstr>
      <vt:lpstr>Nunito Sans</vt:lpstr>
      <vt:lpstr>Arial</vt:lpstr>
      <vt:lpstr>Ulysses template</vt:lpstr>
      <vt:lpstr> Deep Learning und AI:  Generative Adversarial Networks (GAN)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  <vt:lpstr>Adversarial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62</cp:revision>
  <dcterms:modified xsi:type="dcterms:W3CDTF">2018-08-16T14:28:13Z</dcterms:modified>
</cp:coreProperties>
</file>