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9" r:id="rId2"/>
    <p:sldId id="280" r:id="rId3"/>
    <p:sldId id="285" r:id="rId4"/>
    <p:sldId id="286" r:id="rId5"/>
    <p:sldId id="287" r:id="rId6"/>
    <p:sldId id="278" r:id="rId7"/>
    <p:sldId id="281" r:id="rId8"/>
    <p:sldId id="277" r:id="rId9"/>
    <p:sldId id="288" r:id="rId10"/>
    <p:sldId id="289" r:id="rId11"/>
  </p:sldIdLst>
  <p:sldSz cx="9144000" cy="5143500" type="screen16x9"/>
  <p:notesSz cx="6858000" cy="9144000"/>
  <p:embeddedFontLst>
    <p:embeddedFont>
      <p:font typeface="Arvo" panose="020B0604020202020204" charset="0"/>
      <p:regular r:id="rId13"/>
      <p:bold r:id="rId14"/>
      <p:italic r:id="rId15"/>
      <p:boldItalic r:id="rId16"/>
    </p:embeddedFont>
    <p:embeddedFont>
      <p:font typeface="Roboto Condensed" panose="020B0604020202020204" charset="0"/>
      <p:regular r:id="rId17"/>
      <p:bold r:id="rId18"/>
      <p:italic r:id="rId19"/>
      <p:boldItalic r:id="rId20"/>
    </p:embeddedFont>
    <p:embeddedFont>
      <p:font typeface="Roboto Condensed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124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323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124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282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092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601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48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257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92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NEURONALE NETZWERKE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Deep Learning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DURCHLAUF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Training besteht aus mehreren Epochen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Eine Epoche ist der gesamte Trainings-Datensatz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Eine Epoche wird in mehrere (Mini-)Batches unterteilt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Dann wird ein Batch trainiert und anhand dessen der „</a:t>
            </a:r>
            <a:r>
              <a:rPr lang="de-DE" dirty="0" err="1"/>
              <a:t>stochastic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descent</a:t>
            </a:r>
            <a:r>
              <a:rPr lang="de-DE" dirty="0"/>
              <a:t>“ (SGD) berechnet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955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IM COMPUTER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Neuronale Netzwerke im Computerprogramm: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A56B4C5-3DB5-4542-A9A9-1E178A05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75" y="2571750"/>
            <a:ext cx="4572000" cy="22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3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IM COMPUTER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erste Ebene (links) ist die Input Ebene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A56B4C5-3DB5-4542-A9A9-1E178A05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75" y="2571750"/>
            <a:ext cx="4572000" cy="224746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EDB89E0F-AEC5-4A75-AC4A-BF2CC0173BC0}"/>
              </a:ext>
            </a:extLst>
          </p:cNvPr>
          <p:cNvSpPr/>
          <p:nvPr/>
        </p:nvSpPr>
        <p:spPr>
          <a:xfrm>
            <a:off x="2036618" y="2571750"/>
            <a:ext cx="623455" cy="2247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13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IM COMPUTER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letzte Ebene (rechts) ist die Output Ebene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A56B4C5-3DB5-4542-A9A9-1E178A05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75" y="2571750"/>
            <a:ext cx="4572000" cy="2247461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E866CB2-6951-41B7-BB7A-C8B462000DDF}"/>
              </a:ext>
            </a:extLst>
          </p:cNvPr>
          <p:cNvSpPr/>
          <p:nvPr/>
        </p:nvSpPr>
        <p:spPr>
          <a:xfrm>
            <a:off x="4389958" y="3133059"/>
            <a:ext cx="536461" cy="1183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IM COMPUTER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Dazwischen liegen die „versteckten“ Hidden </a:t>
            </a:r>
            <a:r>
              <a:rPr lang="de-DE" dirty="0" err="1"/>
              <a:t>Layers</a:t>
            </a: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A56B4C5-3DB5-4542-A9A9-1E178A05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75" y="2571750"/>
            <a:ext cx="4572000" cy="2247461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6037404-75FD-42F8-A517-59D3E0D74690}"/>
              </a:ext>
            </a:extLst>
          </p:cNvPr>
          <p:cNvSpPr/>
          <p:nvPr/>
        </p:nvSpPr>
        <p:spPr>
          <a:xfrm>
            <a:off x="3184934" y="2585926"/>
            <a:ext cx="623455" cy="2247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28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AKTIVIERUNGSFUNKTION – STEP FUNCTION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120D0B4-00D4-48CC-A848-8C517C486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98" y="1425822"/>
            <a:ext cx="4956904" cy="371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5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AKTIVIERUNGSFUNKTION – RELU FUNCTION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66FDBDE-2D22-4A23-AF02-2BC1B35CE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67" y="1354051"/>
            <a:ext cx="5052598" cy="378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2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DAS ZIEL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Anhand der Trainingsbeispiele soll das Netz verbessert werden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Anpassung der Gewichte ist die Vorgehensweise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Eine optimale Wahl der Gewichte ist das Ziel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590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DAS VORGEHEN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en" dirty="0"/>
              <a:t>Anhand der Ableitung der Fehlerfunktion im Bezug auf die einzelnen Gewichte können Rückschlüsse gezog</a:t>
            </a:r>
            <a:r>
              <a:rPr lang="de-DE" dirty="0"/>
              <a:t>en werden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grundlegende Verfahren ist der </a:t>
            </a:r>
            <a:r>
              <a:rPr lang="de-DE" dirty="0" err="1"/>
              <a:t>Gradientenabstieg</a:t>
            </a:r>
            <a:r>
              <a:rPr lang="de-DE" dirty="0"/>
              <a:t> (Gradient </a:t>
            </a:r>
            <a:r>
              <a:rPr lang="de-DE" dirty="0" err="1"/>
              <a:t>descent</a:t>
            </a:r>
            <a:r>
              <a:rPr lang="de-DE" dirty="0"/>
              <a:t>)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676217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Bildschirmpräsentation (16:9)</PresentationFormat>
  <Paragraphs>39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Arvo</vt:lpstr>
      <vt:lpstr>Roboto Condensed</vt:lpstr>
      <vt:lpstr>Roboto Condensed Light</vt:lpstr>
      <vt:lpstr>Arial</vt:lpstr>
      <vt:lpstr>Salerio template</vt:lpstr>
      <vt:lpstr>NEURONALE NETZWERKE</vt:lpstr>
      <vt:lpstr>IM COMPUTER</vt:lpstr>
      <vt:lpstr>IM COMPUTER</vt:lpstr>
      <vt:lpstr>IM COMPUTER</vt:lpstr>
      <vt:lpstr>IM COMPUTER</vt:lpstr>
      <vt:lpstr>AKTIVIERUNGSFUNKTION – STEP FUNCTION</vt:lpstr>
      <vt:lpstr>AKTIVIERUNGSFUNKTION – RELU FUNCTION</vt:lpstr>
      <vt:lpstr>DAS ZIEL</vt:lpstr>
      <vt:lpstr>DAS VORGEHEN</vt:lpstr>
      <vt:lpstr>DURCHLAUF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142</cp:revision>
  <dcterms:modified xsi:type="dcterms:W3CDTF">2018-05-04T10:57:48Z</dcterms:modified>
</cp:coreProperties>
</file>