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8"/>
  </p:notesMasterIdLst>
  <p:sldIdLst>
    <p:sldId id="256" r:id="rId2"/>
    <p:sldId id="284" r:id="rId3"/>
    <p:sldId id="285" r:id="rId4"/>
    <p:sldId id="264" r:id="rId5"/>
    <p:sldId id="259" r:id="rId6"/>
    <p:sldId id="282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Georgia" panose="02040502050405020303" pitchFamily="18" charset="0"/>
      <p:regular r:id="rId13"/>
      <p:bold r:id="rId14"/>
      <p:italic r:id="rId15"/>
      <p:boldItalic r:id="rId16"/>
    </p:embeddedFont>
    <p:embeddedFont>
      <p:font typeface="Nunito Sans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25887A-7409-48E2-B914-5220A35DD266}" v="1" dt="2022-08-08T16:11:52.771"/>
  </p1510:revLst>
</p1510:revInfo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730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" userId="185de13651d64d23" providerId="LiveId" clId="{AE25887A-7409-48E2-B914-5220A35DD266}"/>
    <pc:docChg chg="addSld delSld modSld">
      <pc:chgData name="Jan" userId="185de13651d64d23" providerId="LiveId" clId="{AE25887A-7409-48E2-B914-5220A35DD266}" dt="2022-08-08T16:11:52.770" v="1"/>
      <pc:docMkLst>
        <pc:docMk/>
      </pc:docMkLst>
      <pc:sldChg chg="add">
        <pc:chgData name="Jan" userId="185de13651d64d23" providerId="LiveId" clId="{AE25887A-7409-48E2-B914-5220A35DD266}" dt="2022-08-08T16:11:52.770" v="1"/>
        <pc:sldMkLst>
          <pc:docMk/>
          <pc:sldMk cId="1707327199" sldId="282"/>
        </pc:sldMkLst>
      </pc:sldChg>
      <pc:sldChg chg="del">
        <pc:chgData name="Jan" userId="185de13651d64d23" providerId="LiveId" clId="{AE25887A-7409-48E2-B914-5220A35DD266}" dt="2022-08-08T16:11:43.420" v="0" actId="47"/>
        <pc:sldMkLst>
          <pc:docMk/>
          <pc:sldMk cId="224579613" sldId="28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12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456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5969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_2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flipH="1">
            <a:off x="4568412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646550" y="1989500"/>
            <a:ext cx="3246900" cy="212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23" name="Shape 23"/>
          <p:cNvSpPr/>
          <p:nvPr/>
        </p:nvSpPr>
        <p:spPr>
          <a:xfrm flipH="1">
            <a:off x="4455300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5130225" y="1016000"/>
            <a:ext cx="34707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800"/>
              <a:buAutoNum type="arabicPeriod"/>
              <a:defRPr sz="18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999999"/>
                </a:solidFill>
              </a:defRPr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999999"/>
                </a:solidFill>
              </a:defRPr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999999"/>
                </a:solidFill>
              </a:defRPr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rabicPeriod"/>
              <a:defRPr>
                <a:solidFill>
                  <a:srgbClr val="999999"/>
                </a:solidFill>
              </a:defRPr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7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 err="1"/>
              <a:t>Machine</a:t>
            </a:r>
            <a:r>
              <a:rPr lang="de-DE" dirty="0"/>
              <a:t> Learning Komplettkurs</a:t>
            </a:r>
            <a:br>
              <a:rPr lang="de-DE" dirty="0"/>
            </a:br>
            <a:r>
              <a:rPr lang="de-DE" dirty="0"/>
              <a:t>mit Python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 idx="4294967295"/>
          </p:nvPr>
        </p:nvSpPr>
        <p:spPr>
          <a:xfrm>
            <a:off x="535075" y="3014091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400" b="1" dirty="0"/>
              <a:t>JAN SCHAFFRANEK</a:t>
            </a:r>
            <a:endParaRPr sz="5400" b="1" dirty="0"/>
          </a:p>
        </p:txBody>
      </p:sp>
      <p:grpSp>
        <p:nvGrpSpPr>
          <p:cNvPr id="163" name="Shape 163"/>
          <p:cNvGrpSpPr/>
          <p:nvPr/>
        </p:nvGrpSpPr>
        <p:grpSpPr>
          <a:xfrm>
            <a:off x="6791059" y="345962"/>
            <a:ext cx="1590883" cy="1590858"/>
            <a:chOff x="6643075" y="3664250"/>
            <a:chExt cx="407950" cy="407975"/>
          </a:xfrm>
        </p:grpSpPr>
        <p:sp>
          <p:nvSpPr>
            <p:cNvPr id="164" name="Shape 16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Shape 166"/>
          <p:cNvGrpSpPr/>
          <p:nvPr/>
        </p:nvGrpSpPr>
        <p:grpSpPr>
          <a:xfrm rot="1508271">
            <a:off x="798753" y="1851401"/>
            <a:ext cx="654063" cy="654026"/>
            <a:chOff x="576250" y="4319400"/>
            <a:chExt cx="442075" cy="442050"/>
          </a:xfrm>
        </p:grpSpPr>
        <p:sp>
          <p:nvSpPr>
            <p:cNvPr id="167" name="Shape 16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Shape 171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1635350" y="1665933"/>
            <a:ext cx="5956025" cy="1074500"/>
          </a:xfrm>
          <a:custGeom>
            <a:avLst/>
            <a:gdLst/>
            <a:ahLst/>
            <a:cxnLst/>
            <a:rect l="0" t="0" r="0" b="0"/>
            <a:pathLst>
              <a:path w="238241" h="42980" extrusionOk="0">
                <a:moveTo>
                  <a:pt x="0" y="14049"/>
                </a:moveTo>
                <a:cubicBezTo>
                  <a:pt x="5476" y="8573"/>
                  <a:pt x="13935" y="7254"/>
                  <a:pt x="21126" y="4377"/>
                </a:cubicBezTo>
                <a:cubicBezTo>
                  <a:pt x="34915" y="-1140"/>
                  <a:pt x="51579" y="-1336"/>
                  <a:pt x="65669" y="3359"/>
                </a:cubicBezTo>
                <a:cubicBezTo>
                  <a:pt x="71835" y="5414"/>
                  <a:pt x="79874" y="8507"/>
                  <a:pt x="81450" y="14813"/>
                </a:cubicBezTo>
                <a:cubicBezTo>
                  <a:pt x="82973" y="20904"/>
                  <a:pt x="84783" y="28176"/>
                  <a:pt x="81704" y="33648"/>
                </a:cubicBezTo>
                <a:cubicBezTo>
                  <a:pt x="77323" y="41435"/>
                  <a:pt x="64779" y="44711"/>
                  <a:pt x="56251" y="42047"/>
                </a:cubicBezTo>
                <a:cubicBezTo>
                  <a:pt x="49198" y="39844"/>
                  <a:pt x="46785" y="28700"/>
                  <a:pt x="48107" y="21430"/>
                </a:cubicBezTo>
                <a:cubicBezTo>
                  <a:pt x="48970" y="16684"/>
                  <a:pt x="53054" y="12574"/>
                  <a:pt x="57270" y="10231"/>
                </a:cubicBezTo>
                <a:cubicBezTo>
                  <a:pt x="87007" y="-6292"/>
                  <a:pt x="121672" y="33365"/>
                  <a:pt x="155264" y="38739"/>
                </a:cubicBezTo>
                <a:cubicBezTo>
                  <a:pt x="174115" y="41755"/>
                  <a:pt x="194150" y="44396"/>
                  <a:pt x="212533" y="39248"/>
                </a:cubicBezTo>
                <a:cubicBezTo>
                  <a:pt x="225473" y="35624"/>
                  <a:pt x="238241" y="21633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39675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Wer bin ich?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0B060E-5559-42C7-ABAB-8E27B0517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</p:spPr>
        <p:txBody>
          <a:bodyPr/>
          <a:lstStyle/>
          <a:p>
            <a:r>
              <a:rPr lang="de-DE" dirty="0"/>
              <a:t>Master in der Angewandten Informatik mit dem Anwendungsfach </a:t>
            </a:r>
            <a:r>
              <a:rPr lang="de-DE" dirty="0" err="1"/>
              <a:t>Machine</a:t>
            </a:r>
            <a:r>
              <a:rPr lang="de-DE" dirty="0"/>
              <a:t> Learning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BD25427-F5E1-4131-A82E-0A8188257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196" y="1743094"/>
            <a:ext cx="5496629" cy="320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8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 idx="4294967295"/>
          </p:nvPr>
        </p:nvSpPr>
        <p:spPr>
          <a:xfrm>
            <a:off x="535075" y="3014091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sz="5400" b="1" dirty="0"/>
              <a:t>Maschinelle Lernen</a:t>
            </a:r>
            <a:endParaRPr sz="5400" b="1" dirty="0"/>
          </a:p>
        </p:txBody>
      </p:sp>
      <p:grpSp>
        <p:nvGrpSpPr>
          <p:cNvPr id="163" name="Shape 163"/>
          <p:cNvGrpSpPr/>
          <p:nvPr/>
        </p:nvGrpSpPr>
        <p:grpSpPr>
          <a:xfrm>
            <a:off x="6791059" y="345962"/>
            <a:ext cx="1590883" cy="1590858"/>
            <a:chOff x="6643075" y="3664250"/>
            <a:chExt cx="407950" cy="407975"/>
          </a:xfrm>
        </p:grpSpPr>
        <p:sp>
          <p:nvSpPr>
            <p:cNvPr id="164" name="Shape 16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Shape 166"/>
          <p:cNvGrpSpPr/>
          <p:nvPr/>
        </p:nvGrpSpPr>
        <p:grpSpPr>
          <a:xfrm rot="1508271">
            <a:off x="798753" y="1851401"/>
            <a:ext cx="654063" cy="654026"/>
            <a:chOff x="576250" y="4319400"/>
            <a:chExt cx="442075" cy="442050"/>
          </a:xfrm>
        </p:grpSpPr>
        <p:sp>
          <p:nvSpPr>
            <p:cNvPr id="167" name="Shape 16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Shape 171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1635350" y="1665933"/>
            <a:ext cx="5956025" cy="1074500"/>
          </a:xfrm>
          <a:custGeom>
            <a:avLst/>
            <a:gdLst/>
            <a:ahLst/>
            <a:cxnLst/>
            <a:rect l="0" t="0" r="0" b="0"/>
            <a:pathLst>
              <a:path w="238241" h="42980" extrusionOk="0">
                <a:moveTo>
                  <a:pt x="0" y="14049"/>
                </a:moveTo>
                <a:cubicBezTo>
                  <a:pt x="5476" y="8573"/>
                  <a:pt x="13935" y="7254"/>
                  <a:pt x="21126" y="4377"/>
                </a:cubicBezTo>
                <a:cubicBezTo>
                  <a:pt x="34915" y="-1140"/>
                  <a:pt x="51579" y="-1336"/>
                  <a:pt x="65669" y="3359"/>
                </a:cubicBezTo>
                <a:cubicBezTo>
                  <a:pt x="71835" y="5414"/>
                  <a:pt x="79874" y="8507"/>
                  <a:pt x="81450" y="14813"/>
                </a:cubicBezTo>
                <a:cubicBezTo>
                  <a:pt x="82973" y="20904"/>
                  <a:pt x="84783" y="28176"/>
                  <a:pt x="81704" y="33648"/>
                </a:cubicBezTo>
                <a:cubicBezTo>
                  <a:pt x="77323" y="41435"/>
                  <a:pt x="64779" y="44711"/>
                  <a:pt x="56251" y="42047"/>
                </a:cubicBezTo>
                <a:cubicBezTo>
                  <a:pt x="49198" y="39844"/>
                  <a:pt x="46785" y="28700"/>
                  <a:pt x="48107" y="21430"/>
                </a:cubicBezTo>
                <a:cubicBezTo>
                  <a:pt x="48970" y="16684"/>
                  <a:pt x="53054" y="12574"/>
                  <a:pt x="57270" y="10231"/>
                </a:cubicBezTo>
                <a:cubicBezTo>
                  <a:pt x="87007" y="-6292"/>
                  <a:pt x="121672" y="33365"/>
                  <a:pt x="155264" y="38739"/>
                </a:cubicBezTo>
                <a:cubicBezTo>
                  <a:pt x="174115" y="41755"/>
                  <a:pt x="194150" y="44396"/>
                  <a:pt x="212533" y="39248"/>
                </a:cubicBezTo>
                <a:cubicBezTo>
                  <a:pt x="225473" y="35624"/>
                  <a:pt x="238241" y="21633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Kursgliederung</a:t>
            </a:r>
            <a:endParaRPr dirty="0"/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5130224" y="137048"/>
            <a:ext cx="3819811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Grundlagen der Python Programmierung</a:t>
            </a:r>
          </a:p>
          <a:p>
            <a:pPr lvl="0" indent="-381000"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Grundlagen des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Learnings</a:t>
            </a:r>
            <a:endParaRPr lang="de-DE" dirty="0"/>
          </a:p>
          <a:p>
            <a:pPr lvl="0" indent="-381000"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 err="1"/>
              <a:t>Supervised</a:t>
            </a:r>
            <a:r>
              <a:rPr lang="de-DE" dirty="0"/>
              <a:t> Learning</a:t>
            </a:r>
          </a:p>
          <a:p>
            <a:pPr lvl="0" indent="-381000"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 err="1"/>
              <a:t>Unsupervised</a:t>
            </a:r>
            <a:r>
              <a:rPr lang="de-DE" dirty="0"/>
              <a:t> Learning</a:t>
            </a:r>
          </a:p>
          <a:p>
            <a:pPr lvl="0" indent="-381000"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Metriken und Evaluierung</a:t>
            </a:r>
          </a:p>
          <a:p>
            <a:pPr lvl="0" indent="-381000"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Optimierung von Modellen</a:t>
            </a:r>
          </a:p>
          <a:p>
            <a:pPr lvl="0" indent="-381000"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Anwendung auf Case Studies</a:t>
            </a:r>
            <a:endParaRPr lang="en" dirty="0"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ubTitle" idx="1"/>
          </p:nvPr>
        </p:nvSpPr>
        <p:spPr>
          <a:xfrm>
            <a:off x="646550" y="1684700"/>
            <a:ext cx="3246900" cy="21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Was werden wir lernen?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de-DE" dirty="0"/>
            </a:br>
            <a:r>
              <a:rPr lang="de-DE" dirty="0"/>
              <a:t>Wie ist der Kurs aufgebaut?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Welches Vorwissen wird benötigt?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0B060E-5559-42C7-ABAB-8E27B0517E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Grundlagenerfahrung in einer Programmiersprache</a:t>
            </a:r>
          </a:p>
          <a:p>
            <a:endParaRPr lang="de-DE" dirty="0"/>
          </a:p>
          <a:p>
            <a:r>
              <a:rPr lang="de-DE" dirty="0"/>
              <a:t>Mathematik Grundkurs Abitur</a:t>
            </a:r>
          </a:p>
          <a:p>
            <a:endParaRPr lang="de-DE" dirty="0"/>
          </a:p>
          <a:p>
            <a:r>
              <a:rPr lang="de-DE"/>
              <a:t>Richtig Bock auf das Thema des Deep Learning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7327199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Bildschirmpräsentation (16:9)</PresentationFormat>
  <Paragraphs>26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Nunito Sans</vt:lpstr>
      <vt:lpstr>Georgia</vt:lpstr>
      <vt:lpstr>Ulysses template</vt:lpstr>
      <vt:lpstr>Machine Learning Komplettkurs mit Python</vt:lpstr>
      <vt:lpstr>JAN SCHAFFRANEK</vt:lpstr>
      <vt:lpstr>Wer bin ich?</vt:lpstr>
      <vt:lpstr>Maschinelle Lernen</vt:lpstr>
      <vt:lpstr>Kursgliederung</vt:lpstr>
      <vt:lpstr>Welches Vorwissen wird benötigt?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</cp:lastModifiedBy>
  <cp:revision>70</cp:revision>
  <dcterms:modified xsi:type="dcterms:W3CDTF">2022-08-08T16:11:54Z</dcterms:modified>
</cp:coreProperties>
</file>