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8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ABED-70BD-4051-B3D2-354B9B5A0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217B-4CEE-4177-B0B3-154EEC1F1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31DB18-C77A-4EE5-AB35-CC664D1691C8}"/>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5" name="Footer Placeholder 4">
            <a:extLst>
              <a:ext uri="{FF2B5EF4-FFF2-40B4-BE49-F238E27FC236}">
                <a16:creationId xmlns:a16="http://schemas.microsoft.com/office/drawing/2014/main" id="{A0447B1E-6412-406F-A6AC-EB27B5D4E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EC883-32EA-4B88-A8D9-03985BD7D6F8}"/>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87643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FF0C-2B10-4814-92C6-9CD5CBAFA1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F1232E-8716-4315-88F4-B599679D0F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2B810-12A4-4A29-87F9-F10DEFF610AD}"/>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5" name="Footer Placeholder 4">
            <a:extLst>
              <a:ext uri="{FF2B5EF4-FFF2-40B4-BE49-F238E27FC236}">
                <a16:creationId xmlns:a16="http://schemas.microsoft.com/office/drawing/2014/main" id="{DBA5035F-85FE-45C7-A74C-1AC787498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79395-C08B-4705-A4D3-FDEF22BC9FC8}"/>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84311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B3F6B-17B7-4CF0-B44A-23D928142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F47AC9-DFF7-4A8F-BF5B-F2E126DE16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A3B35-9D68-496D-BC91-CBF756377037}"/>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5" name="Footer Placeholder 4">
            <a:extLst>
              <a:ext uri="{FF2B5EF4-FFF2-40B4-BE49-F238E27FC236}">
                <a16:creationId xmlns:a16="http://schemas.microsoft.com/office/drawing/2014/main" id="{5750F3C8-8519-47ED-AB38-BC2DE1617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7A5EF-0E6F-48E9-B7F7-33FD10877018}"/>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51981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388F-D861-4D7B-803A-7169AE6EA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E4C15-7AFC-401F-8DD5-FE27A2B37D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E2E19-2FD4-4894-A27A-3AE4B22A28BC}"/>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5" name="Footer Placeholder 4">
            <a:extLst>
              <a:ext uri="{FF2B5EF4-FFF2-40B4-BE49-F238E27FC236}">
                <a16:creationId xmlns:a16="http://schemas.microsoft.com/office/drawing/2014/main" id="{7CA0A54D-C951-41D0-8C7E-6E59C910B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38FCA-F37F-4C31-9A70-DB6A61E4E86B}"/>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57100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B145-A6AA-446C-91D2-851010767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B8300D-279D-4541-8D6A-C4E3C5F38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3C68F4-1BA1-44E9-B3EA-942BC929FC7A}"/>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5" name="Footer Placeholder 4">
            <a:extLst>
              <a:ext uri="{FF2B5EF4-FFF2-40B4-BE49-F238E27FC236}">
                <a16:creationId xmlns:a16="http://schemas.microsoft.com/office/drawing/2014/main" id="{FDE6E954-20EE-45B9-B9AB-AB8097609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CA7A0-E1B7-44CE-AE70-6363CF9581D0}"/>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72860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4B59-F72C-45B7-AB4B-BD2FFA3BC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D5DE2-DE7A-4D59-A062-962C014C32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3A3ACC-E217-45A5-97A6-3F30F7D9F3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C934A-0916-493E-A2E7-844D1A30C378}"/>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6" name="Footer Placeholder 5">
            <a:extLst>
              <a:ext uri="{FF2B5EF4-FFF2-40B4-BE49-F238E27FC236}">
                <a16:creationId xmlns:a16="http://schemas.microsoft.com/office/drawing/2014/main" id="{5440D1FB-47C0-49D7-BB76-5DA1E05DB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8858C-52A2-4B54-9B3E-C016D7F3E7AC}"/>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213668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A979-BE4D-408B-863E-8D2C1A833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AFAC8C-6601-4F61-B5D2-7D29A4EEC6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D64143-DF3C-456A-A67A-986F2335DC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8013AB-8DA7-4756-85F2-54321A074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AE363A-B817-45B8-88C6-4B285883CC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D9478-9DEB-4026-9A9D-262EA2E2098E}"/>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8" name="Footer Placeholder 7">
            <a:extLst>
              <a:ext uri="{FF2B5EF4-FFF2-40B4-BE49-F238E27FC236}">
                <a16:creationId xmlns:a16="http://schemas.microsoft.com/office/drawing/2014/main" id="{9CA9B7A6-0DF6-40C8-9752-9B7CE72BF7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38E1DA-DD2B-4577-B403-92E23D6749C6}"/>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100455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CF31-74E6-4283-83F2-D6E21D33D1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9F444-3F5B-4714-A8E9-EF6A315108DA}"/>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4" name="Footer Placeholder 3">
            <a:extLst>
              <a:ext uri="{FF2B5EF4-FFF2-40B4-BE49-F238E27FC236}">
                <a16:creationId xmlns:a16="http://schemas.microsoft.com/office/drawing/2014/main" id="{81416BB9-5C0B-40FD-97B7-3494AE4F9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D27F87-7695-4346-91CB-676FD2B5D12B}"/>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172086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17185-0F42-43C1-A521-42AA13D8B0BB}"/>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3" name="Footer Placeholder 2">
            <a:extLst>
              <a:ext uri="{FF2B5EF4-FFF2-40B4-BE49-F238E27FC236}">
                <a16:creationId xmlns:a16="http://schemas.microsoft.com/office/drawing/2014/main" id="{3E4EE257-54A2-4C15-8E50-19E6CC3312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8A379-5EA2-4DFC-B507-F7309B02D97F}"/>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83455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7510-3E16-4720-9586-96B4D078B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85A137-42A7-4757-A9D8-6AECF09EE0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6A235A-FA61-4E07-8DED-54672FB22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EBDDDD-23C0-447D-91AD-9659E83A322C}"/>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6" name="Footer Placeholder 5">
            <a:extLst>
              <a:ext uri="{FF2B5EF4-FFF2-40B4-BE49-F238E27FC236}">
                <a16:creationId xmlns:a16="http://schemas.microsoft.com/office/drawing/2014/main" id="{512C72DC-4764-46CF-BEA4-EEC15282C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AC968-D622-49F2-8CA6-F55213FFC2B9}"/>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101133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BEBE-EF58-4336-8A55-FED93B39B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959D1-1A58-4D76-875F-03A37E32E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DF8D8-85B4-4567-AD1E-3A839E6C4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A3D412-1F85-4AA7-B868-D274088B5520}"/>
              </a:ext>
            </a:extLst>
          </p:cNvPr>
          <p:cNvSpPr>
            <a:spLocks noGrp="1"/>
          </p:cNvSpPr>
          <p:nvPr>
            <p:ph type="dt" sz="half" idx="10"/>
          </p:nvPr>
        </p:nvSpPr>
        <p:spPr/>
        <p:txBody>
          <a:bodyPr/>
          <a:lstStyle/>
          <a:p>
            <a:fld id="{E024B50D-7076-4A62-A3F2-69F0E5F6C333}" type="datetimeFigureOut">
              <a:rPr lang="en-US" smtClean="0"/>
              <a:t>02/24/2018</a:t>
            </a:fld>
            <a:endParaRPr lang="en-US"/>
          </a:p>
        </p:txBody>
      </p:sp>
      <p:sp>
        <p:nvSpPr>
          <p:cNvPr id="6" name="Footer Placeholder 5">
            <a:extLst>
              <a:ext uri="{FF2B5EF4-FFF2-40B4-BE49-F238E27FC236}">
                <a16:creationId xmlns:a16="http://schemas.microsoft.com/office/drawing/2014/main" id="{059F7475-96F6-4D78-AA91-040F25ED5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D8254-3F81-4075-9356-67002EFC9230}"/>
              </a:ext>
            </a:extLst>
          </p:cNvPr>
          <p:cNvSpPr>
            <a:spLocks noGrp="1"/>
          </p:cNvSpPr>
          <p:nvPr>
            <p:ph type="sldNum" sz="quarter" idx="12"/>
          </p:nvPr>
        </p:nvSpPr>
        <p:spPr/>
        <p:txBody>
          <a:bodyPr/>
          <a:lstStyle/>
          <a:p>
            <a:fld id="{64174CB9-12FD-40D0-A90D-07B45934C952}" type="slidenum">
              <a:rPr lang="en-US" smtClean="0"/>
              <a:t>‹#›</a:t>
            </a:fld>
            <a:endParaRPr lang="en-US"/>
          </a:p>
        </p:txBody>
      </p:sp>
    </p:spTree>
    <p:extLst>
      <p:ext uri="{BB962C8B-B14F-4D97-AF65-F5344CB8AC3E}">
        <p14:creationId xmlns:p14="http://schemas.microsoft.com/office/powerpoint/2010/main" val="1094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F19D3-F59E-4D6B-9202-95B8EB825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FD142-568C-463F-9A1B-8602056C4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BFF4C-A716-4D84-9FBE-0F8E1C2E47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4B50D-7076-4A62-A3F2-69F0E5F6C333}" type="datetimeFigureOut">
              <a:rPr lang="en-US" smtClean="0"/>
              <a:t>02/24/2018</a:t>
            </a:fld>
            <a:endParaRPr lang="en-US"/>
          </a:p>
        </p:txBody>
      </p:sp>
      <p:sp>
        <p:nvSpPr>
          <p:cNvPr id="5" name="Footer Placeholder 4">
            <a:extLst>
              <a:ext uri="{FF2B5EF4-FFF2-40B4-BE49-F238E27FC236}">
                <a16:creationId xmlns:a16="http://schemas.microsoft.com/office/drawing/2014/main" id="{78D8C4EE-0261-4A4C-8B53-490520FC6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EEF188-593E-48C2-A8F4-BBC4EA8BD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74CB9-12FD-40D0-A90D-07B45934C952}" type="slidenum">
              <a:rPr lang="en-US" smtClean="0"/>
              <a:t>‹#›</a:t>
            </a:fld>
            <a:endParaRPr lang="en-US"/>
          </a:p>
        </p:txBody>
      </p:sp>
    </p:spTree>
    <p:extLst>
      <p:ext uri="{BB962C8B-B14F-4D97-AF65-F5344CB8AC3E}">
        <p14:creationId xmlns:p14="http://schemas.microsoft.com/office/powerpoint/2010/main" val="90331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33D9-5119-4244-841E-5E0A95CCEF93}"/>
              </a:ext>
            </a:extLst>
          </p:cNvPr>
          <p:cNvSpPr>
            <a:spLocks noGrp="1"/>
          </p:cNvSpPr>
          <p:nvPr>
            <p:ph type="ctrTitle"/>
          </p:nvPr>
        </p:nvSpPr>
        <p:spPr/>
        <p:txBody>
          <a:bodyPr/>
          <a:lstStyle/>
          <a:p>
            <a:r>
              <a:rPr lang="en-US" dirty="0"/>
              <a:t>NPR Blockchain monitoring for Data Integrity</a:t>
            </a:r>
          </a:p>
        </p:txBody>
      </p:sp>
      <p:sp>
        <p:nvSpPr>
          <p:cNvPr id="3" name="Subtitle 2">
            <a:extLst>
              <a:ext uri="{FF2B5EF4-FFF2-40B4-BE49-F238E27FC236}">
                <a16:creationId xmlns:a16="http://schemas.microsoft.com/office/drawing/2014/main" id="{1A6CB6BE-DA5D-4214-9A7E-0FD7D9995251}"/>
              </a:ext>
            </a:extLst>
          </p:cNvPr>
          <p:cNvSpPr>
            <a:spLocks noGrp="1"/>
          </p:cNvSpPr>
          <p:nvPr>
            <p:ph type="subTitle" idx="1"/>
          </p:nvPr>
        </p:nvSpPr>
        <p:spPr/>
        <p:txBody>
          <a:bodyPr/>
          <a:lstStyle/>
          <a:p>
            <a:r>
              <a:rPr lang="en-US" dirty="0"/>
              <a:t>ERC Quantitative Development Zürich</a:t>
            </a:r>
          </a:p>
        </p:txBody>
      </p:sp>
    </p:spTree>
    <p:extLst>
      <p:ext uri="{BB962C8B-B14F-4D97-AF65-F5344CB8AC3E}">
        <p14:creationId xmlns:p14="http://schemas.microsoft.com/office/powerpoint/2010/main" val="316354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847F-1AA2-4809-91FF-D1ED216A448C}"/>
              </a:ext>
            </a:extLst>
          </p:cNvPr>
          <p:cNvSpPr>
            <a:spLocks noGrp="1"/>
          </p:cNvSpPr>
          <p:nvPr>
            <p:ph type="title"/>
          </p:nvPr>
        </p:nvSpPr>
        <p:spPr/>
        <p:txBody>
          <a:bodyPr/>
          <a:lstStyle/>
          <a:p>
            <a:r>
              <a:rPr lang="en-US" dirty="0"/>
              <a:t>Architecture</a:t>
            </a:r>
            <a:br>
              <a:rPr lang="en-US" dirty="0"/>
            </a:br>
            <a:r>
              <a:rPr lang="en-US" dirty="0"/>
              <a:t>Models</a:t>
            </a:r>
          </a:p>
        </p:txBody>
      </p:sp>
      <p:sp>
        <p:nvSpPr>
          <p:cNvPr id="4" name="Rectangle: Rounded Corners 3">
            <a:extLst>
              <a:ext uri="{FF2B5EF4-FFF2-40B4-BE49-F238E27FC236}">
                <a16:creationId xmlns:a16="http://schemas.microsoft.com/office/drawing/2014/main" id="{D550733E-CC06-4872-952A-0ABB6B355F50}"/>
              </a:ext>
            </a:extLst>
          </p:cNvPr>
          <p:cNvSpPr/>
          <p:nvPr/>
        </p:nvSpPr>
        <p:spPr>
          <a:xfrm>
            <a:off x="447870" y="2052734"/>
            <a:ext cx="1632858"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MARSNET</a:t>
            </a:r>
            <a:endParaRPr lang="en-US" dirty="0"/>
          </a:p>
        </p:txBody>
      </p:sp>
      <p:sp>
        <p:nvSpPr>
          <p:cNvPr id="5" name="Rectangle: Rounded Corners 4">
            <a:extLst>
              <a:ext uri="{FF2B5EF4-FFF2-40B4-BE49-F238E27FC236}">
                <a16:creationId xmlns:a16="http://schemas.microsoft.com/office/drawing/2014/main" id="{7419471D-E22C-40D5-B8AD-9BFBE8E75600}"/>
              </a:ext>
            </a:extLst>
          </p:cNvPr>
          <p:cNvSpPr/>
          <p:nvPr/>
        </p:nvSpPr>
        <p:spPr>
          <a:xfrm>
            <a:off x="2279780" y="2052734"/>
            <a:ext cx="1527111"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MARSET</a:t>
            </a:r>
            <a:endParaRPr lang="en-US" dirty="0"/>
          </a:p>
        </p:txBody>
      </p:sp>
      <p:sp>
        <p:nvSpPr>
          <p:cNvPr id="6" name="Rectangle: Rounded Corners 5">
            <a:extLst>
              <a:ext uri="{FF2B5EF4-FFF2-40B4-BE49-F238E27FC236}">
                <a16:creationId xmlns:a16="http://schemas.microsoft.com/office/drawing/2014/main" id="{AACC57EE-C7CE-47AC-A266-985F956199CF}"/>
              </a:ext>
            </a:extLst>
          </p:cNvPr>
          <p:cNvSpPr/>
          <p:nvPr/>
        </p:nvSpPr>
        <p:spPr>
          <a:xfrm>
            <a:off x="4177005" y="2052734"/>
            <a:ext cx="1527112"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TRENDS UI</a:t>
            </a:r>
            <a:endParaRPr lang="en-US" dirty="0"/>
          </a:p>
        </p:txBody>
      </p:sp>
      <p:sp>
        <p:nvSpPr>
          <p:cNvPr id="7" name="Rectangle: Rounded Corners 6">
            <a:extLst>
              <a:ext uri="{FF2B5EF4-FFF2-40B4-BE49-F238E27FC236}">
                <a16:creationId xmlns:a16="http://schemas.microsoft.com/office/drawing/2014/main" id="{7A48B55B-5F25-4C24-8960-C15729497E14}"/>
              </a:ext>
            </a:extLst>
          </p:cNvPr>
          <p:cNvSpPr/>
          <p:nvPr/>
        </p:nvSpPr>
        <p:spPr>
          <a:xfrm>
            <a:off x="5943599" y="2052734"/>
            <a:ext cx="1679511"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EAT</a:t>
            </a:r>
            <a:endParaRPr lang="en-US" dirty="0"/>
          </a:p>
        </p:txBody>
      </p:sp>
      <p:sp>
        <p:nvSpPr>
          <p:cNvPr id="8" name="Rectangle: Rounded Corners 7">
            <a:extLst>
              <a:ext uri="{FF2B5EF4-FFF2-40B4-BE49-F238E27FC236}">
                <a16:creationId xmlns:a16="http://schemas.microsoft.com/office/drawing/2014/main" id="{79705828-C99E-4CC7-96CB-4B3B1885BBCC}"/>
              </a:ext>
            </a:extLst>
          </p:cNvPr>
          <p:cNvSpPr/>
          <p:nvPr/>
        </p:nvSpPr>
        <p:spPr>
          <a:xfrm>
            <a:off x="1264299" y="3125754"/>
            <a:ext cx="4240766" cy="10730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UDM</a:t>
            </a:r>
            <a:endParaRPr lang="en-US" dirty="0"/>
          </a:p>
        </p:txBody>
      </p:sp>
      <p:sp>
        <p:nvSpPr>
          <p:cNvPr id="9" name="Rectangle: Rounded Corners 8">
            <a:extLst>
              <a:ext uri="{FF2B5EF4-FFF2-40B4-BE49-F238E27FC236}">
                <a16:creationId xmlns:a16="http://schemas.microsoft.com/office/drawing/2014/main" id="{642AC5A6-389C-4A6C-817A-3650785D8397}"/>
              </a:ext>
            </a:extLst>
          </p:cNvPr>
          <p:cNvSpPr/>
          <p:nvPr/>
        </p:nvSpPr>
        <p:spPr>
          <a:xfrm>
            <a:off x="2544926" y="5025506"/>
            <a:ext cx="1679511"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UDM-Models</a:t>
            </a:r>
          </a:p>
        </p:txBody>
      </p:sp>
      <p:sp>
        <p:nvSpPr>
          <p:cNvPr id="10" name="Rectangle: Rounded Corners 9">
            <a:extLst>
              <a:ext uri="{FF2B5EF4-FFF2-40B4-BE49-F238E27FC236}">
                <a16:creationId xmlns:a16="http://schemas.microsoft.com/office/drawing/2014/main" id="{4EC6F5B6-3884-4F49-BA0D-DFFBA47346C8}"/>
              </a:ext>
            </a:extLst>
          </p:cNvPr>
          <p:cNvSpPr/>
          <p:nvPr/>
        </p:nvSpPr>
        <p:spPr>
          <a:xfrm>
            <a:off x="5943599" y="4995667"/>
            <a:ext cx="1679511" cy="606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UDM-Models</a:t>
            </a:r>
          </a:p>
        </p:txBody>
      </p:sp>
      <p:sp>
        <p:nvSpPr>
          <p:cNvPr id="11" name="Arrow: Down 10">
            <a:extLst>
              <a:ext uri="{FF2B5EF4-FFF2-40B4-BE49-F238E27FC236}">
                <a16:creationId xmlns:a16="http://schemas.microsoft.com/office/drawing/2014/main" id="{344934E1-EA4B-4680-A114-6B399A13EB00}"/>
              </a:ext>
            </a:extLst>
          </p:cNvPr>
          <p:cNvSpPr/>
          <p:nvPr/>
        </p:nvSpPr>
        <p:spPr>
          <a:xfrm>
            <a:off x="2080728" y="2659224"/>
            <a:ext cx="370114" cy="466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4B22E8CD-AE64-4BD0-B1CB-4AAB71FB76AE}"/>
              </a:ext>
            </a:extLst>
          </p:cNvPr>
          <p:cNvSpPr/>
          <p:nvPr/>
        </p:nvSpPr>
        <p:spPr>
          <a:xfrm>
            <a:off x="3237725" y="2669525"/>
            <a:ext cx="370114" cy="466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D8EB4673-E030-47B0-8B6D-D92D3C7E3325}"/>
              </a:ext>
            </a:extLst>
          </p:cNvPr>
          <p:cNvSpPr/>
          <p:nvPr/>
        </p:nvSpPr>
        <p:spPr>
          <a:xfrm>
            <a:off x="4377618" y="2687702"/>
            <a:ext cx="370114" cy="466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FC3B6C11-0745-45F0-B062-C2C7E9485E30}"/>
              </a:ext>
            </a:extLst>
          </p:cNvPr>
          <p:cNvSpPr/>
          <p:nvPr/>
        </p:nvSpPr>
        <p:spPr>
          <a:xfrm>
            <a:off x="3189522" y="4432042"/>
            <a:ext cx="370114" cy="466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810C31A7-BD2B-4C51-B3AE-20BBD776F1BD}"/>
              </a:ext>
            </a:extLst>
          </p:cNvPr>
          <p:cNvSpPr/>
          <p:nvPr/>
        </p:nvSpPr>
        <p:spPr>
          <a:xfrm>
            <a:off x="6598297" y="3053926"/>
            <a:ext cx="370114" cy="1378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83B7BC1-2A02-434E-8387-3DCFC67CF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675" y="4141548"/>
            <a:ext cx="2666999" cy="19764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5D3E9632-24C2-4C4B-9E6C-D8909D865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767" y="2563857"/>
            <a:ext cx="980138" cy="980138"/>
          </a:xfrm>
          <a:prstGeom prst="rect">
            <a:avLst/>
          </a:prstGeom>
        </p:spPr>
      </p:pic>
      <p:pic>
        <p:nvPicPr>
          <p:cNvPr id="31" name="Picture 30">
            <a:extLst>
              <a:ext uri="{FF2B5EF4-FFF2-40B4-BE49-F238E27FC236}">
                <a16:creationId xmlns:a16="http://schemas.microsoft.com/office/drawing/2014/main" id="{6D92401A-2E14-453F-AA1A-EBA12D8ED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9559" y="1557365"/>
            <a:ext cx="980138" cy="980138"/>
          </a:xfrm>
          <a:prstGeom prst="rect">
            <a:avLst/>
          </a:prstGeom>
        </p:spPr>
      </p:pic>
      <p:pic>
        <p:nvPicPr>
          <p:cNvPr id="32" name="Picture 31">
            <a:extLst>
              <a:ext uri="{FF2B5EF4-FFF2-40B4-BE49-F238E27FC236}">
                <a16:creationId xmlns:a16="http://schemas.microsoft.com/office/drawing/2014/main" id="{F47ED22C-715D-4548-9A57-D284FCBE9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644" y="1423527"/>
            <a:ext cx="980138" cy="980138"/>
          </a:xfrm>
          <a:prstGeom prst="rect">
            <a:avLst/>
          </a:prstGeom>
        </p:spPr>
      </p:pic>
      <p:pic>
        <p:nvPicPr>
          <p:cNvPr id="33" name="Picture 32">
            <a:extLst>
              <a:ext uri="{FF2B5EF4-FFF2-40B4-BE49-F238E27FC236}">
                <a16:creationId xmlns:a16="http://schemas.microsoft.com/office/drawing/2014/main" id="{D3FA9F9D-B833-4010-B63F-4D35F55BC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8384" y="2788989"/>
            <a:ext cx="980138" cy="980138"/>
          </a:xfrm>
          <a:prstGeom prst="rect">
            <a:avLst/>
          </a:prstGeom>
        </p:spPr>
      </p:pic>
      <p:cxnSp>
        <p:nvCxnSpPr>
          <p:cNvPr id="39" name="Connector: Elbow 38">
            <a:extLst>
              <a:ext uri="{FF2B5EF4-FFF2-40B4-BE49-F238E27FC236}">
                <a16:creationId xmlns:a16="http://schemas.microsoft.com/office/drawing/2014/main" id="{6BCFA471-5853-430F-A6B1-3D4D125229FC}"/>
              </a:ext>
            </a:extLst>
          </p:cNvPr>
          <p:cNvCxnSpPr>
            <a:stCxn id="32" idx="2"/>
            <a:endCxn id="20" idx="6"/>
          </p:cNvCxnSpPr>
          <p:nvPr/>
        </p:nvCxnSpPr>
        <p:spPr>
          <a:xfrm rot="16200000" flipH="1">
            <a:off x="9927142" y="3502235"/>
            <a:ext cx="2726102" cy="528961"/>
          </a:xfrm>
          <a:prstGeom prst="bentConnector4">
            <a:avLst>
              <a:gd name="adj1" fmla="val 31875"/>
              <a:gd name="adj2" fmla="val 1432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7E3F0FB6-ED95-4E41-8155-4729C771056F}"/>
              </a:ext>
            </a:extLst>
          </p:cNvPr>
          <p:cNvCxnSpPr>
            <a:cxnSpLocks/>
            <a:stCxn id="30" idx="2"/>
            <a:endCxn id="20" idx="7"/>
          </p:cNvCxnSpPr>
          <p:nvPr/>
        </p:nvCxnSpPr>
        <p:spPr>
          <a:xfrm rot="16200000" flipH="1">
            <a:off x="10357471" y="3624359"/>
            <a:ext cx="886995" cy="7262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1EE49E3-FED1-44A2-A8CC-73AF8071095D}"/>
              </a:ext>
            </a:extLst>
          </p:cNvPr>
          <p:cNvCxnSpPr>
            <a:cxnSpLocks/>
            <a:stCxn id="31" idx="2"/>
            <a:endCxn id="20" idx="0"/>
          </p:cNvCxnSpPr>
          <p:nvPr/>
        </p:nvCxnSpPr>
        <p:spPr>
          <a:xfrm rot="16200000" flipH="1">
            <a:off x="9088379" y="3008751"/>
            <a:ext cx="1604045" cy="661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B721C8C-0CCF-4B4A-8135-68EF79099611}"/>
              </a:ext>
            </a:extLst>
          </p:cNvPr>
          <p:cNvCxnSpPr>
            <a:cxnSpLocks/>
            <a:stCxn id="33" idx="2"/>
            <a:endCxn id="20" idx="1"/>
          </p:cNvCxnSpPr>
          <p:nvPr/>
        </p:nvCxnSpPr>
        <p:spPr>
          <a:xfrm rot="16200000" flipH="1">
            <a:off x="8862419" y="4015160"/>
            <a:ext cx="661863" cy="1697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C359C15-7821-426C-9421-60991825FE95}"/>
              </a:ext>
            </a:extLst>
          </p:cNvPr>
          <p:cNvCxnSpPr>
            <a:cxnSpLocks/>
            <a:stCxn id="9" idx="2"/>
            <a:endCxn id="20" idx="4"/>
          </p:cNvCxnSpPr>
          <p:nvPr/>
        </p:nvCxnSpPr>
        <p:spPr>
          <a:xfrm rot="16200000" flipH="1">
            <a:off x="6559934" y="2456743"/>
            <a:ext cx="485989" cy="6836493"/>
          </a:xfrm>
          <a:prstGeom prst="bentConnector3">
            <a:avLst>
              <a:gd name="adj1" fmla="val 1470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1C7E25A-E9F9-4DD2-9EA9-3EDFA179F6C0}"/>
              </a:ext>
            </a:extLst>
          </p:cNvPr>
          <p:cNvCxnSpPr>
            <a:cxnSpLocks/>
            <a:stCxn id="10" idx="2"/>
            <a:endCxn id="20" idx="2"/>
          </p:cNvCxnSpPr>
          <p:nvPr/>
        </p:nvCxnSpPr>
        <p:spPr>
          <a:xfrm rot="5400000" flipH="1" flipV="1">
            <a:off x="7599320" y="4313802"/>
            <a:ext cx="472390" cy="2104320"/>
          </a:xfrm>
          <a:prstGeom prst="bentConnector4">
            <a:avLst>
              <a:gd name="adj1" fmla="val -48392"/>
              <a:gd name="adj2" fmla="val 6995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20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C2CE-B23E-4579-88EE-9A45EA5C6E50}"/>
              </a:ext>
            </a:extLst>
          </p:cNvPr>
          <p:cNvSpPr>
            <a:spLocks noGrp="1"/>
          </p:cNvSpPr>
          <p:nvPr>
            <p:ph type="title"/>
          </p:nvPr>
        </p:nvSpPr>
        <p:spPr/>
        <p:txBody>
          <a:bodyPr/>
          <a:lstStyle/>
          <a:p>
            <a:r>
              <a:rPr lang="en-US" dirty="0"/>
              <a:t>Example of block-chain in testing</a:t>
            </a:r>
          </a:p>
        </p:txBody>
      </p:sp>
      <p:sp>
        <p:nvSpPr>
          <p:cNvPr id="4" name="Rectangle: Rounded Corners 3">
            <a:extLst>
              <a:ext uri="{FF2B5EF4-FFF2-40B4-BE49-F238E27FC236}">
                <a16:creationId xmlns:a16="http://schemas.microsoft.com/office/drawing/2014/main" id="{8F07CF6D-E79A-4588-BE81-FA234CE45D53}"/>
              </a:ext>
            </a:extLst>
          </p:cNvPr>
          <p:cNvSpPr/>
          <p:nvPr/>
        </p:nvSpPr>
        <p:spPr>
          <a:xfrm>
            <a:off x="463419" y="1567544"/>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0</a:t>
            </a:r>
          </a:p>
        </p:txBody>
      </p:sp>
      <p:sp>
        <p:nvSpPr>
          <p:cNvPr id="5" name="TextBox 4">
            <a:extLst>
              <a:ext uri="{FF2B5EF4-FFF2-40B4-BE49-F238E27FC236}">
                <a16:creationId xmlns:a16="http://schemas.microsoft.com/office/drawing/2014/main" id="{E9199E8E-39DB-4989-8842-CF3BF0985EE1}"/>
              </a:ext>
            </a:extLst>
          </p:cNvPr>
          <p:cNvSpPr txBox="1"/>
          <p:nvPr/>
        </p:nvSpPr>
        <p:spPr>
          <a:xfrm>
            <a:off x="258145" y="2715207"/>
            <a:ext cx="2313992" cy="1169551"/>
          </a:xfrm>
          <a:prstGeom prst="rect">
            <a:avLst/>
          </a:prstGeom>
          <a:noFill/>
        </p:spPr>
        <p:txBody>
          <a:bodyPr wrap="square" rtlCol="0">
            <a:spAutoFit/>
          </a:bodyPr>
          <a:lstStyle/>
          <a:p>
            <a:r>
              <a:rPr lang="en-US" sz="1400" i="1" dirty="0"/>
              <a:t>Genesis block corresponds to the starting simulation context. This block could be the collection of all the input data at a given cob date</a:t>
            </a:r>
          </a:p>
        </p:txBody>
      </p:sp>
      <p:sp>
        <p:nvSpPr>
          <p:cNvPr id="6" name="Rectangle: Rounded Corners 5">
            <a:extLst>
              <a:ext uri="{FF2B5EF4-FFF2-40B4-BE49-F238E27FC236}">
                <a16:creationId xmlns:a16="http://schemas.microsoft.com/office/drawing/2014/main" id="{4A39155C-4D7A-4F89-AFB0-54AF566D2557}"/>
              </a:ext>
            </a:extLst>
          </p:cNvPr>
          <p:cNvSpPr/>
          <p:nvPr/>
        </p:nvSpPr>
        <p:spPr>
          <a:xfrm>
            <a:off x="2914261" y="1567544"/>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1</a:t>
            </a:r>
          </a:p>
        </p:txBody>
      </p:sp>
      <p:sp>
        <p:nvSpPr>
          <p:cNvPr id="7" name="TextBox 6">
            <a:extLst>
              <a:ext uri="{FF2B5EF4-FFF2-40B4-BE49-F238E27FC236}">
                <a16:creationId xmlns:a16="http://schemas.microsoft.com/office/drawing/2014/main" id="{AAE0CF3E-9F5D-41D9-9F03-3FF9A87CC246}"/>
              </a:ext>
            </a:extLst>
          </p:cNvPr>
          <p:cNvSpPr txBox="1"/>
          <p:nvPr/>
        </p:nvSpPr>
        <p:spPr>
          <a:xfrm>
            <a:off x="2914261" y="2634342"/>
            <a:ext cx="2313992" cy="954107"/>
          </a:xfrm>
          <a:prstGeom prst="rect">
            <a:avLst/>
          </a:prstGeom>
          <a:noFill/>
        </p:spPr>
        <p:txBody>
          <a:bodyPr wrap="square" rtlCol="0">
            <a:spAutoFit/>
          </a:bodyPr>
          <a:lstStyle/>
          <a:p>
            <a:r>
              <a:rPr lang="en-US" sz="1400" i="1" dirty="0"/>
              <a:t>This block could be a DECB simulation based on the Block 0 data with some monthly modification.</a:t>
            </a:r>
          </a:p>
        </p:txBody>
      </p:sp>
      <p:sp>
        <p:nvSpPr>
          <p:cNvPr id="8" name="Rectangle: Rounded Corners 7">
            <a:extLst>
              <a:ext uri="{FF2B5EF4-FFF2-40B4-BE49-F238E27FC236}">
                <a16:creationId xmlns:a16="http://schemas.microsoft.com/office/drawing/2014/main" id="{A5FCB2BF-77F3-4C10-9F3B-09D75D8D5F9F}"/>
              </a:ext>
            </a:extLst>
          </p:cNvPr>
          <p:cNvSpPr/>
          <p:nvPr/>
        </p:nvSpPr>
        <p:spPr>
          <a:xfrm>
            <a:off x="5361992" y="1567544"/>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2</a:t>
            </a:r>
          </a:p>
        </p:txBody>
      </p:sp>
      <p:sp>
        <p:nvSpPr>
          <p:cNvPr id="9" name="TextBox 8">
            <a:extLst>
              <a:ext uri="{FF2B5EF4-FFF2-40B4-BE49-F238E27FC236}">
                <a16:creationId xmlns:a16="http://schemas.microsoft.com/office/drawing/2014/main" id="{137B74A8-720F-4EC7-98BF-CC3EC60830C3}"/>
              </a:ext>
            </a:extLst>
          </p:cNvPr>
          <p:cNvSpPr txBox="1"/>
          <p:nvPr/>
        </p:nvSpPr>
        <p:spPr>
          <a:xfrm>
            <a:off x="5361992" y="2634341"/>
            <a:ext cx="2313992" cy="954107"/>
          </a:xfrm>
          <a:prstGeom prst="rect">
            <a:avLst/>
          </a:prstGeom>
          <a:noFill/>
        </p:spPr>
        <p:txBody>
          <a:bodyPr wrap="square" rtlCol="0">
            <a:spAutoFit/>
          </a:bodyPr>
          <a:lstStyle/>
          <a:p>
            <a:r>
              <a:rPr lang="en-US" sz="1400" i="1" dirty="0"/>
              <a:t>This block could be a  Pension simulation based on the Block 0 data with some monthly modification.</a:t>
            </a:r>
          </a:p>
        </p:txBody>
      </p:sp>
      <p:sp>
        <p:nvSpPr>
          <p:cNvPr id="10" name="Rectangle: Rounded Corners 9">
            <a:extLst>
              <a:ext uri="{FF2B5EF4-FFF2-40B4-BE49-F238E27FC236}">
                <a16:creationId xmlns:a16="http://schemas.microsoft.com/office/drawing/2014/main" id="{98209986-03C9-4E40-B1BF-E35363E19284}"/>
              </a:ext>
            </a:extLst>
          </p:cNvPr>
          <p:cNvSpPr/>
          <p:nvPr/>
        </p:nvSpPr>
        <p:spPr>
          <a:xfrm>
            <a:off x="8341570" y="1567544"/>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N</a:t>
            </a:r>
          </a:p>
        </p:txBody>
      </p:sp>
      <p:sp>
        <p:nvSpPr>
          <p:cNvPr id="11" name="TextBox 10">
            <a:extLst>
              <a:ext uri="{FF2B5EF4-FFF2-40B4-BE49-F238E27FC236}">
                <a16:creationId xmlns:a16="http://schemas.microsoft.com/office/drawing/2014/main" id="{9E4964F6-E89B-40DF-A9BF-57EC236E7838}"/>
              </a:ext>
            </a:extLst>
          </p:cNvPr>
          <p:cNvSpPr txBox="1"/>
          <p:nvPr/>
        </p:nvSpPr>
        <p:spPr>
          <a:xfrm>
            <a:off x="8341570" y="2634341"/>
            <a:ext cx="2313992" cy="1169551"/>
          </a:xfrm>
          <a:prstGeom prst="rect">
            <a:avLst/>
          </a:prstGeom>
          <a:noFill/>
        </p:spPr>
        <p:txBody>
          <a:bodyPr wrap="square" rtlCol="0">
            <a:spAutoFit/>
          </a:bodyPr>
          <a:lstStyle/>
          <a:p>
            <a:r>
              <a:rPr lang="en-US" sz="1400" i="1" dirty="0"/>
              <a:t>This block could be the final Aggregation simulation based on the Block 0 data with all the new simulated model data</a:t>
            </a:r>
          </a:p>
        </p:txBody>
      </p:sp>
      <p:sp>
        <p:nvSpPr>
          <p:cNvPr id="12" name="TextBox 11">
            <a:extLst>
              <a:ext uri="{FF2B5EF4-FFF2-40B4-BE49-F238E27FC236}">
                <a16:creationId xmlns:a16="http://schemas.microsoft.com/office/drawing/2014/main" id="{1020E869-2019-4643-A35C-550766136E00}"/>
              </a:ext>
            </a:extLst>
          </p:cNvPr>
          <p:cNvSpPr txBox="1"/>
          <p:nvPr/>
        </p:nvSpPr>
        <p:spPr>
          <a:xfrm>
            <a:off x="6976188" y="1466754"/>
            <a:ext cx="1399592" cy="584775"/>
          </a:xfrm>
          <a:prstGeom prst="rect">
            <a:avLst/>
          </a:prstGeom>
          <a:noFill/>
        </p:spPr>
        <p:txBody>
          <a:bodyPr wrap="square" rtlCol="0">
            <a:spAutoFit/>
          </a:bodyPr>
          <a:lstStyle/>
          <a:p>
            <a:r>
              <a:rPr lang="es-ES" sz="3200" dirty="0"/>
              <a:t>….</a:t>
            </a:r>
            <a:endParaRPr lang="en-US" sz="3200" dirty="0"/>
          </a:p>
        </p:txBody>
      </p:sp>
      <p:sp>
        <p:nvSpPr>
          <p:cNvPr id="14" name="Arrow: Down 13">
            <a:extLst>
              <a:ext uri="{FF2B5EF4-FFF2-40B4-BE49-F238E27FC236}">
                <a16:creationId xmlns:a16="http://schemas.microsoft.com/office/drawing/2014/main" id="{49FD2B96-A11A-4C8E-9E2D-4429F4B1E66F}"/>
              </a:ext>
            </a:extLst>
          </p:cNvPr>
          <p:cNvSpPr/>
          <p:nvPr/>
        </p:nvSpPr>
        <p:spPr>
          <a:xfrm>
            <a:off x="4452257" y="3762994"/>
            <a:ext cx="1946988" cy="699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0BF63BC-2B29-4E00-A887-8D52EA29967B}"/>
              </a:ext>
            </a:extLst>
          </p:cNvPr>
          <p:cNvSpPr/>
          <p:nvPr/>
        </p:nvSpPr>
        <p:spPr>
          <a:xfrm>
            <a:off x="3281266" y="5434172"/>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1</a:t>
            </a:r>
          </a:p>
        </p:txBody>
      </p:sp>
      <p:sp>
        <p:nvSpPr>
          <p:cNvPr id="16" name="Rectangle: Rounded Corners 15">
            <a:extLst>
              <a:ext uri="{FF2B5EF4-FFF2-40B4-BE49-F238E27FC236}">
                <a16:creationId xmlns:a16="http://schemas.microsoft.com/office/drawing/2014/main" id="{D83FD6F9-D83F-4F73-96B8-14ADEC2CC746}"/>
              </a:ext>
            </a:extLst>
          </p:cNvPr>
          <p:cNvSpPr/>
          <p:nvPr/>
        </p:nvSpPr>
        <p:spPr>
          <a:xfrm>
            <a:off x="5728997" y="5434172"/>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2</a:t>
            </a:r>
          </a:p>
        </p:txBody>
      </p:sp>
      <p:sp>
        <p:nvSpPr>
          <p:cNvPr id="17" name="Rectangle: Rounded Corners 16">
            <a:extLst>
              <a:ext uri="{FF2B5EF4-FFF2-40B4-BE49-F238E27FC236}">
                <a16:creationId xmlns:a16="http://schemas.microsoft.com/office/drawing/2014/main" id="{3DDBFC97-ABAE-4428-9B5B-3BA2D0A8C9A1}"/>
              </a:ext>
            </a:extLst>
          </p:cNvPr>
          <p:cNvSpPr/>
          <p:nvPr/>
        </p:nvSpPr>
        <p:spPr>
          <a:xfrm>
            <a:off x="8708575" y="5434172"/>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N</a:t>
            </a:r>
          </a:p>
        </p:txBody>
      </p:sp>
      <p:sp>
        <p:nvSpPr>
          <p:cNvPr id="18" name="TextBox 17">
            <a:extLst>
              <a:ext uri="{FF2B5EF4-FFF2-40B4-BE49-F238E27FC236}">
                <a16:creationId xmlns:a16="http://schemas.microsoft.com/office/drawing/2014/main" id="{50C4A3EB-68F1-4534-B404-089DEAD09C0C}"/>
              </a:ext>
            </a:extLst>
          </p:cNvPr>
          <p:cNvSpPr txBox="1"/>
          <p:nvPr/>
        </p:nvSpPr>
        <p:spPr>
          <a:xfrm>
            <a:off x="7343193" y="5333382"/>
            <a:ext cx="1399592" cy="584775"/>
          </a:xfrm>
          <a:prstGeom prst="rect">
            <a:avLst/>
          </a:prstGeom>
          <a:noFill/>
        </p:spPr>
        <p:txBody>
          <a:bodyPr wrap="square" rtlCol="0">
            <a:spAutoFit/>
          </a:bodyPr>
          <a:lstStyle/>
          <a:p>
            <a:r>
              <a:rPr lang="es-ES" sz="3200" dirty="0"/>
              <a:t>….</a:t>
            </a:r>
            <a:endParaRPr lang="en-US" sz="3200" dirty="0"/>
          </a:p>
        </p:txBody>
      </p:sp>
      <p:sp>
        <p:nvSpPr>
          <p:cNvPr id="19" name="Rectangle: Rounded Corners 18">
            <a:extLst>
              <a:ext uri="{FF2B5EF4-FFF2-40B4-BE49-F238E27FC236}">
                <a16:creationId xmlns:a16="http://schemas.microsoft.com/office/drawing/2014/main" id="{DD9CADF9-194D-4DDE-9100-01D37E989ED0}"/>
              </a:ext>
            </a:extLst>
          </p:cNvPr>
          <p:cNvSpPr/>
          <p:nvPr/>
        </p:nvSpPr>
        <p:spPr>
          <a:xfrm>
            <a:off x="769776" y="5434172"/>
            <a:ext cx="961053" cy="634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400" b="1" dirty="0"/>
              <a:t>Block 0</a:t>
            </a:r>
          </a:p>
        </p:txBody>
      </p:sp>
      <p:cxnSp>
        <p:nvCxnSpPr>
          <p:cNvPr id="21" name="Straight Arrow Connector 20">
            <a:extLst>
              <a:ext uri="{FF2B5EF4-FFF2-40B4-BE49-F238E27FC236}">
                <a16:creationId xmlns:a16="http://schemas.microsoft.com/office/drawing/2014/main" id="{C77F15E0-150F-4E94-BA98-A0ABD3A483A3}"/>
              </a:ext>
            </a:extLst>
          </p:cNvPr>
          <p:cNvCxnSpPr>
            <a:stCxn id="19" idx="3"/>
            <a:endCxn id="15" idx="1"/>
          </p:cNvCxnSpPr>
          <p:nvPr/>
        </p:nvCxnSpPr>
        <p:spPr>
          <a:xfrm>
            <a:off x="1730829" y="5751412"/>
            <a:ext cx="1550437"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2DF401B-1001-4CD5-A5BB-5841CD12D095}"/>
              </a:ext>
            </a:extLst>
          </p:cNvPr>
          <p:cNvCxnSpPr>
            <a:cxnSpLocks/>
            <a:stCxn id="15" idx="3"/>
            <a:endCxn id="16" idx="1"/>
          </p:cNvCxnSpPr>
          <p:nvPr/>
        </p:nvCxnSpPr>
        <p:spPr>
          <a:xfrm>
            <a:off x="4242319" y="5751412"/>
            <a:ext cx="1486678"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14D788-21D1-4ACF-9AD7-9F2FD1EE362A}"/>
              </a:ext>
            </a:extLst>
          </p:cNvPr>
          <p:cNvCxnSpPr>
            <a:cxnSpLocks/>
          </p:cNvCxnSpPr>
          <p:nvPr/>
        </p:nvCxnSpPr>
        <p:spPr>
          <a:xfrm>
            <a:off x="6690050" y="5751412"/>
            <a:ext cx="653143"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1FC9EE-2D41-4F08-919C-AEE910D157D6}"/>
              </a:ext>
            </a:extLst>
          </p:cNvPr>
          <p:cNvCxnSpPr>
            <a:cxnSpLocks/>
          </p:cNvCxnSpPr>
          <p:nvPr/>
        </p:nvCxnSpPr>
        <p:spPr>
          <a:xfrm>
            <a:off x="8042989" y="5751412"/>
            <a:ext cx="665586"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8746436-AF94-4010-820E-D0A1C1C2FC65}"/>
              </a:ext>
            </a:extLst>
          </p:cNvPr>
          <p:cNvSpPr txBox="1"/>
          <p:nvPr/>
        </p:nvSpPr>
        <p:spPr>
          <a:xfrm>
            <a:off x="615820" y="4475766"/>
            <a:ext cx="10039742" cy="646331"/>
          </a:xfrm>
          <a:prstGeom prst="rect">
            <a:avLst/>
          </a:prstGeom>
          <a:noFill/>
        </p:spPr>
        <p:txBody>
          <a:bodyPr wrap="square" rtlCol="0">
            <a:spAutoFit/>
          </a:bodyPr>
          <a:lstStyle/>
          <a:p>
            <a:r>
              <a:rPr lang="en-US" dirty="0"/>
              <a:t>All these blocks are summited to the block chain node for integration. Once these block are solved(proof of work) they will be part of the chain and will become immutable </a:t>
            </a:r>
          </a:p>
        </p:txBody>
      </p:sp>
    </p:spTree>
    <p:extLst>
      <p:ext uri="{BB962C8B-B14F-4D97-AF65-F5344CB8AC3E}">
        <p14:creationId xmlns:p14="http://schemas.microsoft.com/office/powerpoint/2010/main" val="335802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E7A7-F1AF-4F79-AAC0-5C88132A57B2}"/>
              </a:ext>
            </a:extLst>
          </p:cNvPr>
          <p:cNvSpPr>
            <a:spLocks noGrp="1"/>
          </p:cNvSpPr>
          <p:nvPr>
            <p:ph type="title"/>
          </p:nvPr>
        </p:nvSpPr>
        <p:spPr/>
        <p:txBody>
          <a:bodyPr/>
          <a:lstStyle/>
          <a:p>
            <a:r>
              <a:rPr lang="en-US" dirty="0"/>
              <a:t>Search for results</a:t>
            </a:r>
          </a:p>
        </p:txBody>
      </p:sp>
      <p:sp>
        <p:nvSpPr>
          <p:cNvPr id="3" name="Content Placeholder 2">
            <a:extLst>
              <a:ext uri="{FF2B5EF4-FFF2-40B4-BE49-F238E27FC236}">
                <a16:creationId xmlns:a16="http://schemas.microsoft.com/office/drawing/2014/main" id="{63845EC4-8B96-40D1-A878-D32F2B0871C1}"/>
              </a:ext>
            </a:extLst>
          </p:cNvPr>
          <p:cNvSpPr>
            <a:spLocks noGrp="1"/>
          </p:cNvSpPr>
          <p:nvPr>
            <p:ph idx="1"/>
          </p:nvPr>
        </p:nvSpPr>
        <p:spPr/>
        <p:txBody>
          <a:bodyPr>
            <a:normAutofit fontScale="92500" lnSpcReduction="10000"/>
          </a:bodyPr>
          <a:lstStyle/>
          <a:p>
            <a:r>
              <a:rPr lang="en-US" dirty="0"/>
              <a:t>Users can access the block chain at any time and check simulation results.</a:t>
            </a:r>
          </a:p>
          <a:p>
            <a:r>
              <a:rPr lang="en-US" dirty="0"/>
              <a:t>A typical use case could arise when an ERC value is considered to be wrong or unexpected with respect a reference cob date considered as benchmark. </a:t>
            </a:r>
          </a:p>
          <a:p>
            <a:r>
              <a:rPr lang="en-US" dirty="0"/>
              <a:t>The user can access the block which was generated by this simulation and check if the simulation data was aligned with the block of the benchmark simulation.</a:t>
            </a:r>
          </a:p>
          <a:p>
            <a:r>
              <a:rPr lang="en-US" dirty="0"/>
              <a:t>It is also possible to reconstruct all the simulation history for a specific model by simply extracting, in chronological order, the blocks published in the chain for the specified model.</a:t>
            </a:r>
          </a:p>
          <a:p>
            <a:r>
              <a:rPr lang="en-US" dirty="0"/>
              <a:t>The immutability of the chain guarantees from an auditing perspective that the results have not being modified or tampered.</a:t>
            </a:r>
          </a:p>
        </p:txBody>
      </p:sp>
    </p:spTree>
    <p:extLst>
      <p:ext uri="{BB962C8B-B14F-4D97-AF65-F5344CB8AC3E}">
        <p14:creationId xmlns:p14="http://schemas.microsoft.com/office/powerpoint/2010/main" val="349947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7D3E-252A-43C6-AF90-97D583ADF7DD}"/>
              </a:ext>
            </a:extLst>
          </p:cNvPr>
          <p:cNvSpPr>
            <a:spLocks noGrp="1"/>
          </p:cNvSpPr>
          <p:nvPr>
            <p:ph type="title"/>
          </p:nvPr>
        </p:nvSpPr>
        <p:spPr/>
        <p:txBody>
          <a:bodyPr/>
          <a:lstStyle/>
          <a:p>
            <a:r>
              <a:rPr lang="en-US" dirty="0"/>
              <a:t>Book of Work</a:t>
            </a:r>
          </a:p>
        </p:txBody>
      </p:sp>
      <p:sp>
        <p:nvSpPr>
          <p:cNvPr id="3" name="Content Placeholder 2">
            <a:extLst>
              <a:ext uri="{FF2B5EF4-FFF2-40B4-BE49-F238E27FC236}">
                <a16:creationId xmlns:a16="http://schemas.microsoft.com/office/drawing/2014/main" id="{DCB048BD-013E-442F-99E0-F5DF85C2208A}"/>
              </a:ext>
            </a:extLst>
          </p:cNvPr>
          <p:cNvSpPr>
            <a:spLocks noGrp="1"/>
          </p:cNvSpPr>
          <p:nvPr>
            <p:ph idx="1"/>
          </p:nvPr>
        </p:nvSpPr>
        <p:spPr/>
        <p:txBody>
          <a:bodyPr>
            <a:normAutofit/>
          </a:bodyPr>
          <a:lstStyle/>
          <a:p>
            <a:pPr marL="0" indent="0">
              <a:buNone/>
            </a:pPr>
            <a:r>
              <a:rPr lang="en-US" sz="2000" dirty="0"/>
              <a:t>This is a highly heterogeneous Project. Some of the tasks that need to be performed are:</a:t>
            </a:r>
          </a:p>
          <a:p>
            <a:r>
              <a:rPr lang="en-US" sz="2000" b="1" dirty="0"/>
              <a:t>Block design</a:t>
            </a:r>
            <a:r>
              <a:rPr lang="en-US" sz="2000" dirty="0"/>
              <a:t>:</a:t>
            </a:r>
          </a:p>
          <a:p>
            <a:pPr lvl="1"/>
            <a:r>
              <a:rPr lang="en-US" sz="1200" dirty="0"/>
              <a:t>Definition of the block data structure</a:t>
            </a:r>
          </a:p>
          <a:p>
            <a:pPr lvl="1"/>
            <a:r>
              <a:rPr lang="en-US" sz="1200" dirty="0"/>
              <a:t>Implementation of the Proof-of-Work algorithm</a:t>
            </a:r>
          </a:p>
          <a:p>
            <a:pPr lvl="1"/>
            <a:r>
              <a:rPr lang="en-US" sz="1200" dirty="0"/>
              <a:t>Definition of hash functions and encryption libraries to be used</a:t>
            </a:r>
          </a:p>
          <a:p>
            <a:r>
              <a:rPr lang="en-US" sz="2000" b="1" dirty="0"/>
              <a:t>Block-Chain Nodes and Infrastructure</a:t>
            </a:r>
            <a:r>
              <a:rPr lang="en-US" sz="2000" dirty="0"/>
              <a:t>:</a:t>
            </a:r>
          </a:p>
          <a:p>
            <a:pPr lvl="1"/>
            <a:r>
              <a:rPr lang="en-US" sz="1200" dirty="0"/>
              <a:t>Queuing system/communication channels to submit block integration into the chain</a:t>
            </a:r>
          </a:p>
          <a:p>
            <a:pPr lvl="1"/>
            <a:r>
              <a:rPr lang="en-US" sz="1200" dirty="0"/>
              <a:t>Preparation of the infrastructure (VMs) to perform integration operations</a:t>
            </a:r>
          </a:p>
          <a:p>
            <a:pPr lvl="1"/>
            <a:r>
              <a:rPr lang="en-US" sz="1200" dirty="0"/>
              <a:t>Right Access, user profiles etc. …</a:t>
            </a:r>
          </a:p>
          <a:p>
            <a:pPr lvl="1"/>
            <a:r>
              <a:rPr lang="en-US" sz="1200" dirty="0"/>
              <a:t>Block-chain validation process</a:t>
            </a:r>
          </a:p>
          <a:p>
            <a:r>
              <a:rPr lang="en-US" sz="2000" b="1" dirty="0"/>
              <a:t>Client Applications</a:t>
            </a:r>
            <a:r>
              <a:rPr lang="en-US" sz="2000" dirty="0"/>
              <a:t>:</a:t>
            </a:r>
          </a:p>
          <a:p>
            <a:pPr lvl="1"/>
            <a:r>
              <a:rPr lang="en-US" sz="1200" dirty="0"/>
              <a:t>Implementation of block-chain clients to download and search transaction in the block-chain.</a:t>
            </a:r>
          </a:p>
          <a:p>
            <a:pPr lvl="1"/>
            <a:r>
              <a:rPr lang="en-US" sz="1200" dirty="0"/>
              <a:t>Implementation of the commutation library for submitting blocks.</a:t>
            </a:r>
          </a:p>
          <a:p>
            <a:r>
              <a:rPr lang="en-US" sz="1600" dirty="0"/>
              <a:t>Any many more …..</a:t>
            </a:r>
          </a:p>
        </p:txBody>
      </p:sp>
    </p:spTree>
    <p:extLst>
      <p:ext uri="{BB962C8B-B14F-4D97-AF65-F5344CB8AC3E}">
        <p14:creationId xmlns:p14="http://schemas.microsoft.com/office/powerpoint/2010/main" val="316343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408D-0E8F-4D9E-A7A3-8F414FD49864}"/>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08D3F29-9AE1-4DF7-8520-7DCC8C747BC1}"/>
              </a:ext>
            </a:extLst>
          </p:cNvPr>
          <p:cNvSpPr>
            <a:spLocks noGrp="1"/>
          </p:cNvSpPr>
          <p:nvPr>
            <p:ph idx="1"/>
          </p:nvPr>
        </p:nvSpPr>
        <p:spPr>
          <a:xfrm>
            <a:off x="838200" y="1834956"/>
            <a:ext cx="10515600" cy="4351338"/>
          </a:xfrm>
        </p:spPr>
        <p:txBody>
          <a:bodyPr/>
          <a:lstStyle/>
          <a:p>
            <a:r>
              <a:rPr lang="en-US" dirty="0"/>
              <a:t>Our current IT environments are highly complex and data control becomes difficult to monitor.</a:t>
            </a:r>
          </a:p>
          <a:p>
            <a:r>
              <a:rPr lang="en-US" dirty="0"/>
              <a:t>Our production systems are difficult to be accessed for all users and the traceability of data becomes complicated</a:t>
            </a:r>
          </a:p>
          <a:p>
            <a:r>
              <a:rPr lang="en-US" dirty="0"/>
              <a:t>We envision the automatic auditing of model data in line with requirement of BSC239 and SR117 policies</a:t>
            </a:r>
          </a:p>
          <a:p>
            <a:endParaRPr lang="en-US" dirty="0"/>
          </a:p>
        </p:txBody>
      </p:sp>
    </p:spTree>
    <p:extLst>
      <p:ext uri="{BB962C8B-B14F-4D97-AF65-F5344CB8AC3E}">
        <p14:creationId xmlns:p14="http://schemas.microsoft.com/office/powerpoint/2010/main" val="215796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AD8E-0DEA-4E26-BAE2-BA7104FF4B81}"/>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D871AF91-768B-4E19-8974-988FFD75E7C9}"/>
              </a:ext>
            </a:extLst>
          </p:cNvPr>
          <p:cNvSpPr>
            <a:spLocks noGrp="1"/>
          </p:cNvSpPr>
          <p:nvPr>
            <p:ph idx="1"/>
          </p:nvPr>
        </p:nvSpPr>
        <p:spPr/>
        <p:txBody>
          <a:bodyPr/>
          <a:lstStyle/>
          <a:p>
            <a:r>
              <a:rPr lang="en-US" dirty="0"/>
              <a:t>We propose blockchain technology as a natural way to audit input data of NPR models over time</a:t>
            </a:r>
          </a:p>
          <a:p>
            <a:r>
              <a:rPr lang="en-US" dirty="0"/>
              <a:t>We want to provide public access to simulation data (considering specific secrecy constraints) from all users, allowing to any system, with the correct access rights, to trace the data used over time to compute ERC values.</a:t>
            </a:r>
          </a:p>
          <a:p>
            <a:r>
              <a:rPr lang="en-US" dirty="0"/>
              <a:t>The block-chain code base will be presented as a library part of our current UDM models</a:t>
            </a:r>
          </a:p>
        </p:txBody>
      </p:sp>
    </p:spTree>
    <p:extLst>
      <p:ext uri="{BB962C8B-B14F-4D97-AF65-F5344CB8AC3E}">
        <p14:creationId xmlns:p14="http://schemas.microsoft.com/office/powerpoint/2010/main" val="179582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1B66-87F1-47AE-9BC6-E62519FE85CB}"/>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7B8F69F-85C9-4129-8F20-EFFE992E458B}"/>
              </a:ext>
            </a:extLst>
          </p:cNvPr>
          <p:cNvSpPr>
            <a:spLocks noGrp="1"/>
          </p:cNvSpPr>
          <p:nvPr>
            <p:ph idx="1"/>
          </p:nvPr>
        </p:nvSpPr>
        <p:spPr/>
        <p:txBody>
          <a:bodyPr/>
          <a:lstStyle/>
          <a:p>
            <a:r>
              <a:rPr lang="en-US" sz="3200" b="1" dirty="0"/>
              <a:t>Data Consistency</a:t>
            </a:r>
          </a:p>
          <a:p>
            <a:pPr marL="457200" lvl="1" indent="0">
              <a:buNone/>
            </a:pPr>
            <a:r>
              <a:rPr lang="en-US" sz="2000" i="1" dirty="0"/>
              <a:t>SIT and UAT testing show constant instability in the  sourced data, mainly due to changes in the environment leading to differences in the calculated ERC values. These differences are often difficult to explain and the date used to generate benchmarks is usually overwritten of eliminated after a refresh.</a:t>
            </a:r>
          </a:p>
          <a:p>
            <a:pPr marL="457200" lvl="1" indent="0">
              <a:buNone/>
            </a:pPr>
            <a:r>
              <a:rPr lang="en-US" sz="2000" i="1" dirty="0"/>
              <a:t>With our solution, each model run generates a new block which contains all the input configuration, outputs and potential reference to benchmark simulation in the past, which are also included in the block chain.</a:t>
            </a:r>
          </a:p>
          <a:p>
            <a:pPr marL="457200" lvl="1" indent="0">
              <a:buNone/>
            </a:pPr>
            <a:r>
              <a:rPr lang="en-US" sz="2000" i="1" dirty="0"/>
              <a:t>If a given model deviates from the expected ERC value, we can easily recover the piece of the chain where the block was inserted and analyze the difference in between its predecessor and itself, identifying is the difference with the benchmark is due to data inconsistencies or simply by a bug introduced in a new version of the UDM model.</a:t>
            </a:r>
          </a:p>
          <a:p>
            <a:pPr marL="457200" lvl="1" indent="0">
              <a:buNone/>
            </a:pPr>
            <a:endParaRPr lang="en-US" sz="2000" i="1" dirty="0"/>
          </a:p>
        </p:txBody>
      </p:sp>
    </p:spTree>
    <p:extLst>
      <p:ext uri="{BB962C8B-B14F-4D97-AF65-F5344CB8AC3E}">
        <p14:creationId xmlns:p14="http://schemas.microsoft.com/office/powerpoint/2010/main" val="159338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4F00-C60D-4C93-AD13-63D5829FF921}"/>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D2566F8B-2C04-46DF-BD87-DE36627EDA93}"/>
              </a:ext>
            </a:extLst>
          </p:cNvPr>
          <p:cNvSpPr>
            <a:spLocks noGrp="1"/>
          </p:cNvSpPr>
          <p:nvPr>
            <p:ph idx="1"/>
          </p:nvPr>
        </p:nvSpPr>
        <p:spPr/>
        <p:txBody>
          <a:bodyPr>
            <a:normAutofit lnSpcReduction="10000"/>
          </a:bodyPr>
          <a:lstStyle/>
          <a:p>
            <a:r>
              <a:rPr lang="en-US" sz="3200" b="1" dirty="0"/>
              <a:t>Event Driven Architecture</a:t>
            </a:r>
          </a:p>
          <a:p>
            <a:pPr marL="457200" lvl="1" indent="0">
              <a:buNone/>
            </a:pPr>
            <a:r>
              <a:rPr lang="en-US" sz="2000" i="1" dirty="0"/>
              <a:t>From auditing purposes the presented idea allows the reproduction of the history of changes and results. </a:t>
            </a:r>
          </a:p>
          <a:p>
            <a:pPr marL="457200" lvl="1" indent="0">
              <a:buNone/>
            </a:pPr>
            <a:r>
              <a:rPr lang="en-US" sz="2000" i="1" dirty="0"/>
              <a:t>This approach define states in our models which are persisted over time in the block-chain. </a:t>
            </a:r>
          </a:p>
          <a:p>
            <a:pPr marL="457200" lvl="1" indent="0">
              <a:buNone/>
            </a:pPr>
            <a:r>
              <a:rPr lang="en-US" sz="2000" i="1" dirty="0"/>
              <a:t>For instance, let us take the aggregation model as example. Let us say that the dataset of Jan-17 was run and its inputs and results were inserted in the block-chain. We could say that the block-chain defines the different states of the model across history and the current state in our case would be the latest block associated to each model.</a:t>
            </a:r>
          </a:p>
          <a:p>
            <a:pPr marL="457200" lvl="1" indent="0">
              <a:buNone/>
            </a:pPr>
            <a:r>
              <a:rPr lang="en-US" sz="2000" i="1" dirty="0"/>
              <a:t>If any modification is introduced in the data,  we could either change its state to another set of results (because we have corrected some inputs to the model) or stay in the same state, which basically would mean that we have just re-run an existing simulation data set.</a:t>
            </a:r>
          </a:p>
          <a:p>
            <a:pPr marL="457200" lvl="1" indent="0">
              <a:buNone/>
            </a:pPr>
            <a:r>
              <a:rPr lang="en-US" sz="2000" i="1" dirty="0"/>
              <a:t>From this solution, we can easily identify state changes and the source of the changes, since we are monitoring the inputs as well as the outputs we can easily identify why a state was modified and the internal reason of why the output ERC values are different.</a:t>
            </a:r>
          </a:p>
          <a:p>
            <a:endParaRPr lang="en-US" dirty="0"/>
          </a:p>
        </p:txBody>
      </p:sp>
    </p:spTree>
    <p:extLst>
      <p:ext uri="{BB962C8B-B14F-4D97-AF65-F5344CB8AC3E}">
        <p14:creationId xmlns:p14="http://schemas.microsoft.com/office/powerpoint/2010/main" val="221532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D71C-45C0-43DE-BF87-C2A7D5CF6224}"/>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84C42105-8D55-4E47-B88B-3DDC75490AF6}"/>
              </a:ext>
            </a:extLst>
          </p:cNvPr>
          <p:cNvSpPr>
            <a:spLocks noGrp="1"/>
          </p:cNvSpPr>
          <p:nvPr>
            <p:ph idx="1"/>
          </p:nvPr>
        </p:nvSpPr>
        <p:spPr/>
        <p:txBody>
          <a:bodyPr>
            <a:normAutofit/>
          </a:bodyPr>
          <a:lstStyle/>
          <a:p>
            <a:r>
              <a:rPr lang="en-US" sz="3200" b="1" dirty="0"/>
              <a:t>Test Evidence</a:t>
            </a:r>
            <a:endParaRPr lang="en-US" b="1" dirty="0"/>
          </a:p>
          <a:p>
            <a:pPr marL="0" indent="0">
              <a:buNone/>
            </a:pPr>
            <a:r>
              <a:rPr lang="en-US" sz="2000" dirty="0"/>
              <a:t>Block-chain can host all the modifications performed during a series of tests based on several month ends data comparisons. This comparison could be for instance regression on model changes or refactoring of data structures.</a:t>
            </a:r>
          </a:p>
          <a:p>
            <a:pPr marL="0" indent="0">
              <a:buNone/>
            </a:pPr>
            <a:r>
              <a:rPr lang="en-US" sz="2000" dirty="0"/>
              <a:t>In this solution any past simulation can be accessed from the block-chain and hence regressed against any new simulation tests.</a:t>
            </a:r>
          </a:p>
          <a:p>
            <a:pPr marL="0" indent="0">
              <a:buNone/>
            </a:pPr>
            <a:r>
              <a:rPr lang="en-US" sz="2000" dirty="0"/>
              <a:t>The block chain can be structure in different type of blocks, for instance:</a:t>
            </a:r>
          </a:p>
          <a:p>
            <a:r>
              <a:rPr lang="en-US" sz="2000" b="1" dirty="0"/>
              <a:t>Simulation blocks</a:t>
            </a:r>
            <a:r>
              <a:rPr lang="en-US" sz="2000" dirty="0"/>
              <a:t>: hosting full input data and ERC results for each model </a:t>
            </a:r>
          </a:p>
          <a:p>
            <a:r>
              <a:rPr lang="en-US" sz="2000" b="1" dirty="0"/>
              <a:t>Regression blocks</a:t>
            </a:r>
            <a:r>
              <a:rPr lang="en-US" sz="2000" dirty="0"/>
              <a:t>: hosting comparison in between models or data modifications</a:t>
            </a:r>
          </a:p>
        </p:txBody>
      </p:sp>
    </p:spTree>
    <p:extLst>
      <p:ext uri="{BB962C8B-B14F-4D97-AF65-F5344CB8AC3E}">
        <p14:creationId xmlns:p14="http://schemas.microsoft.com/office/powerpoint/2010/main" val="283753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30AB-CA42-4D7C-8341-63B8B91FAD79}"/>
              </a:ext>
            </a:extLst>
          </p:cNvPr>
          <p:cNvSpPr>
            <a:spLocks noGrp="1"/>
          </p:cNvSpPr>
          <p:nvPr>
            <p:ph type="title"/>
          </p:nvPr>
        </p:nvSpPr>
        <p:spPr/>
        <p:txBody>
          <a:bodyPr/>
          <a:lstStyle/>
          <a:p>
            <a:r>
              <a:rPr lang="en-US" dirty="0"/>
              <a:t>Why is it better than a DB?</a:t>
            </a:r>
          </a:p>
        </p:txBody>
      </p:sp>
      <p:sp>
        <p:nvSpPr>
          <p:cNvPr id="3" name="Content Placeholder 2">
            <a:extLst>
              <a:ext uri="{FF2B5EF4-FFF2-40B4-BE49-F238E27FC236}">
                <a16:creationId xmlns:a16="http://schemas.microsoft.com/office/drawing/2014/main" id="{8300BFF7-708F-4090-A16D-117C3549F598}"/>
              </a:ext>
            </a:extLst>
          </p:cNvPr>
          <p:cNvSpPr>
            <a:spLocks noGrp="1"/>
          </p:cNvSpPr>
          <p:nvPr>
            <p:ph idx="1"/>
          </p:nvPr>
        </p:nvSpPr>
        <p:spPr/>
        <p:txBody>
          <a:bodyPr>
            <a:normAutofit/>
          </a:bodyPr>
          <a:lstStyle/>
          <a:p>
            <a:r>
              <a:rPr lang="en-US" sz="2400" dirty="0"/>
              <a:t>Blockchain technologies are decentralized data systems which allow the access to the data to everybody but in a safe and auditable manner.</a:t>
            </a:r>
          </a:p>
          <a:p>
            <a:r>
              <a:rPr lang="en-US" sz="2400" dirty="0"/>
              <a:t>The data is persisted and cannot be changed, this immutability property of the chain guarantees that nobody can forge or change states in our models without being recorded.</a:t>
            </a:r>
          </a:p>
          <a:p>
            <a:r>
              <a:rPr lang="en-US" sz="2400" dirty="0"/>
              <a:t>The storage of the chain only requires hard drive, while the manipulation of the blocks is a distributed system executed by multiple parts (in our case models and applications that can change model states)</a:t>
            </a:r>
          </a:p>
          <a:p>
            <a:r>
              <a:rPr lang="en-US" sz="2400" dirty="0"/>
              <a:t>We still use current DBs to obtain the model inputs, but the block chain guarantees the traceability of the model data over time in a public and transparent way.</a:t>
            </a:r>
          </a:p>
        </p:txBody>
      </p:sp>
    </p:spTree>
    <p:extLst>
      <p:ext uri="{BB962C8B-B14F-4D97-AF65-F5344CB8AC3E}">
        <p14:creationId xmlns:p14="http://schemas.microsoft.com/office/powerpoint/2010/main" val="90048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3F8B-6EEB-4A0A-A0BB-8DC9D967A063}"/>
              </a:ext>
            </a:extLst>
          </p:cNvPr>
          <p:cNvSpPr>
            <a:spLocks noGrp="1"/>
          </p:cNvSpPr>
          <p:nvPr>
            <p:ph type="title"/>
          </p:nvPr>
        </p:nvSpPr>
        <p:spPr/>
        <p:txBody>
          <a:bodyPr/>
          <a:lstStyle/>
          <a:p>
            <a:r>
              <a:rPr lang="en-US" dirty="0"/>
              <a:t>Architecture</a:t>
            </a:r>
            <a:br>
              <a:rPr lang="en-US" dirty="0"/>
            </a:br>
            <a:r>
              <a:rPr lang="en-US" dirty="0"/>
              <a:t>Blocks</a:t>
            </a:r>
          </a:p>
        </p:txBody>
      </p:sp>
      <p:sp>
        <p:nvSpPr>
          <p:cNvPr id="4" name="Rectangle 3">
            <a:extLst>
              <a:ext uri="{FF2B5EF4-FFF2-40B4-BE49-F238E27FC236}">
                <a16:creationId xmlns:a16="http://schemas.microsoft.com/office/drawing/2014/main" id="{992DCC23-6377-4F49-9482-9AAB8DF3574E}"/>
              </a:ext>
            </a:extLst>
          </p:cNvPr>
          <p:cNvSpPr/>
          <p:nvPr/>
        </p:nvSpPr>
        <p:spPr>
          <a:xfrm>
            <a:off x="811846" y="2586720"/>
            <a:ext cx="3951214" cy="312909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b="1" dirty="0"/>
              <a:t>Index</a:t>
            </a:r>
            <a:r>
              <a:rPr lang="en-US" dirty="0"/>
              <a:t>: </a:t>
            </a:r>
            <a:r>
              <a:rPr lang="en-US" i="1" dirty="0"/>
              <a:t>index as an integer</a:t>
            </a:r>
          </a:p>
          <a:p>
            <a:pPr marL="285750" indent="-285750">
              <a:buFont typeface="Arial" panose="020B0604020202020204" pitchFamily="34" charset="0"/>
              <a:buChar char="•"/>
            </a:pPr>
            <a:r>
              <a:rPr lang="en-US" b="1" dirty="0"/>
              <a:t>Timestamp</a:t>
            </a:r>
            <a:r>
              <a:rPr lang="en-US" dirty="0"/>
              <a:t>: time of the insertion</a:t>
            </a:r>
          </a:p>
          <a:p>
            <a:pPr marL="285750" indent="-285750">
              <a:buFont typeface="Arial" panose="020B0604020202020204" pitchFamily="34" charset="0"/>
              <a:buChar char="•"/>
            </a:pPr>
            <a:r>
              <a:rPr lang="en-US" b="1" dirty="0"/>
              <a:t>Summary</a:t>
            </a:r>
            <a:r>
              <a:rPr lang="en-US" dirty="0"/>
              <a:t>: short description of the simulation</a:t>
            </a:r>
          </a:p>
          <a:p>
            <a:pPr marL="285750" indent="-285750">
              <a:buFont typeface="Arial" panose="020B0604020202020204" pitchFamily="34" charset="0"/>
              <a:buChar char="•"/>
            </a:pPr>
            <a:r>
              <a:rPr lang="en-US" b="1" dirty="0"/>
              <a:t>Encrypted</a:t>
            </a:r>
            <a:r>
              <a:rPr lang="en-US" dirty="0"/>
              <a:t>: yes or no</a:t>
            </a:r>
          </a:p>
          <a:p>
            <a:pPr marL="285750" indent="-285750">
              <a:buFont typeface="Arial" panose="020B0604020202020204" pitchFamily="34" charset="0"/>
              <a:buChar char="•"/>
            </a:pPr>
            <a:r>
              <a:rPr lang="en-US" b="1" dirty="0"/>
              <a:t>Data</a:t>
            </a:r>
            <a:r>
              <a:rPr lang="en-US" dirty="0"/>
              <a:t>: compressed input data set</a:t>
            </a:r>
          </a:p>
          <a:p>
            <a:pPr marL="285750" indent="-285750">
              <a:buFont typeface="Arial" panose="020B0604020202020204" pitchFamily="34" charset="0"/>
              <a:buChar char="•"/>
            </a:pPr>
            <a:r>
              <a:rPr lang="en-US" b="1" dirty="0"/>
              <a:t>Hash</a:t>
            </a:r>
            <a:r>
              <a:rPr lang="en-US" dirty="0"/>
              <a:t>: Hash code of the current block</a:t>
            </a:r>
          </a:p>
          <a:p>
            <a:pPr marL="285750" indent="-285750">
              <a:buFont typeface="Arial" panose="020B0604020202020204" pitchFamily="34" charset="0"/>
              <a:buChar char="•"/>
            </a:pPr>
            <a:r>
              <a:rPr lang="en-US" b="1" dirty="0"/>
              <a:t>Previous</a:t>
            </a:r>
            <a:r>
              <a:rPr lang="en-US" dirty="0"/>
              <a:t> Hash code of the predecessor</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7C668152-BE07-4A31-A1E1-B71991FB9542}"/>
              </a:ext>
            </a:extLst>
          </p:cNvPr>
          <p:cNvSpPr txBox="1"/>
          <p:nvPr/>
        </p:nvSpPr>
        <p:spPr>
          <a:xfrm>
            <a:off x="811846" y="2058213"/>
            <a:ext cx="2315361" cy="369332"/>
          </a:xfrm>
          <a:prstGeom prst="rect">
            <a:avLst/>
          </a:prstGeom>
          <a:noFill/>
        </p:spPr>
        <p:txBody>
          <a:bodyPr wrap="square" rtlCol="0">
            <a:spAutoFit/>
          </a:bodyPr>
          <a:lstStyle/>
          <a:p>
            <a:r>
              <a:rPr lang="en-US" b="1" dirty="0"/>
              <a:t>BLOCK Definition</a:t>
            </a:r>
          </a:p>
        </p:txBody>
      </p:sp>
      <p:sp>
        <p:nvSpPr>
          <p:cNvPr id="6" name="TextBox 5">
            <a:extLst>
              <a:ext uri="{FF2B5EF4-FFF2-40B4-BE49-F238E27FC236}">
                <a16:creationId xmlns:a16="http://schemas.microsoft.com/office/drawing/2014/main" id="{606336C5-6005-40BB-8AAD-C85F3111900E}"/>
              </a:ext>
            </a:extLst>
          </p:cNvPr>
          <p:cNvSpPr txBox="1"/>
          <p:nvPr/>
        </p:nvSpPr>
        <p:spPr>
          <a:xfrm>
            <a:off x="5281127" y="1483567"/>
            <a:ext cx="6072673" cy="4801314"/>
          </a:xfrm>
          <a:prstGeom prst="rect">
            <a:avLst/>
          </a:prstGeom>
          <a:noFill/>
        </p:spPr>
        <p:txBody>
          <a:bodyPr wrap="square" rtlCol="0">
            <a:spAutoFit/>
          </a:bodyPr>
          <a:lstStyle/>
          <a:p>
            <a:r>
              <a:rPr lang="en-US" dirty="0"/>
              <a:t>A block describes a model execution, containing the simulation context, input data and output results.</a:t>
            </a:r>
          </a:p>
          <a:p>
            <a:endParaRPr lang="en-US" dirty="0"/>
          </a:p>
          <a:p>
            <a:r>
              <a:rPr lang="en-US" dirty="0"/>
              <a:t>As part of the regular block chain structure we include a Hash code and previous block hash code.</a:t>
            </a:r>
          </a:p>
          <a:p>
            <a:endParaRPr lang="en-US" dirty="0"/>
          </a:p>
          <a:p>
            <a:r>
              <a:rPr lang="en-US" dirty="0"/>
              <a:t>The owner of each block is the model itself, meaning that each model is associated with a private and public key which is used to identity the ownership of the block/transaction/simulation.</a:t>
            </a:r>
          </a:p>
          <a:p>
            <a:endParaRPr lang="en-US" dirty="0"/>
          </a:p>
          <a:p>
            <a:r>
              <a:rPr lang="en-US" dirty="0"/>
              <a:t>The proof-of-concept performed for the integration of new blocks in the chain could be implemented as the standard block chain does creating a series of dedicated VM instances just for this purpose. Of course the complexity of the proof of concept test will be reduced or even could be eliminated and substituted by standard secure access to the integration process.</a:t>
            </a:r>
          </a:p>
        </p:txBody>
      </p:sp>
    </p:spTree>
    <p:extLst>
      <p:ext uri="{BB962C8B-B14F-4D97-AF65-F5344CB8AC3E}">
        <p14:creationId xmlns:p14="http://schemas.microsoft.com/office/powerpoint/2010/main" val="117777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20D9-862B-4813-8690-60385072FDE3}"/>
              </a:ext>
            </a:extLst>
          </p:cNvPr>
          <p:cNvSpPr>
            <a:spLocks noGrp="1"/>
          </p:cNvSpPr>
          <p:nvPr>
            <p:ph type="title"/>
          </p:nvPr>
        </p:nvSpPr>
        <p:spPr/>
        <p:txBody>
          <a:bodyPr/>
          <a:lstStyle/>
          <a:p>
            <a:r>
              <a:rPr lang="en-US" dirty="0"/>
              <a:t>Architecture Models</a:t>
            </a:r>
          </a:p>
        </p:txBody>
      </p:sp>
      <p:sp>
        <p:nvSpPr>
          <p:cNvPr id="3" name="Content Placeholder 2">
            <a:extLst>
              <a:ext uri="{FF2B5EF4-FFF2-40B4-BE49-F238E27FC236}">
                <a16:creationId xmlns:a16="http://schemas.microsoft.com/office/drawing/2014/main" id="{1F952621-8E95-4C5D-9EDA-267544C517DF}"/>
              </a:ext>
            </a:extLst>
          </p:cNvPr>
          <p:cNvSpPr>
            <a:spLocks noGrp="1"/>
          </p:cNvSpPr>
          <p:nvPr>
            <p:ph idx="1"/>
          </p:nvPr>
        </p:nvSpPr>
        <p:spPr/>
        <p:txBody>
          <a:bodyPr>
            <a:normAutofit fontScale="92500" lnSpcReduction="10000"/>
          </a:bodyPr>
          <a:lstStyle/>
          <a:p>
            <a:r>
              <a:rPr lang="en-US" dirty="0"/>
              <a:t>Models are executed from events triggered in MARSNET, MARSET, Trends UI or EAT</a:t>
            </a:r>
          </a:p>
          <a:p>
            <a:r>
              <a:rPr lang="en-US" dirty="0"/>
              <a:t>Models report results to the standard system as http response, but in this new architecture they also communicate with blockchain nodes for integration of new transaction (blocks) into the chain.</a:t>
            </a:r>
          </a:p>
          <a:p>
            <a:r>
              <a:rPr lang="es-ES" dirty="0"/>
              <a:t>B</a:t>
            </a:r>
            <a:r>
              <a:rPr lang="en-US" dirty="0"/>
              <a:t>lock-chain nodes will process these requests by integrating the new simulation/block into the chain.</a:t>
            </a:r>
          </a:p>
          <a:p>
            <a:r>
              <a:rPr lang="es-ES" dirty="0"/>
              <a:t>B</a:t>
            </a:r>
            <a:r>
              <a:rPr lang="en-US" dirty="0"/>
              <a:t>lock-chain nodes can compete either in computational power (to solve proof-of-work problem before integration) or we could just generate a secured block chain node which would be the only authority able to integrate the node. For the second option we could think of encryption schemes to solve this security problem of chain integration.</a:t>
            </a:r>
          </a:p>
        </p:txBody>
      </p:sp>
    </p:spTree>
    <p:extLst>
      <p:ext uri="{BB962C8B-B14F-4D97-AF65-F5344CB8AC3E}">
        <p14:creationId xmlns:p14="http://schemas.microsoft.com/office/powerpoint/2010/main" val="253888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20137</TotalTime>
  <Words>1421</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NPR Blockchain monitoring for Data Integrity</vt:lpstr>
      <vt:lpstr>Description</vt:lpstr>
      <vt:lpstr>Implementation</vt:lpstr>
      <vt:lpstr>Applications</vt:lpstr>
      <vt:lpstr>Applications</vt:lpstr>
      <vt:lpstr>Application</vt:lpstr>
      <vt:lpstr>Why is it better than a DB?</vt:lpstr>
      <vt:lpstr>Architecture Blocks</vt:lpstr>
      <vt:lpstr>Architecture Models</vt:lpstr>
      <vt:lpstr>Architecture Models</vt:lpstr>
      <vt:lpstr>Example of block-chain in testing</vt:lpstr>
      <vt:lpstr>Search for results</vt:lpstr>
      <vt:lpstr>Book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NPR Blockchain monitoring for Data Integrity</dc:title>
  <dc:creator>fran nunez</dc:creator>
  <cp:lastModifiedBy>fran nunez</cp:lastModifiedBy>
  <cp:revision>9</cp:revision>
  <dcterms:created xsi:type="dcterms:W3CDTF">2018-02-11T09:56:53Z</dcterms:created>
  <dcterms:modified xsi:type="dcterms:W3CDTF">2018-02-25T09:39:19Z</dcterms:modified>
</cp:coreProperties>
</file>