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261" r:id="rId3"/>
    <p:sldId id="257" r:id="rId4"/>
    <p:sldId id="260" r:id="rId5"/>
    <p:sldId id="295" r:id="rId6"/>
    <p:sldId id="262" r:id="rId7"/>
    <p:sldId id="296" r:id="rId8"/>
    <p:sldId id="298" r:id="rId9"/>
    <p:sldId id="264" r:id="rId10"/>
    <p:sldId id="300" r:id="rId11"/>
    <p:sldId id="306" r:id="rId12"/>
    <p:sldId id="311" r:id="rId13"/>
    <p:sldId id="267" r:id="rId14"/>
    <p:sldId id="269" r:id="rId15"/>
    <p:sldId id="270" r:id="rId16"/>
    <p:sldId id="271" r:id="rId17"/>
    <p:sldId id="301" r:id="rId18"/>
    <p:sldId id="312" r:id="rId19"/>
    <p:sldId id="313" r:id="rId20"/>
    <p:sldId id="304" r:id="rId21"/>
    <p:sldId id="305" r:id="rId22"/>
    <p:sldId id="287" r:id="rId23"/>
    <p:sldId id="309" r:id="rId2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3" autoAdjust="0"/>
    <p:restoredTop sz="94694"/>
  </p:normalViewPr>
  <p:slideViewPr>
    <p:cSldViewPr>
      <p:cViewPr varScale="1">
        <p:scale>
          <a:sx n="109" d="100"/>
          <a:sy n="109" d="100"/>
        </p:scale>
        <p:origin x="14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2677" y="378443"/>
            <a:ext cx="5338644" cy="5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54900"/>
            <a:ext cx="8278530" cy="5030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76662"/>
            <a:ext cx="8234045" cy="481330"/>
          </a:xfrm>
          <a:custGeom>
            <a:avLst/>
            <a:gdLst/>
            <a:ahLst/>
            <a:cxnLst/>
            <a:rect l="l" t="t" r="r" b="b"/>
            <a:pathLst>
              <a:path w="8234045" h="481329">
                <a:moveTo>
                  <a:pt x="8113467" y="481200"/>
                </a:moveTo>
                <a:lnTo>
                  <a:pt x="0" y="481200"/>
                </a:lnTo>
                <a:lnTo>
                  <a:pt x="0" y="0"/>
                </a:lnTo>
                <a:lnTo>
                  <a:pt x="8233767" y="0"/>
                </a:lnTo>
                <a:lnTo>
                  <a:pt x="8113467" y="481200"/>
                </a:lnTo>
                <a:close/>
              </a:path>
            </a:pathLst>
          </a:custGeom>
          <a:solidFill>
            <a:srgbClr val="0F4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76662"/>
            <a:ext cx="8234045" cy="481330"/>
          </a:xfrm>
          <a:custGeom>
            <a:avLst/>
            <a:gdLst/>
            <a:ahLst/>
            <a:cxnLst/>
            <a:rect l="l" t="t" r="r" b="b"/>
            <a:pathLst>
              <a:path w="8234045" h="481329">
                <a:moveTo>
                  <a:pt x="0" y="0"/>
                </a:moveTo>
                <a:lnTo>
                  <a:pt x="8233767" y="0"/>
                </a:lnTo>
                <a:lnTo>
                  <a:pt x="8113467" y="481200"/>
                </a:lnTo>
                <a:lnTo>
                  <a:pt x="0" y="481200"/>
                </a:lnTo>
              </a:path>
            </a:pathLst>
          </a:custGeom>
          <a:ln w="9524">
            <a:solidFill>
              <a:srgbClr val="4A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58200" y="6376661"/>
            <a:ext cx="459462" cy="46906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7607" y="6502430"/>
            <a:ext cx="2395662" cy="2208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9957" y="378469"/>
            <a:ext cx="622408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999" y="1354611"/>
            <a:ext cx="7317105" cy="271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8">
            <a:extLst>
              <a:ext uri="{FF2B5EF4-FFF2-40B4-BE49-F238E27FC236}">
                <a16:creationId xmlns:a16="http://schemas.microsoft.com/office/drawing/2014/main" id="{77E4023A-614D-C01E-8BB4-CB3B98FFC1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19104"/>
            <a:ext cx="5343524" cy="22875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F2451A-7C9C-5E55-5693-53ACD26CAFB5}"/>
              </a:ext>
            </a:extLst>
          </p:cNvPr>
          <p:cNvSpPr txBox="1"/>
          <p:nvPr/>
        </p:nvSpPr>
        <p:spPr>
          <a:xfrm>
            <a:off x="6019800" y="4495800"/>
            <a:ext cx="293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spc="-10" dirty="0">
                <a:latin typeface="+mj-lt"/>
              </a:rPr>
              <a:t>Master’s</a:t>
            </a:r>
            <a:r>
              <a:rPr lang="en-US" sz="2400" spc="-7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Degree</a:t>
            </a:r>
            <a:r>
              <a:rPr lang="en-US" sz="2400" spc="-70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in</a:t>
            </a:r>
            <a:r>
              <a:rPr lang="en-US" sz="2400" spc="-7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Artificial Intelligence and Data Engineering</a:t>
            </a:r>
            <a:endParaRPr lang="it-IT" sz="2400" b="1" dirty="0"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2B4369-118A-42B5-85BF-4041D230EA68}"/>
              </a:ext>
            </a:extLst>
          </p:cNvPr>
          <p:cNvSpPr txBox="1"/>
          <p:nvPr/>
        </p:nvSpPr>
        <p:spPr>
          <a:xfrm>
            <a:off x="2381250" y="2863990"/>
            <a:ext cx="4381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1" dirty="0">
                <a:latin typeface="+mj-lt"/>
                <a:cs typeface="Calibri"/>
              </a:rPr>
              <a:t>Text Processing</a:t>
            </a:r>
            <a:endParaRPr lang="it-IT" sz="4800" dirty="0">
              <a:latin typeface="+mj-lt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A0F8A0-0E83-34E0-CA48-F56261A7F511}"/>
              </a:ext>
            </a:extLst>
          </p:cNvPr>
          <p:cNvSpPr txBox="1"/>
          <p:nvPr/>
        </p:nvSpPr>
        <p:spPr>
          <a:xfrm>
            <a:off x="6019800" y="5684183"/>
            <a:ext cx="293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it-IT" sz="2000" spc="-10" dirty="0" err="1">
                <a:latin typeface="+mn-lt"/>
                <a:cs typeface="Calibri"/>
              </a:rPr>
              <a:t>Academic</a:t>
            </a:r>
            <a:r>
              <a:rPr lang="it-IT" sz="2000" spc="-55" dirty="0">
                <a:latin typeface="+mn-lt"/>
                <a:cs typeface="Calibri"/>
              </a:rPr>
              <a:t> </a:t>
            </a:r>
            <a:r>
              <a:rPr lang="it-IT" sz="2000" spc="-20" dirty="0" err="1">
                <a:latin typeface="+mn-lt"/>
                <a:cs typeface="Calibri"/>
              </a:rPr>
              <a:t>Year</a:t>
            </a:r>
            <a:r>
              <a:rPr lang="it-IT" sz="2000" spc="-50" dirty="0">
                <a:latin typeface="+mn-lt"/>
                <a:cs typeface="Calibri"/>
              </a:rPr>
              <a:t> </a:t>
            </a:r>
            <a:r>
              <a:rPr lang="it-IT" sz="2000" spc="-10" dirty="0">
                <a:latin typeface="+mn-lt"/>
                <a:cs typeface="Calibri"/>
              </a:rPr>
              <a:t>2024/2025</a:t>
            </a:r>
            <a:endParaRPr lang="it-IT" sz="2000" dirty="0">
              <a:latin typeface="+mn-lt"/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83204C-DD44-FB7C-7E24-6F265ABEDF9F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  <p:extLst>
      <p:ext uri="{BB962C8B-B14F-4D97-AF65-F5344CB8AC3E}">
        <p14:creationId xmlns:p14="http://schemas.microsoft.com/office/powerpoint/2010/main" val="16756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630FB-6455-039D-8C0E-C3C61ED2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B6A82BC-CC69-B42F-FA01-CEDBF02E3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120" dirty="0"/>
              <a:t> </a:t>
            </a:r>
            <a:r>
              <a:rPr spc="-25" dirty="0"/>
              <a:t>Version</a:t>
            </a:r>
            <a:r>
              <a:rPr lang="it-IT" spc="-25" dirty="0"/>
              <a:t> </a:t>
            </a:r>
            <a:r>
              <a:rPr lang="it-IT" spc="-25" dirty="0" err="1"/>
              <a:t>Speedup</a:t>
            </a:r>
            <a:r>
              <a:rPr lang="it-IT" spc="-25" dirty="0"/>
              <a:t>: </a:t>
            </a:r>
            <a:r>
              <a:rPr lang="it-IT" b="1" spc="-25" dirty="0"/>
              <a:t>M3</a:t>
            </a:r>
            <a:endParaRPr b="1" spc="-1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0DD820-DFC5-BC32-906D-838A4A4EB4A6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5" name="Immagine 4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8C915B6-D986-BEDF-25D2-42F002665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990600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B1D82-5306-7ED0-6EC5-8E336CA3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920F2C8-D213-66A9-D081-C7DF49DAA973}"/>
              </a:ext>
            </a:extLst>
          </p:cNvPr>
          <p:cNvSpPr txBox="1"/>
          <p:nvPr/>
        </p:nvSpPr>
        <p:spPr>
          <a:xfrm>
            <a:off x="495300" y="1898449"/>
            <a:ext cx="56921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libri"/>
                <a:cs typeface="Calibri"/>
              </a:rPr>
              <a:t>Throughput</a:t>
            </a:r>
            <a:r>
              <a:rPr sz="3400" b="1" spc="-7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at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lang="it-IT" sz="3400" dirty="0">
                <a:latin typeface="Calibri"/>
                <a:cs typeface="Calibri"/>
              </a:rPr>
              <a:t>12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Threads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AD1EF28-6282-AED4-0887-93747B9ADD43}"/>
              </a:ext>
            </a:extLst>
          </p:cNvPr>
          <p:cNvSpPr txBox="1"/>
          <p:nvPr/>
        </p:nvSpPr>
        <p:spPr>
          <a:xfrm>
            <a:off x="495300" y="2665715"/>
            <a:ext cx="4558780" cy="4798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200" dirty="0">
                <a:latin typeface="Microsoft Sans Serif"/>
                <a:cs typeface="Microsoft Sans Serif"/>
              </a:rPr>
              <a:t>≈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lang="it-IT" sz="3200" b="1" spc="-10" dirty="0">
                <a:solidFill>
                  <a:srgbClr val="FF0000"/>
                </a:solidFill>
                <a:latin typeface="Calibri"/>
                <a:cs typeface="Calibri"/>
              </a:rPr>
              <a:t>250.000.000</a:t>
            </a:r>
            <a:r>
              <a:rPr lang="it-IT"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3200" spc="-10" dirty="0">
                <a:latin typeface="Calibri"/>
                <a:cs typeface="Calibri"/>
              </a:rPr>
              <a:t>tokens</a:t>
            </a:r>
            <a:r>
              <a:rPr sz="3200" spc="-10" dirty="0">
                <a:latin typeface="Calibri"/>
                <a:cs typeface="Calibri"/>
              </a:rPr>
              <a:t>/sec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E15483-6172-466C-DA35-B44C99442E8A}"/>
              </a:ext>
            </a:extLst>
          </p:cNvPr>
          <p:cNvSpPr txBox="1"/>
          <p:nvPr/>
        </p:nvSpPr>
        <p:spPr>
          <a:xfrm>
            <a:off x="381000" y="1329423"/>
            <a:ext cx="124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dirty="0" err="1"/>
              <a:t>Ryzen</a:t>
            </a:r>
            <a:endParaRPr lang="it-IT" sz="2800" b="1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5C62F0C-4627-C6A8-71A0-FE8B10AE3B63}"/>
              </a:ext>
            </a:extLst>
          </p:cNvPr>
          <p:cNvSpPr txBox="1"/>
          <p:nvPr/>
        </p:nvSpPr>
        <p:spPr>
          <a:xfrm>
            <a:off x="533400" y="4100210"/>
            <a:ext cx="56921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libri"/>
                <a:cs typeface="Calibri"/>
              </a:rPr>
              <a:t>Throughput</a:t>
            </a:r>
            <a:r>
              <a:rPr sz="3400" b="1" spc="-7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at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lang="it-IT" sz="3400" dirty="0">
                <a:latin typeface="Calibri"/>
                <a:cs typeface="Calibri"/>
              </a:rPr>
              <a:t>8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Threads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15B907A-116C-E4DC-0F5C-71AC76EB7BC2}"/>
              </a:ext>
            </a:extLst>
          </p:cNvPr>
          <p:cNvSpPr txBox="1"/>
          <p:nvPr/>
        </p:nvSpPr>
        <p:spPr>
          <a:xfrm>
            <a:off x="573139" y="4727348"/>
            <a:ext cx="4853322" cy="4798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200" dirty="0">
                <a:latin typeface="Microsoft Sans Serif"/>
                <a:cs typeface="Microsoft Sans Serif"/>
              </a:rPr>
              <a:t>≈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lang="it-IT" sz="3200" b="1" spc="-10" dirty="0">
                <a:solidFill>
                  <a:srgbClr val="FF0000"/>
                </a:solidFill>
                <a:latin typeface="Calibri"/>
                <a:cs typeface="Calibri"/>
              </a:rPr>
              <a:t>2.000.000.000</a:t>
            </a:r>
            <a:r>
              <a:rPr lang="it-IT"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3200" spc="-10" dirty="0">
                <a:latin typeface="Calibri"/>
                <a:cs typeface="Calibri"/>
              </a:rPr>
              <a:t>tokens</a:t>
            </a:r>
            <a:r>
              <a:rPr sz="3200" spc="-10" dirty="0">
                <a:latin typeface="Calibri"/>
                <a:cs typeface="Calibri"/>
              </a:rPr>
              <a:t>/sec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E04544-E837-0E38-3697-04A5E0D4CD5D}"/>
              </a:ext>
            </a:extLst>
          </p:cNvPr>
          <p:cNvSpPr txBox="1"/>
          <p:nvPr/>
        </p:nvSpPr>
        <p:spPr>
          <a:xfrm>
            <a:off x="457560" y="3571099"/>
            <a:ext cx="864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dirty="0"/>
              <a:t>M3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C30F55-09BC-7F71-BA65-722BB96BA15D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75C774-0030-E278-0E4D-AA8E84EE821A}"/>
              </a:ext>
            </a:extLst>
          </p:cNvPr>
          <p:cNvSpPr txBox="1"/>
          <p:nvPr/>
        </p:nvSpPr>
        <p:spPr>
          <a:xfrm>
            <a:off x="381000" y="374803"/>
            <a:ext cx="276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Initial</a:t>
            </a:r>
            <a:r>
              <a:rPr lang="it-IT" sz="2800" b="1" dirty="0"/>
              <a:t> </a:t>
            </a:r>
            <a:r>
              <a:rPr lang="it-IT" sz="2800" b="1" dirty="0" err="1"/>
              <a:t>version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63341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9518-5754-B21E-43DA-94C43201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68F9A0E-3C99-86BD-1C37-82E7E8617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0750" y="342783"/>
            <a:ext cx="47625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algn="ctr">
              <a:lnSpc>
                <a:spcPct val="100000"/>
              </a:lnSpc>
              <a:spcBef>
                <a:spcPts val="100"/>
              </a:spcBef>
            </a:pPr>
            <a:r>
              <a:rPr lang="it-IT" b="1" spc="-10" dirty="0"/>
              <a:t>Performance Profiling: </a:t>
            </a:r>
            <a:r>
              <a:rPr lang="it-IT" sz="2400" b="1" spc="-10" dirty="0" err="1"/>
              <a:t>Identifying</a:t>
            </a:r>
            <a:r>
              <a:rPr lang="it-IT" sz="2400" b="1" spc="-10" dirty="0"/>
              <a:t> </a:t>
            </a:r>
            <a:r>
              <a:rPr lang="it-IT" sz="2400" b="1" spc="-10" dirty="0" err="1"/>
              <a:t>Bottlenecks</a:t>
            </a:r>
            <a:br>
              <a:rPr lang="it-IT" b="1" spc="-10" dirty="0"/>
            </a:br>
            <a:endParaRPr lang="it-IT" b="1" spc="-1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740C459-08E1-1830-DF68-6AA9A54F8BED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7" name="Picture 2" descr="Microsoft começa a distribuição geral do Visual Studio 2022 e .NET 6">
            <a:extLst>
              <a:ext uri="{FF2B5EF4-FFF2-40B4-BE49-F238E27FC236}">
                <a16:creationId xmlns:a16="http://schemas.microsoft.com/office/drawing/2014/main" id="{6A6E0156-E4C4-36E1-309D-094C4ED6B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r="8757"/>
          <a:stretch/>
        </p:blipFill>
        <p:spPr bwMode="auto">
          <a:xfrm>
            <a:off x="268258" y="288907"/>
            <a:ext cx="1922492" cy="114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testo, elettronica, schermata, software&#10;&#10;Il contenuto generato dall'IA potrebbe non essere corretto.">
            <a:extLst>
              <a:ext uri="{FF2B5EF4-FFF2-40B4-BE49-F238E27FC236}">
                <a16:creationId xmlns:a16="http://schemas.microsoft.com/office/drawing/2014/main" id="{843760EA-0517-5C06-0892-285190DB7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54849" b="411"/>
          <a:stretch/>
        </p:blipFill>
        <p:spPr>
          <a:xfrm>
            <a:off x="327388" y="1797994"/>
            <a:ext cx="8025592" cy="26636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C44F7-15AB-B23F-4C55-D60F281A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58" y="4461565"/>
            <a:ext cx="834234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Bottleneck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Text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tokenize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responsible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splitting text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tokens,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primary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bottleneck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loop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token iterator 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wsregex_token_iterator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consumes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~92.2%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in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9A321C-0E9A-F4B5-7A46-69B3C9813418}"/>
              </a:ext>
            </a:extLst>
          </p:cNvPr>
          <p:cNvSpPr txBox="1"/>
          <p:nvPr/>
        </p:nvSpPr>
        <p:spPr>
          <a:xfrm>
            <a:off x="253192" y="1332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Profiler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Community </a:t>
            </a:r>
          </a:p>
        </p:txBody>
      </p:sp>
    </p:spTree>
    <p:extLst>
      <p:ext uri="{BB962C8B-B14F-4D97-AF65-F5344CB8AC3E}">
        <p14:creationId xmlns:p14="http://schemas.microsoft.com/office/powerpoint/2010/main" val="77795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D9187E40-9D03-41A8-9418-55E87A53AE06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12" name="Immagine 11" descr="Immagine che contiene testo, schermata, software, Pagina Web&#10;&#10;Il contenuto generato dall'IA potrebbe non essere corretto.">
            <a:extLst>
              <a:ext uri="{FF2B5EF4-FFF2-40B4-BE49-F238E27FC236}">
                <a16:creationId xmlns:a16="http://schemas.microsoft.com/office/drawing/2014/main" id="{C7578070-25C1-5DD0-57EB-27E35FB7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" t="47894" r="3123" b="26431"/>
          <a:stretch/>
        </p:blipFill>
        <p:spPr>
          <a:xfrm>
            <a:off x="329510" y="1310487"/>
            <a:ext cx="8484980" cy="1261794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C2A5D6F5-96A9-26AB-CB1D-F78A5D34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01061"/>
            <a:ext cx="7162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Main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Use: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Filtering words/tokens via patterns.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Supporting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text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tokenization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(splitting).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Stopword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it-IT" altLang="it-IT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removal</a:t>
            </a:r>
            <a:r>
              <a:rPr kumimoji="0" lang="it-IT" altLang="it-IT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Issue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Regex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matching (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::_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Matcher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critical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bottleneck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Consumes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approx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58.8%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execution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Significantly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slows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down text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792E9D7A-78D6-4C47-8989-4E5CF9EDB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411" y="395203"/>
            <a:ext cx="460117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lang="it-IT" sz="3600" b="1" spc="-10" dirty="0" err="1"/>
              <a:t>Regex</a:t>
            </a:r>
            <a:r>
              <a:rPr lang="it-IT" sz="3600" b="1" spc="-10" dirty="0"/>
              <a:t> </a:t>
            </a:r>
            <a:r>
              <a:rPr lang="it-IT" sz="3600" b="1" spc="-10" dirty="0" err="1"/>
              <a:t>bottleneck</a:t>
            </a:r>
            <a:endParaRPr lang="it-IT" sz="3600" b="1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220" y="1072667"/>
            <a:ext cx="472249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it-IT" sz="5400" dirty="0" err="1"/>
              <a:t>Tokenization</a:t>
            </a:r>
            <a:endParaRPr sz="5400" dirty="0"/>
          </a:p>
          <a:p>
            <a:pPr marL="5715" algn="ctr">
              <a:lnSpc>
                <a:spcPct val="100000"/>
              </a:lnSpc>
              <a:spcBef>
                <a:spcPts val="25"/>
              </a:spcBef>
            </a:pPr>
            <a:r>
              <a:rPr sz="4800" spc="-10" dirty="0"/>
              <a:t>Optimization</a:t>
            </a:r>
            <a:endParaRPr sz="4800" dirty="0"/>
          </a:p>
        </p:txBody>
      </p:sp>
      <p:pic>
        <p:nvPicPr>
          <p:cNvPr id="2050" name="Picture 2" descr="GitHub - google/re2: RE2 is a fast, safe, thread-friendly alternative to  backtracking regular expression engines like those used in PCRE, Perl, and  Python. It is a C++ library.">
            <a:extLst>
              <a:ext uri="{FF2B5EF4-FFF2-40B4-BE49-F238E27FC236}">
                <a16:creationId xmlns:a16="http://schemas.microsoft.com/office/drawing/2014/main" id="{4491B3A3-3878-2D87-32E6-84761C596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" b="30103"/>
          <a:stretch/>
        </p:blipFill>
        <p:spPr bwMode="auto">
          <a:xfrm>
            <a:off x="1524000" y="2971800"/>
            <a:ext cx="657347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D9EF7B-2A4B-6180-5374-7D4570B6F844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977" y="378469"/>
            <a:ext cx="31120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00"/>
              </a:spcBef>
            </a:pPr>
            <a:r>
              <a:rPr lang="it-IT" b="1" spc="-20" dirty="0"/>
              <a:t>RE2 </a:t>
            </a:r>
            <a:r>
              <a:rPr lang="it-IT" b="1" spc="-10" dirty="0" err="1"/>
              <a:t>Tokenization</a:t>
            </a:r>
            <a:endParaRPr b="1" spc="-1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1EF6BB-7DB4-95A0-2038-35D6A4D22216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B5C11D-F6F0-DA85-D778-13B13F39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1445630"/>
            <a:ext cx="8716591" cy="80973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A99CB26-EB7A-B1F9-72F3-861C032F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2826787"/>
            <a:ext cx="8077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RE2: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DFA-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Guaranteed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Time: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predictably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input size.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Catastrophic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Backtracking: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cliffs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ReDoS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regex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more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15976"/>
            <a:ext cx="6224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Optimization</a:t>
            </a:r>
            <a:r>
              <a:rPr spc="-114" dirty="0"/>
              <a:t> </a:t>
            </a:r>
            <a:r>
              <a:rPr spc="-10" dirty="0"/>
              <a:t>Performance</a:t>
            </a:r>
            <a:r>
              <a:rPr lang="it-IT" spc="-10" dirty="0"/>
              <a:t>: </a:t>
            </a:r>
            <a:r>
              <a:rPr lang="it-IT" b="1" spc="-10" dirty="0" err="1"/>
              <a:t>Ryzen</a:t>
            </a:r>
            <a:endParaRPr b="1" spc="-10" dirty="0"/>
          </a:p>
        </p:txBody>
      </p:sp>
      <p:pic>
        <p:nvPicPr>
          <p:cNvPr id="5" name="Immagine 4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CAD800E-9D40-D9C8-F687-0D18FA52F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772400" cy="46634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232F86-D086-490C-FA56-02EB39555FE1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5647F-C804-2FBB-8984-A5FFE07C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6E53F66-B138-A574-DA95-BB6A84D30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315976"/>
            <a:ext cx="6224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Optimization</a:t>
            </a:r>
            <a:r>
              <a:rPr spc="-114" dirty="0"/>
              <a:t> </a:t>
            </a:r>
            <a:r>
              <a:rPr spc="-10" dirty="0"/>
              <a:t>Performance</a:t>
            </a:r>
            <a:r>
              <a:rPr lang="it-IT" spc="-10" dirty="0"/>
              <a:t>: </a:t>
            </a:r>
            <a:r>
              <a:rPr lang="it-IT" b="1" spc="-10" dirty="0"/>
              <a:t>M3</a:t>
            </a:r>
            <a:endParaRPr b="1" spc="-10" dirty="0"/>
          </a:p>
        </p:txBody>
      </p:sp>
      <p:pic>
        <p:nvPicPr>
          <p:cNvPr id="6" name="Immagine 5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7E68A140-34C5-E9F5-3E15-8D9D2888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9056"/>
            <a:ext cx="7772400" cy="46634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736283-5C99-EA77-237F-CFAD6DAEB8D3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  <p:extLst>
      <p:ext uri="{BB962C8B-B14F-4D97-AF65-F5344CB8AC3E}">
        <p14:creationId xmlns:p14="http://schemas.microsoft.com/office/powerpoint/2010/main" val="125819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6D93-9D74-0457-419C-41CE5A718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1588D-EC70-2AEB-12A1-CD7FE511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73381"/>
            <a:ext cx="6224085" cy="984885"/>
          </a:xfrm>
        </p:spPr>
        <p:txBody>
          <a:bodyPr/>
          <a:lstStyle/>
          <a:p>
            <a:r>
              <a:rPr lang="it-IT" dirty="0"/>
              <a:t>Total Time with 1 </a:t>
            </a:r>
            <a:r>
              <a:rPr lang="it-IT" dirty="0" err="1"/>
              <a:t>thread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9ms </a:t>
            </a:r>
            <a:br>
              <a:rPr lang="it-IT" dirty="0"/>
            </a:br>
            <a:r>
              <a:rPr lang="it-IT" dirty="0"/>
              <a:t>Total Time </a:t>
            </a:r>
            <a:r>
              <a:rPr lang="it-IT"/>
              <a:t>with 8 </a:t>
            </a:r>
            <a:r>
              <a:rPr lang="it-IT" dirty="0" err="1"/>
              <a:t>threads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2ms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2E5014-5687-E32A-646E-831E5163D207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E32B796-8CA3-B860-D92E-CFED6BBD0A4C}"/>
              </a:ext>
            </a:extLst>
          </p:cNvPr>
          <p:cNvSpPr txBox="1">
            <a:spLocks/>
          </p:cNvSpPr>
          <p:nvPr/>
        </p:nvSpPr>
        <p:spPr>
          <a:xfrm>
            <a:off x="685800" y="1524000"/>
            <a:ext cx="6224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b="1" dirty="0" err="1"/>
              <a:t>Execution</a:t>
            </a:r>
            <a:r>
              <a:rPr lang="it-IT" b="1" dirty="0"/>
              <a:t> time </a:t>
            </a:r>
            <a:r>
              <a:rPr lang="it-IT" b="1" dirty="0" err="1"/>
              <a:t>Ryzen</a:t>
            </a:r>
            <a:r>
              <a:rPr lang="it-IT" b="1" dirty="0"/>
              <a:t> 5: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FB9CCD7-BED2-933F-0ADB-152D4D0DA41C}"/>
              </a:ext>
            </a:extLst>
          </p:cNvPr>
          <p:cNvSpPr txBox="1">
            <a:spLocks/>
          </p:cNvSpPr>
          <p:nvPr/>
        </p:nvSpPr>
        <p:spPr>
          <a:xfrm>
            <a:off x="685799" y="3725727"/>
            <a:ext cx="6224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b="1" dirty="0" err="1"/>
              <a:t>Execution</a:t>
            </a:r>
            <a:r>
              <a:rPr lang="it-IT" b="1" dirty="0"/>
              <a:t> time M3: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9800AB41-1CBB-BD61-530C-64C17FC1BA68}"/>
              </a:ext>
            </a:extLst>
          </p:cNvPr>
          <p:cNvSpPr txBox="1">
            <a:spLocks/>
          </p:cNvSpPr>
          <p:nvPr/>
        </p:nvSpPr>
        <p:spPr>
          <a:xfrm>
            <a:off x="685799" y="2166772"/>
            <a:ext cx="622408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dirty="0"/>
              <a:t>Total Time with 1 </a:t>
            </a:r>
            <a:r>
              <a:rPr lang="it-IT" dirty="0" err="1"/>
              <a:t>thread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200ms </a:t>
            </a:r>
            <a:br>
              <a:rPr lang="it-IT" dirty="0"/>
            </a:br>
            <a:r>
              <a:rPr lang="it-IT" dirty="0"/>
              <a:t>Total Time with 6 </a:t>
            </a:r>
            <a:r>
              <a:rPr lang="it-IT" dirty="0" err="1"/>
              <a:t>threads</a:t>
            </a:r>
            <a:r>
              <a:rPr lang="it-IT" dirty="0"/>
              <a:t>:</a:t>
            </a:r>
            <a:r>
              <a:rPr lang="it-IT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40ms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B2EC3EA7-8D8F-E11F-3029-D242C15AC32D}"/>
              </a:ext>
            </a:extLst>
          </p:cNvPr>
          <p:cNvSpPr txBox="1">
            <a:spLocks/>
          </p:cNvSpPr>
          <p:nvPr/>
        </p:nvSpPr>
        <p:spPr>
          <a:xfrm>
            <a:off x="685799" y="554439"/>
            <a:ext cx="6224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b="1" dirty="0" err="1"/>
              <a:t>Optimized</a:t>
            </a:r>
            <a:r>
              <a:rPr lang="it-IT" b="1" dirty="0"/>
              <a:t> </a:t>
            </a:r>
            <a:r>
              <a:rPr lang="it-IT" b="1" dirty="0" err="1"/>
              <a:t>version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73915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001D-9D07-079E-0338-5A286B0E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5D7F1DB-B33C-A789-5C58-78FCD649AD9F}"/>
              </a:ext>
            </a:extLst>
          </p:cNvPr>
          <p:cNvSpPr txBox="1"/>
          <p:nvPr/>
        </p:nvSpPr>
        <p:spPr>
          <a:xfrm>
            <a:off x="495300" y="1898449"/>
            <a:ext cx="56921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libri"/>
                <a:cs typeface="Calibri"/>
              </a:rPr>
              <a:t>Throughput</a:t>
            </a:r>
            <a:r>
              <a:rPr sz="3400" b="1" spc="-7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at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lang="it-IT" sz="3400" dirty="0">
                <a:latin typeface="Calibri"/>
                <a:cs typeface="Calibri"/>
              </a:rPr>
              <a:t>6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Threads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563B1D-89EE-074C-177E-54C497574671}"/>
              </a:ext>
            </a:extLst>
          </p:cNvPr>
          <p:cNvSpPr txBox="1"/>
          <p:nvPr/>
        </p:nvSpPr>
        <p:spPr>
          <a:xfrm>
            <a:off x="495300" y="2665715"/>
            <a:ext cx="4558780" cy="4798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200" dirty="0">
                <a:latin typeface="Microsoft Sans Serif"/>
                <a:cs typeface="Microsoft Sans Serif"/>
              </a:rPr>
              <a:t>≈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lang="it-IT" sz="3200" b="1" spc="-10" dirty="0">
                <a:solidFill>
                  <a:srgbClr val="FF0000"/>
                </a:solidFill>
                <a:latin typeface="Calibri"/>
                <a:cs typeface="Calibri"/>
              </a:rPr>
              <a:t>1.000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.000.000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3200" spc="-10" dirty="0">
                <a:latin typeface="Calibri"/>
                <a:cs typeface="Calibri"/>
              </a:rPr>
              <a:t>tokens</a:t>
            </a:r>
            <a:r>
              <a:rPr sz="3200" spc="-10" dirty="0">
                <a:latin typeface="Calibri"/>
                <a:cs typeface="Calibri"/>
              </a:rPr>
              <a:t>/sec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CAFBF9-C14D-73BC-A80D-1808CCBD99F6}"/>
              </a:ext>
            </a:extLst>
          </p:cNvPr>
          <p:cNvSpPr txBox="1"/>
          <p:nvPr/>
        </p:nvSpPr>
        <p:spPr>
          <a:xfrm>
            <a:off x="381000" y="1329423"/>
            <a:ext cx="1244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dirty="0" err="1"/>
              <a:t>Ryzen</a:t>
            </a:r>
            <a:endParaRPr lang="it-IT" sz="2800" b="1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C61C057-410D-57FA-DC01-8BF22F65F4E1}"/>
              </a:ext>
            </a:extLst>
          </p:cNvPr>
          <p:cNvSpPr txBox="1"/>
          <p:nvPr/>
        </p:nvSpPr>
        <p:spPr>
          <a:xfrm>
            <a:off x="533400" y="4100210"/>
            <a:ext cx="569214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libri"/>
                <a:cs typeface="Calibri"/>
              </a:rPr>
              <a:t>Throughput</a:t>
            </a:r>
            <a:r>
              <a:rPr sz="3400" b="1" spc="-7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at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lang="it-IT" sz="3400" dirty="0">
                <a:latin typeface="Calibri"/>
                <a:cs typeface="Calibri"/>
              </a:rPr>
              <a:t>8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Threads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4C86769-06DD-DE75-CF47-00E31C1A5E23}"/>
              </a:ext>
            </a:extLst>
          </p:cNvPr>
          <p:cNvSpPr txBox="1"/>
          <p:nvPr/>
        </p:nvSpPr>
        <p:spPr>
          <a:xfrm>
            <a:off x="573139" y="4727348"/>
            <a:ext cx="4853322" cy="47987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sz="3200" dirty="0">
                <a:latin typeface="Microsoft Sans Serif"/>
                <a:cs typeface="Microsoft Sans Serif"/>
              </a:rPr>
              <a:t>≈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lang="it-IT" sz="3200" b="1" spc="-10" dirty="0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.000.000</a:t>
            </a:r>
            <a:r>
              <a:rPr lang="it-IT" sz="3200" b="1" spc="-10" dirty="0">
                <a:solidFill>
                  <a:srgbClr val="FF0000"/>
                </a:solidFill>
                <a:latin typeface="Calibri"/>
                <a:cs typeface="Calibri"/>
              </a:rPr>
              <a:t>.000</a:t>
            </a:r>
            <a:r>
              <a:rPr sz="3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3200" spc="-10" dirty="0">
                <a:latin typeface="Calibri"/>
                <a:cs typeface="Calibri"/>
              </a:rPr>
              <a:t>tokens</a:t>
            </a:r>
            <a:r>
              <a:rPr sz="3200" spc="-10" dirty="0">
                <a:latin typeface="Calibri"/>
                <a:cs typeface="Calibri"/>
              </a:rPr>
              <a:t>/sec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09591C-69AE-9A85-BBF2-FA7ACA19E7F2}"/>
              </a:ext>
            </a:extLst>
          </p:cNvPr>
          <p:cNvSpPr txBox="1"/>
          <p:nvPr/>
        </p:nvSpPr>
        <p:spPr>
          <a:xfrm>
            <a:off x="457560" y="3571099"/>
            <a:ext cx="864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800" b="1" dirty="0"/>
              <a:t>M3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C82034-952A-FD0E-0774-5CF6BC3C0BF2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DBFEB60-B4BB-0AB4-96C6-A8A098C02442}"/>
              </a:ext>
            </a:extLst>
          </p:cNvPr>
          <p:cNvSpPr txBox="1"/>
          <p:nvPr/>
        </p:nvSpPr>
        <p:spPr>
          <a:xfrm>
            <a:off x="381000" y="374803"/>
            <a:ext cx="276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 err="1"/>
              <a:t>Optimized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5664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3FD031-BF4A-3245-2AA2-B58C74C261FC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94E208-2E9B-17B3-E0DC-3DAB61FE7A6D}"/>
              </a:ext>
            </a:extLst>
          </p:cNvPr>
          <p:cNvSpPr txBox="1"/>
          <p:nvPr/>
        </p:nvSpPr>
        <p:spPr>
          <a:xfrm>
            <a:off x="571500" y="609600"/>
            <a:ext cx="297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1" spc="-10" dirty="0">
                <a:latin typeface="+mj-lt"/>
              </a:rPr>
              <a:t>Project Goals</a:t>
            </a:r>
            <a:endParaRPr lang="it-IT" sz="4000" dirty="0"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A6BA9-14E8-DEC3-71E4-E7567B84B797}"/>
              </a:ext>
            </a:extLst>
          </p:cNvPr>
          <p:cNvSpPr txBox="1"/>
          <p:nvPr/>
        </p:nvSpPr>
        <p:spPr>
          <a:xfrm>
            <a:off x="571500" y="1524000"/>
            <a:ext cx="8000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Optimize a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+mj-lt"/>
              </a:rPr>
              <a:t>text processing </a:t>
            </a: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pipeline's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+mj-lt"/>
              </a:rPr>
              <a:t>Maximize</a:t>
            </a: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 hardware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+mj-lt"/>
              </a:rPr>
              <a:t>resources utilization </a:t>
            </a: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(CPU cores).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Achieve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+mj-lt"/>
              </a:rPr>
              <a:t>high throughput </a:t>
            </a: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(tokens/second).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Ensure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+mj-lt"/>
              </a:rPr>
              <a:t>scalable performance </a:t>
            </a:r>
            <a:r>
              <a:rPr lang="en-US" sz="3200" i="0" dirty="0">
                <a:solidFill>
                  <a:schemeClr val="tx1"/>
                </a:solidFill>
                <a:effectLst/>
                <a:latin typeface="+mj-lt"/>
              </a:rPr>
              <a:t>with increasing threads.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A331-3265-ACBA-954F-444EF4FF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2EBD0E7-0AA6-6D07-7FA0-4FA761F59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600" y="315976"/>
            <a:ext cx="6224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lang="it-IT" spc="-20" dirty="0" err="1"/>
              <a:t>Speedup</a:t>
            </a:r>
            <a:r>
              <a:rPr lang="it-IT" spc="-10" dirty="0"/>
              <a:t>: </a:t>
            </a:r>
            <a:r>
              <a:rPr lang="it-IT" b="1" spc="-10" dirty="0" err="1"/>
              <a:t>Ryzen</a:t>
            </a:r>
            <a:endParaRPr b="1" spc="-1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AC3AB1-2B21-1D23-0387-18285261BE73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8" name="Immagine 7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240274A-F0B4-F644-F6A2-A4240E099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7280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8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D2F16-F05C-B636-3DCE-2CE914D4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0C24197-5EC4-09E6-0826-91F4B362C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199" y="457200"/>
            <a:ext cx="3657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lang="it-IT" spc="-20" dirty="0" err="1"/>
              <a:t>Speedup</a:t>
            </a:r>
            <a:r>
              <a:rPr lang="it-IT" spc="-10" dirty="0"/>
              <a:t>: </a:t>
            </a:r>
            <a:r>
              <a:rPr lang="it-IT" b="1" spc="-10" dirty="0"/>
              <a:t>M3</a:t>
            </a:r>
            <a:endParaRPr b="1" spc="-1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F60FC5-9FAF-BE47-AA7C-57C95CFB6F2B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5" name="Immagine 4" descr="Immagine che contiene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4C9928B-65AD-7842-B26B-BFE2B52F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97280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3724" y="404556"/>
            <a:ext cx="45365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20" dirty="0"/>
              <a:t>Performance</a:t>
            </a:r>
            <a:r>
              <a:rPr lang="it-IT" spc="-80" dirty="0"/>
              <a:t> </a:t>
            </a:r>
            <a:r>
              <a:rPr lang="it-IT" spc="-20" dirty="0" err="1"/>
              <a:t>Recap</a:t>
            </a:r>
            <a:r>
              <a:rPr lang="it-IT" spc="-20" dirty="0"/>
              <a:t>: </a:t>
            </a:r>
            <a:r>
              <a:rPr lang="it-IT" b="1" spc="-20" dirty="0" err="1"/>
              <a:t>Ryzen</a:t>
            </a:r>
            <a:endParaRPr lang="it-IT" b="1" spc="-20" dirty="0"/>
          </a:p>
        </p:txBody>
      </p:sp>
      <p:pic>
        <p:nvPicPr>
          <p:cNvPr id="12" name="Immagine 11" descr="Immagine che contiene linea, Diagramm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EA57CEAA-3F70-696C-3E29-7EBAEEFE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" t="4962" r="6364" b="2310"/>
          <a:stretch/>
        </p:blipFill>
        <p:spPr>
          <a:xfrm>
            <a:off x="1581149" y="1112894"/>
            <a:ext cx="5981701" cy="376625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F69117-681D-E7EC-9E11-307442F52CEE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6CB8C3-C943-025C-844A-C53C049753F5}"/>
              </a:ext>
            </a:extLst>
          </p:cNvPr>
          <p:cNvSpPr txBox="1"/>
          <p:nvPr/>
        </p:nvSpPr>
        <p:spPr>
          <a:xfrm>
            <a:off x="1219200" y="5500987"/>
            <a:ext cx="4087368" cy="45365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lang="it-IT" sz="2400" dirty="0">
                <a:latin typeface="Microsoft Sans Serif"/>
                <a:cs typeface="Microsoft Sans Serif"/>
              </a:rPr>
              <a:t>to </a:t>
            </a:r>
            <a:r>
              <a:rPr sz="2400" dirty="0">
                <a:latin typeface="Microsoft Sans Serif"/>
                <a:cs typeface="Microsoft Sans Serif"/>
              </a:rPr>
              <a:t>≈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lang="it-IT" sz="2400" b="1" spc="-10" dirty="0">
                <a:solidFill>
                  <a:srgbClr val="FF0000"/>
                </a:solidFill>
                <a:latin typeface="Calibri"/>
                <a:cs typeface="Calibri"/>
              </a:rPr>
              <a:t>1.000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.000.000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2400" spc="-10" dirty="0">
                <a:latin typeface="Calibri"/>
                <a:cs typeface="Calibri"/>
              </a:rPr>
              <a:t>tokens</a:t>
            </a:r>
            <a:r>
              <a:rPr sz="2400" spc="-10" dirty="0">
                <a:latin typeface="Calibri"/>
                <a:cs typeface="Calibri"/>
              </a:rPr>
              <a:t>/sec</a:t>
            </a:r>
            <a:r>
              <a:rPr lang="it-IT" sz="2400" spc="-1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CC52F36-78FE-B975-986E-59E229C65F83}"/>
              </a:ext>
            </a:extLst>
          </p:cNvPr>
          <p:cNvSpPr txBox="1"/>
          <p:nvPr/>
        </p:nvSpPr>
        <p:spPr>
          <a:xfrm>
            <a:off x="1219200" y="5062411"/>
            <a:ext cx="4087368" cy="45365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lang="it-IT" sz="2400" dirty="0">
                <a:latin typeface="Microsoft Sans Serif"/>
                <a:cs typeface="Microsoft Sans Serif"/>
              </a:rPr>
              <a:t>From </a:t>
            </a:r>
            <a:r>
              <a:rPr sz="2400" dirty="0">
                <a:latin typeface="Microsoft Sans Serif"/>
                <a:cs typeface="Microsoft Sans Serif"/>
              </a:rPr>
              <a:t>≈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lang="it-IT" sz="2400" b="1" spc="-10" dirty="0">
                <a:solidFill>
                  <a:srgbClr val="FF0000"/>
                </a:solidFill>
                <a:latin typeface="Calibri"/>
                <a:cs typeface="Calibri"/>
              </a:rPr>
              <a:t>250.000.000</a:t>
            </a:r>
            <a:r>
              <a:rPr lang="it-IT"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2400" spc="-10" dirty="0">
                <a:latin typeface="Calibri"/>
                <a:cs typeface="Calibri"/>
              </a:rPr>
              <a:t>tokens</a:t>
            </a:r>
            <a:r>
              <a:rPr sz="2400" spc="-10" dirty="0">
                <a:latin typeface="Calibri"/>
                <a:cs typeface="Calibri"/>
              </a:rPr>
              <a:t>/sec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4DDE92-DD71-250B-CFE2-B52187618BF3}"/>
              </a:ext>
            </a:extLst>
          </p:cNvPr>
          <p:cNvSpPr txBox="1"/>
          <p:nvPr/>
        </p:nvSpPr>
        <p:spPr>
          <a:xfrm>
            <a:off x="5535167" y="5221886"/>
            <a:ext cx="2438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Throughput x4</a:t>
            </a:r>
            <a:endParaRPr lang="it-IT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9A88C-630E-1FC8-E70E-1B602E37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F143BDE-FA5E-E0DC-07FC-1A6424946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2698" y="398096"/>
            <a:ext cx="4038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20" dirty="0"/>
              <a:t>Performance</a:t>
            </a:r>
            <a:r>
              <a:rPr lang="it-IT" spc="-80" dirty="0"/>
              <a:t> </a:t>
            </a:r>
            <a:r>
              <a:rPr lang="it-IT" spc="-20" dirty="0" err="1"/>
              <a:t>Recap</a:t>
            </a:r>
            <a:r>
              <a:rPr lang="it-IT" spc="-20" dirty="0"/>
              <a:t>: </a:t>
            </a:r>
            <a:r>
              <a:rPr lang="it-IT" b="1" spc="-20" dirty="0"/>
              <a:t>M3</a:t>
            </a:r>
          </a:p>
        </p:txBody>
      </p:sp>
      <p:pic>
        <p:nvPicPr>
          <p:cNvPr id="5" name="Immagine 4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2420037E-46B1-1345-B3CB-9DBD257CF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 t="5556" r="5927" b="1852"/>
          <a:stretch/>
        </p:blipFill>
        <p:spPr>
          <a:xfrm>
            <a:off x="1523998" y="1069339"/>
            <a:ext cx="6096000" cy="381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29FCD0-923C-028B-CE37-FA7358E2C5DF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F6FAA5B-4600-1C4F-BC77-EB8252A93874}"/>
              </a:ext>
            </a:extLst>
          </p:cNvPr>
          <p:cNvSpPr txBox="1"/>
          <p:nvPr/>
        </p:nvSpPr>
        <p:spPr>
          <a:xfrm>
            <a:off x="1219200" y="5500987"/>
            <a:ext cx="4315966" cy="45365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lang="it-IT" sz="2400" dirty="0">
                <a:latin typeface="Microsoft Sans Serif"/>
                <a:cs typeface="Microsoft Sans Serif"/>
              </a:rPr>
              <a:t>to </a:t>
            </a:r>
            <a:r>
              <a:rPr sz="2400" dirty="0">
                <a:latin typeface="Microsoft Sans Serif"/>
                <a:cs typeface="Microsoft Sans Serif"/>
              </a:rPr>
              <a:t>≈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lang="it-IT" sz="2400" b="1" spc="-10" dirty="0">
                <a:solidFill>
                  <a:srgbClr val="FF0000"/>
                </a:solidFill>
                <a:latin typeface="Calibri"/>
                <a:cs typeface="Calibri"/>
              </a:rPr>
              <a:t>16.000.000.000</a:t>
            </a:r>
            <a:r>
              <a:rPr lang="it-IT"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2400" spc="-10" dirty="0">
                <a:latin typeface="Calibri"/>
                <a:cs typeface="Calibri"/>
              </a:rPr>
              <a:t>tokens</a:t>
            </a:r>
            <a:r>
              <a:rPr sz="2400" spc="-10" dirty="0">
                <a:latin typeface="Calibri"/>
                <a:cs typeface="Calibri"/>
              </a:rPr>
              <a:t>/sec</a:t>
            </a:r>
            <a:r>
              <a:rPr lang="it-IT" sz="2400" spc="-1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9E03302-933A-9E1B-B642-D0B9D1F747DF}"/>
              </a:ext>
            </a:extLst>
          </p:cNvPr>
          <p:cNvSpPr txBox="1"/>
          <p:nvPr/>
        </p:nvSpPr>
        <p:spPr>
          <a:xfrm>
            <a:off x="1219200" y="5062411"/>
            <a:ext cx="4315967" cy="45365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45"/>
              </a:lnSpc>
            </a:pPr>
            <a:r>
              <a:rPr lang="it-IT" sz="2400" dirty="0">
                <a:latin typeface="Microsoft Sans Serif"/>
                <a:cs typeface="Microsoft Sans Serif"/>
              </a:rPr>
              <a:t>From </a:t>
            </a:r>
            <a:r>
              <a:rPr sz="2400" dirty="0">
                <a:latin typeface="Microsoft Sans Serif"/>
                <a:cs typeface="Microsoft Sans Serif"/>
              </a:rPr>
              <a:t>≈</a:t>
            </a:r>
            <a:r>
              <a:rPr sz="2400" spc="-195" dirty="0">
                <a:latin typeface="Microsoft Sans Serif"/>
                <a:cs typeface="Microsoft Sans Serif"/>
              </a:rPr>
              <a:t> </a:t>
            </a:r>
            <a:r>
              <a:rPr lang="it-IT" sz="2400" b="1" spc="-10" dirty="0">
                <a:solidFill>
                  <a:srgbClr val="FF0000"/>
                </a:solidFill>
                <a:latin typeface="Calibri"/>
                <a:cs typeface="Calibri"/>
              </a:rPr>
              <a:t>2.000.000.000</a:t>
            </a:r>
            <a:r>
              <a:rPr lang="it-IT"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it-IT" sz="2400" spc="-10" dirty="0">
                <a:latin typeface="Calibri"/>
                <a:cs typeface="Calibri"/>
              </a:rPr>
              <a:t>tokens</a:t>
            </a:r>
            <a:r>
              <a:rPr sz="2400" spc="-10" dirty="0">
                <a:latin typeface="Calibri"/>
                <a:cs typeface="Calibri"/>
              </a:rPr>
              <a:t>/sec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2ED59-A9B4-82E2-3D81-A6ABB31BB8A3}"/>
              </a:ext>
            </a:extLst>
          </p:cNvPr>
          <p:cNvSpPr txBox="1"/>
          <p:nvPr/>
        </p:nvSpPr>
        <p:spPr>
          <a:xfrm>
            <a:off x="5535167" y="5221886"/>
            <a:ext cx="2438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Throughput x8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38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4F13FE54-E8D2-FF0A-AFD7-47BF70E74A9D}"/>
              </a:ext>
            </a:extLst>
          </p:cNvPr>
          <p:cNvGrpSpPr/>
          <p:nvPr/>
        </p:nvGrpSpPr>
        <p:grpSpPr>
          <a:xfrm>
            <a:off x="609600" y="1514592"/>
            <a:ext cx="3060402" cy="3837847"/>
            <a:chOff x="138746" y="1688165"/>
            <a:chExt cx="3385131" cy="4245068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7A9CB4F7-5FC3-02EF-02F9-4C7E71F256D2}"/>
                </a:ext>
              </a:extLst>
            </p:cNvPr>
            <p:cNvSpPr txBox="1"/>
            <p:nvPr/>
          </p:nvSpPr>
          <p:spPr>
            <a:xfrm>
              <a:off x="138746" y="1688165"/>
              <a:ext cx="3385131" cy="181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929" algn="ctr">
                <a:spcBef>
                  <a:spcPts val="70"/>
                </a:spcBef>
              </a:pPr>
              <a:r>
                <a:rPr lang="it-IT" sz="1800" b="1" spc="-35" dirty="0" err="1">
                  <a:solidFill>
                    <a:srgbClr val="FF644E"/>
                  </a:solidFill>
                  <a:latin typeface="Arial"/>
                  <a:cs typeface="Arial"/>
                </a:rPr>
                <a:t>Original</a:t>
              </a:r>
              <a:r>
                <a:rPr lang="it-IT" sz="1800" b="1" spc="-42" dirty="0">
                  <a:solidFill>
                    <a:srgbClr val="FF644E"/>
                  </a:solidFill>
                  <a:latin typeface="Arial"/>
                  <a:cs typeface="Arial"/>
                </a:rPr>
                <a:t> </a:t>
              </a:r>
              <a:r>
                <a:rPr lang="it-IT" sz="1800" b="1" spc="-14" dirty="0">
                  <a:solidFill>
                    <a:srgbClr val="FF644E"/>
                  </a:solidFill>
                  <a:latin typeface="Arial"/>
                  <a:cs typeface="Arial"/>
                </a:rPr>
                <a:t>Text</a:t>
              </a:r>
            </a:p>
            <a:p>
              <a:pPr marL="8929" algn="ctr">
                <a:spcBef>
                  <a:spcPts val="70"/>
                </a:spcBef>
              </a:pPr>
              <a:endParaRPr lang="it-IT" sz="1800" b="1" spc="-14" dirty="0">
                <a:solidFill>
                  <a:srgbClr val="FF644E"/>
                </a:solidFill>
                <a:latin typeface="Arial"/>
                <a:cs typeface="Arial"/>
              </a:endParaRPr>
            </a:p>
            <a:p>
              <a:pPr marL="8929" algn="ctr">
                <a:spcBef>
                  <a:spcPts val="70"/>
                </a:spcBef>
              </a:pPr>
              <a:endParaRPr lang="it-IT" sz="1800" dirty="0">
                <a:latin typeface="Arial"/>
                <a:cs typeface="Arial"/>
              </a:endParaRPr>
            </a:p>
            <a:p>
              <a:pPr marL="8929" algn="ctr">
                <a:spcBef>
                  <a:spcPts val="70"/>
                </a:spcBef>
              </a:pPr>
              <a:endParaRPr lang="it-IT" sz="1800" b="1" spc="-80" dirty="0">
                <a:solidFill>
                  <a:srgbClr val="FF644E"/>
                </a:solidFill>
                <a:latin typeface="Arial"/>
                <a:cs typeface="Arial"/>
              </a:endParaRPr>
            </a:p>
            <a:p>
              <a:pPr marL="8929" algn="ctr">
                <a:spcBef>
                  <a:spcPts val="70"/>
                </a:spcBef>
              </a:pPr>
              <a:endParaRPr lang="it-IT" sz="1800" dirty="0">
                <a:latin typeface="Arial"/>
                <a:cs typeface="Arial"/>
              </a:endParaRPr>
            </a:p>
            <a:p>
              <a:pPr marL="8929" algn="ctr">
                <a:spcBef>
                  <a:spcPts val="70"/>
                </a:spcBef>
              </a:pPr>
              <a:endParaRPr lang="it-IT" sz="1800" dirty="0">
                <a:latin typeface="Arial"/>
                <a:cs typeface="Arial"/>
              </a:endParaRPr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EE65A4ED-9F56-FB8A-D768-ABEBE9A526FC}"/>
                </a:ext>
              </a:extLst>
            </p:cNvPr>
            <p:cNvSpPr/>
            <p:nvPr/>
          </p:nvSpPr>
          <p:spPr>
            <a:xfrm>
              <a:off x="1714753" y="3647776"/>
              <a:ext cx="233116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4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7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CCA2D0FE-3E97-4E12-90ED-B112A7C870B8}"/>
                </a:ext>
              </a:extLst>
            </p:cNvPr>
            <p:cNvSpPr/>
            <p:nvPr/>
          </p:nvSpPr>
          <p:spPr>
            <a:xfrm>
              <a:off x="1704286" y="2211814"/>
              <a:ext cx="254050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4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7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99945E2-A832-9D22-6F88-71D016121CCB}"/>
                </a:ext>
              </a:extLst>
            </p:cNvPr>
            <p:cNvSpPr txBox="1"/>
            <p:nvPr/>
          </p:nvSpPr>
          <p:spPr>
            <a:xfrm>
              <a:off x="1084311" y="2932684"/>
              <a:ext cx="1494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800" b="1" spc="-80" dirty="0" err="1">
                  <a:solidFill>
                    <a:srgbClr val="FF644E"/>
                  </a:solidFill>
                  <a:latin typeface="Arial"/>
                  <a:cs typeface="Arial"/>
                </a:rPr>
                <a:t>Tokenisation</a:t>
              </a:r>
              <a:endParaRPr lang="it-IT" sz="1800" b="1" spc="-80" dirty="0">
                <a:solidFill>
                  <a:srgbClr val="FF644E"/>
                </a:solidFill>
                <a:latin typeface="Arial"/>
                <a:cs typeface="Arial"/>
              </a:endParaRPr>
            </a:p>
            <a:p>
              <a:endParaRPr lang="it-IT" dirty="0"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ACD6AB46-2A17-0B6E-4CA3-9B30787DB8AF}"/>
                </a:ext>
              </a:extLst>
            </p:cNvPr>
            <p:cNvSpPr txBox="1"/>
            <p:nvPr/>
          </p:nvSpPr>
          <p:spPr>
            <a:xfrm>
              <a:off x="650360" y="4345929"/>
              <a:ext cx="2361902" cy="286016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 algn="ctr">
                <a:spcBef>
                  <a:spcPts val="70"/>
                </a:spcBef>
              </a:pPr>
              <a:r>
                <a:rPr b="1" spc="-74" dirty="0">
                  <a:solidFill>
                    <a:srgbClr val="FF644E"/>
                  </a:solidFill>
                  <a:latin typeface="Arial"/>
                  <a:cs typeface="Arial"/>
                </a:rPr>
                <a:t>Stopword</a:t>
              </a:r>
              <a:r>
                <a:rPr b="1" spc="-60" dirty="0">
                  <a:solidFill>
                    <a:srgbClr val="FF644E"/>
                  </a:solidFill>
                  <a:latin typeface="Arial"/>
                  <a:cs typeface="Arial"/>
                </a:rPr>
                <a:t> </a:t>
              </a:r>
              <a:r>
                <a:rPr b="1" spc="-74" dirty="0">
                  <a:solidFill>
                    <a:srgbClr val="FF644E"/>
                  </a:solidFill>
                  <a:latin typeface="Arial"/>
                  <a:cs typeface="Arial"/>
                </a:rPr>
                <a:t>removal</a:t>
              </a:r>
              <a:endParaRPr b="1" dirty="0">
                <a:latin typeface="Arial"/>
                <a:cs typeface="Arial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303E6F3-01F8-2E90-45AE-88FA2177F4D6}"/>
                </a:ext>
              </a:extLst>
            </p:cNvPr>
            <p:cNvSpPr/>
            <p:nvPr/>
          </p:nvSpPr>
          <p:spPr>
            <a:xfrm>
              <a:off x="1704286" y="4908079"/>
              <a:ext cx="254050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5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8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E45BAFB-258A-7739-50C1-B513CD5699CC}"/>
                </a:ext>
              </a:extLst>
            </p:cNvPr>
            <p:cNvSpPr txBox="1"/>
            <p:nvPr/>
          </p:nvSpPr>
          <p:spPr>
            <a:xfrm>
              <a:off x="1195380" y="5524712"/>
              <a:ext cx="1382931" cy="408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8929" algn="ctr">
                <a:spcBef>
                  <a:spcPts val="70"/>
                </a:spcBef>
              </a:pPr>
              <a:r>
                <a:rPr lang="it-IT" b="1" spc="-74" dirty="0" err="1">
                  <a:solidFill>
                    <a:srgbClr val="FF644E"/>
                  </a:solidFill>
                  <a:latin typeface="Arial"/>
                  <a:cs typeface="Arial"/>
                </a:rPr>
                <a:t>Stemming</a:t>
              </a:r>
              <a:endParaRPr lang="it-IT" b="1" dirty="0">
                <a:latin typeface="Arial"/>
                <a:cs typeface="Arial"/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12774B4-108D-1C63-BC6F-5A2DD9A7E0B8}"/>
              </a:ext>
            </a:extLst>
          </p:cNvPr>
          <p:cNvGrpSpPr/>
          <p:nvPr/>
        </p:nvGrpSpPr>
        <p:grpSpPr>
          <a:xfrm>
            <a:off x="4626157" y="1072849"/>
            <a:ext cx="3733800" cy="5120222"/>
            <a:chOff x="4807438" y="962795"/>
            <a:chExt cx="3060403" cy="5214620"/>
          </a:xfrm>
        </p:grpSpPr>
        <p:pic>
          <p:nvPicPr>
            <p:cNvPr id="17" name="Immagine 16" descr="Immagine che contiene testo, Carattere, bianco, ricevuta&#10;&#10;Il contenuto generato dall'IA potrebbe non essere corretto.">
              <a:extLst>
                <a:ext uri="{FF2B5EF4-FFF2-40B4-BE49-F238E27FC236}">
                  <a16:creationId xmlns:a16="http://schemas.microsoft.com/office/drawing/2014/main" id="{BD8CEC33-F288-92FC-2331-96E26B6C8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8" y="962795"/>
              <a:ext cx="3060403" cy="1205132"/>
            </a:xfrm>
            <a:prstGeom prst="rect">
              <a:avLst/>
            </a:prstGeom>
          </p:spPr>
        </p:pic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7A91CD48-67A6-E0CF-053A-6C2D256C2297}"/>
                </a:ext>
              </a:extLst>
            </p:cNvPr>
            <p:cNvSpPr/>
            <p:nvPr/>
          </p:nvSpPr>
          <p:spPr>
            <a:xfrm>
              <a:off x="6210614" y="2211814"/>
              <a:ext cx="254050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4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7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Immagine 19" descr="Immagine che contiene testo, Carattere, bianco, algebra&#10;&#10;Il contenuto generato dall'IA potrebbe non essere corretto.">
              <a:extLst>
                <a:ext uri="{FF2B5EF4-FFF2-40B4-BE49-F238E27FC236}">
                  <a16:creationId xmlns:a16="http://schemas.microsoft.com/office/drawing/2014/main" id="{82D3E370-847F-914F-CFA4-3A51C7316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8" y="2703218"/>
              <a:ext cx="3060402" cy="866231"/>
            </a:xfrm>
            <a:prstGeom prst="rect">
              <a:avLst/>
            </a:prstGeom>
          </p:spPr>
        </p:pic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24E62E8E-4C67-4679-551D-88A6A0BDA257}"/>
                </a:ext>
              </a:extLst>
            </p:cNvPr>
            <p:cNvSpPr/>
            <p:nvPr/>
          </p:nvSpPr>
          <p:spPr>
            <a:xfrm>
              <a:off x="6210614" y="4908079"/>
              <a:ext cx="254050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4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7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66342624-A80D-8DC2-8BEC-D4E7BAD2A43B}"/>
                </a:ext>
              </a:extLst>
            </p:cNvPr>
            <p:cNvSpPr/>
            <p:nvPr/>
          </p:nvSpPr>
          <p:spPr>
            <a:xfrm>
              <a:off x="6210614" y="3647776"/>
              <a:ext cx="254050" cy="383530"/>
            </a:xfrm>
            <a:custGeom>
              <a:avLst/>
              <a:gdLst/>
              <a:ahLst/>
              <a:cxnLst/>
              <a:rect l="l" t="t" r="r" b="b"/>
              <a:pathLst>
                <a:path w="361314" h="545464">
                  <a:moveTo>
                    <a:pt x="238160" y="0"/>
                  </a:moveTo>
                  <a:lnTo>
                    <a:pt x="122688" y="0"/>
                  </a:lnTo>
                  <a:lnTo>
                    <a:pt x="122688" y="196357"/>
                  </a:lnTo>
                  <a:lnTo>
                    <a:pt x="0" y="196357"/>
                  </a:lnTo>
                  <a:lnTo>
                    <a:pt x="180425" y="545437"/>
                  </a:lnTo>
                  <a:lnTo>
                    <a:pt x="360850" y="196357"/>
                  </a:lnTo>
                  <a:lnTo>
                    <a:pt x="238160" y="196357"/>
                  </a:lnTo>
                  <a:lnTo>
                    <a:pt x="23816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Immagine 23" descr="Immagine che contiene testo, Carattere, bianco&#10;&#10;Il contenuto generato dall'IA potrebbe non essere corretto.">
              <a:extLst>
                <a:ext uri="{FF2B5EF4-FFF2-40B4-BE49-F238E27FC236}">
                  <a16:creationId xmlns:a16="http://schemas.microsoft.com/office/drawing/2014/main" id="{6E83E597-0491-93D5-9414-E1712E8BB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8886" y="4279244"/>
              <a:ext cx="2957506" cy="547686"/>
            </a:xfrm>
            <a:prstGeom prst="rect">
              <a:avLst/>
            </a:prstGeom>
          </p:spPr>
        </p:pic>
        <p:pic>
          <p:nvPicPr>
            <p:cNvPr id="26" name="Immagine 25" descr="Immagine che contiene testo, Carattere, bianco&#10;&#10;Il contenuto generato dall'IA potrebbe non essere corretto.">
              <a:extLst>
                <a:ext uri="{FF2B5EF4-FFF2-40B4-BE49-F238E27FC236}">
                  <a16:creationId xmlns:a16="http://schemas.microsoft.com/office/drawing/2014/main" id="{2FCE0E78-4393-6EFA-A869-F35902D6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8" y="5610674"/>
              <a:ext cx="3060403" cy="566741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4130D0-6261-9D79-D93B-6349FCC4C807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CB34F6-59C3-0A6E-528D-BF777A2A8CEB}"/>
              </a:ext>
            </a:extLst>
          </p:cNvPr>
          <p:cNvSpPr txBox="1"/>
          <p:nvPr/>
        </p:nvSpPr>
        <p:spPr>
          <a:xfrm>
            <a:off x="428728" y="353524"/>
            <a:ext cx="6810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latin typeface="+mj-lt"/>
              </a:rPr>
              <a:t>Text Processing: </a:t>
            </a:r>
            <a:r>
              <a:rPr lang="it-IT" sz="3200" b="1" dirty="0" err="1">
                <a:latin typeface="+mj-lt"/>
              </a:rPr>
              <a:t>Example</a:t>
            </a:r>
            <a:endParaRPr lang="it-IT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447800" y="378443"/>
            <a:ext cx="7162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</a:t>
            </a:r>
            <a:r>
              <a:rPr spc="-90" dirty="0"/>
              <a:t> </a:t>
            </a:r>
            <a:r>
              <a:rPr dirty="0"/>
              <a:t>Machine</a:t>
            </a:r>
            <a:r>
              <a:rPr spc="-90" dirty="0"/>
              <a:t> </a:t>
            </a:r>
            <a:r>
              <a:rPr lang="it-IT" spc="-90" dirty="0"/>
              <a:t>1 - </a:t>
            </a:r>
            <a:r>
              <a:rPr dirty="0"/>
              <a:t>CPU</a:t>
            </a:r>
            <a:r>
              <a:rPr spc="-8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2036" y="956929"/>
            <a:ext cx="5179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it-IT" sz="2800" b="1" dirty="0" err="1">
                <a:latin typeface="Calibri"/>
                <a:cs typeface="Calibri"/>
              </a:rPr>
              <a:t>Ryzen</a:t>
            </a:r>
            <a:r>
              <a:rPr lang="it-IT" sz="2800" b="1" dirty="0">
                <a:latin typeface="Calibri"/>
                <a:cs typeface="Calibri"/>
              </a:rPr>
              <a:t> 5 3600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D1A455-B798-2819-5885-253764BC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33" y="1539899"/>
            <a:ext cx="6473665" cy="1752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CF4B7C7-F4CD-8201-4D86-E15D779D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23349"/>
            <a:ext cx="3810000" cy="2555017"/>
          </a:xfrm>
          <a:prstGeom prst="rect">
            <a:avLst/>
          </a:prstGeom>
        </p:spPr>
      </p:pic>
      <p:pic>
        <p:nvPicPr>
          <p:cNvPr id="13" name="Picture 4" descr="AMD Ryzen chip">
            <a:extLst>
              <a:ext uri="{FF2B5EF4-FFF2-40B4-BE49-F238E27FC236}">
                <a16:creationId xmlns:a16="http://schemas.microsoft.com/office/drawing/2014/main" id="{97938159-B64B-5AD0-1CFD-263D59C79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2677" r="22643" b="84"/>
          <a:stretch/>
        </p:blipFill>
        <p:spPr bwMode="auto">
          <a:xfrm>
            <a:off x="5138848" y="3372241"/>
            <a:ext cx="2669550" cy="266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5B8F93-7B73-C79F-CE58-AF2EE206CBE4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13FEA-DD11-AEAE-E4DD-E3C1468C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E376A6C-6F46-3C03-3842-67761708BB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7800" y="378443"/>
            <a:ext cx="71627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Test</a:t>
            </a:r>
            <a:r>
              <a:rPr spc="-90" dirty="0"/>
              <a:t> </a:t>
            </a:r>
            <a:r>
              <a:rPr dirty="0"/>
              <a:t>Machine</a:t>
            </a:r>
            <a:r>
              <a:rPr spc="-90" dirty="0"/>
              <a:t> </a:t>
            </a:r>
            <a:r>
              <a:rPr lang="it-IT" spc="-90" dirty="0"/>
              <a:t>2 - </a:t>
            </a:r>
            <a:r>
              <a:rPr dirty="0"/>
              <a:t>CPU</a:t>
            </a:r>
            <a:r>
              <a:rPr spc="-85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8307974-8FD3-1359-87FC-3B2D4979989F}"/>
              </a:ext>
            </a:extLst>
          </p:cNvPr>
          <p:cNvSpPr txBox="1"/>
          <p:nvPr/>
        </p:nvSpPr>
        <p:spPr>
          <a:xfrm>
            <a:off x="1790683" y="958668"/>
            <a:ext cx="55617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Specifications: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it-IT" sz="2800" b="1" dirty="0">
                <a:latin typeface="Calibri"/>
                <a:cs typeface="Calibri"/>
              </a:rPr>
              <a:t>Silicon Arm M3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CEA0132-D6C6-0810-1476-95B469EC17E7}"/>
              </a:ext>
            </a:extLst>
          </p:cNvPr>
          <p:cNvGrpSpPr/>
          <p:nvPr/>
        </p:nvGrpSpPr>
        <p:grpSpPr>
          <a:xfrm>
            <a:off x="641088" y="1981200"/>
            <a:ext cx="7860954" cy="3555593"/>
            <a:chOff x="714634" y="1828800"/>
            <a:chExt cx="7860954" cy="355559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6EDE0DA-C11F-36F3-527F-4503BC234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599" y="1828800"/>
              <a:ext cx="3774989" cy="3530514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B59D034-A431-7315-22D2-E995C4220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67" t="15014" r="3627"/>
            <a:stretch/>
          </p:blipFill>
          <p:spPr>
            <a:xfrm>
              <a:off x="714634" y="1828800"/>
              <a:ext cx="3657600" cy="3555593"/>
            </a:xfrm>
            <a:prstGeom prst="rect">
              <a:avLst/>
            </a:prstGeom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577E93-C2CC-1F87-DDA4-ABED9B0FA4D4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  <p:extLst>
      <p:ext uri="{BB962C8B-B14F-4D97-AF65-F5344CB8AC3E}">
        <p14:creationId xmlns:p14="http://schemas.microsoft.com/office/powerpoint/2010/main" val="2266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6354900"/>
            <a:ext cx="8283575" cy="508000"/>
            <a:chOff x="-4762" y="6354900"/>
            <a:chExt cx="8283575" cy="50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54900"/>
              <a:ext cx="8278428" cy="5030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76662"/>
              <a:ext cx="8234045" cy="481965"/>
            </a:xfrm>
            <a:custGeom>
              <a:avLst/>
              <a:gdLst/>
              <a:ahLst/>
              <a:cxnLst/>
              <a:rect l="l" t="t" r="r" b="b"/>
              <a:pathLst>
                <a:path w="8234045" h="481965">
                  <a:moveTo>
                    <a:pt x="0" y="481337"/>
                  </a:moveTo>
                  <a:lnTo>
                    <a:pt x="0" y="0"/>
                  </a:lnTo>
                  <a:lnTo>
                    <a:pt x="8233665" y="0"/>
                  </a:lnTo>
                  <a:lnTo>
                    <a:pt x="8113331" y="481337"/>
                  </a:lnTo>
                  <a:lnTo>
                    <a:pt x="0" y="481337"/>
                  </a:lnTo>
                  <a:close/>
                </a:path>
              </a:pathLst>
            </a:custGeom>
            <a:solidFill>
              <a:srgbClr val="0F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76662"/>
              <a:ext cx="8234045" cy="481965"/>
            </a:xfrm>
            <a:custGeom>
              <a:avLst/>
              <a:gdLst/>
              <a:ahLst/>
              <a:cxnLst/>
              <a:rect l="l" t="t" r="r" b="b"/>
              <a:pathLst>
                <a:path w="8234045" h="481965">
                  <a:moveTo>
                    <a:pt x="0" y="0"/>
                  </a:moveTo>
                  <a:lnTo>
                    <a:pt x="8233665" y="0"/>
                  </a:lnTo>
                  <a:lnTo>
                    <a:pt x="8113331" y="481337"/>
                  </a:lnTo>
                  <a:lnTo>
                    <a:pt x="0" y="481337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6376662"/>
            <a:ext cx="459461" cy="4690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607" y="6502430"/>
            <a:ext cx="2395664" cy="22087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62764" y="391780"/>
            <a:ext cx="68184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120" dirty="0"/>
              <a:t> </a:t>
            </a:r>
            <a:r>
              <a:rPr spc="-25" dirty="0"/>
              <a:t>Version</a:t>
            </a:r>
            <a:r>
              <a:rPr spc="-114" dirty="0"/>
              <a:t> </a:t>
            </a:r>
            <a:r>
              <a:rPr spc="-10" dirty="0"/>
              <a:t>Performance</a:t>
            </a:r>
            <a:r>
              <a:rPr lang="it-IT" spc="-10" dirty="0"/>
              <a:t>: </a:t>
            </a:r>
            <a:r>
              <a:rPr lang="it-IT" b="1" spc="-10" dirty="0" err="1"/>
              <a:t>Ryzen</a:t>
            </a:r>
            <a:endParaRPr b="1" spc="-10" dirty="0"/>
          </a:p>
        </p:txBody>
      </p:sp>
      <p:pic>
        <p:nvPicPr>
          <p:cNvPr id="12" name="Immagine 11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E528380B-EBB7-12A8-F431-2EF524CC0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14599"/>
            <a:ext cx="7772400" cy="46634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0A7AD85-0EF2-2C5F-4851-0B1AFD2B1890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280918-942B-409B-CC2B-8F4CC99D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F96D6B9-2C21-C589-3294-86C62AAF275C}"/>
              </a:ext>
            </a:extLst>
          </p:cNvPr>
          <p:cNvGrpSpPr/>
          <p:nvPr/>
        </p:nvGrpSpPr>
        <p:grpSpPr>
          <a:xfrm>
            <a:off x="-4762" y="6354900"/>
            <a:ext cx="8283575" cy="508000"/>
            <a:chOff x="-4762" y="6354900"/>
            <a:chExt cx="8283575" cy="50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CDCD8A3-CFF9-0051-D03C-1D8640EA76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54900"/>
              <a:ext cx="8278428" cy="503099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CA78FC-4DAA-2099-5DBF-A28DDC21EBC6}"/>
                </a:ext>
              </a:extLst>
            </p:cNvPr>
            <p:cNvSpPr/>
            <p:nvPr/>
          </p:nvSpPr>
          <p:spPr>
            <a:xfrm>
              <a:off x="0" y="6376662"/>
              <a:ext cx="8234045" cy="481965"/>
            </a:xfrm>
            <a:custGeom>
              <a:avLst/>
              <a:gdLst/>
              <a:ahLst/>
              <a:cxnLst/>
              <a:rect l="l" t="t" r="r" b="b"/>
              <a:pathLst>
                <a:path w="8234045" h="481965">
                  <a:moveTo>
                    <a:pt x="0" y="481337"/>
                  </a:moveTo>
                  <a:lnTo>
                    <a:pt x="0" y="0"/>
                  </a:lnTo>
                  <a:lnTo>
                    <a:pt x="8233665" y="0"/>
                  </a:lnTo>
                  <a:lnTo>
                    <a:pt x="8113331" y="481337"/>
                  </a:lnTo>
                  <a:lnTo>
                    <a:pt x="0" y="481337"/>
                  </a:lnTo>
                  <a:close/>
                </a:path>
              </a:pathLst>
            </a:custGeom>
            <a:solidFill>
              <a:srgbClr val="0F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8E20F6-349B-00DE-EC96-0ED5294969C4}"/>
                </a:ext>
              </a:extLst>
            </p:cNvPr>
            <p:cNvSpPr/>
            <p:nvPr/>
          </p:nvSpPr>
          <p:spPr>
            <a:xfrm>
              <a:off x="0" y="6376662"/>
              <a:ext cx="8234045" cy="481965"/>
            </a:xfrm>
            <a:custGeom>
              <a:avLst/>
              <a:gdLst/>
              <a:ahLst/>
              <a:cxnLst/>
              <a:rect l="l" t="t" r="r" b="b"/>
              <a:pathLst>
                <a:path w="8234045" h="481965">
                  <a:moveTo>
                    <a:pt x="0" y="0"/>
                  </a:moveTo>
                  <a:lnTo>
                    <a:pt x="8233665" y="0"/>
                  </a:lnTo>
                  <a:lnTo>
                    <a:pt x="8113331" y="481337"/>
                  </a:lnTo>
                  <a:lnTo>
                    <a:pt x="0" y="481337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>
            <a:extLst>
              <a:ext uri="{FF2B5EF4-FFF2-40B4-BE49-F238E27FC236}">
                <a16:creationId xmlns:a16="http://schemas.microsoft.com/office/drawing/2014/main" id="{CA094315-23AD-A8A9-E603-282185E606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6376662"/>
            <a:ext cx="459461" cy="469066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C3A30FAF-A69B-9E1C-6AB1-BC88A7CE97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7607" y="6502430"/>
            <a:ext cx="2395664" cy="22087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9CED4551-2DBE-0C5B-1E7C-74DA39DB1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764" y="391780"/>
            <a:ext cx="68184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120" dirty="0"/>
              <a:t> </a:t>
            </a:r>
            <a:r>
              <a:rPr spc="-25" dirty="0"/>
              <a:t>Version</a:t>
            </a:r>
            <a:r>
              <a:rPr spc="-114" dirty="0"/>
              <a:t> </a:t>
            </a:r>
            <a:r>
              <a:rPr spc="-10" dirty="0"/>
              <a:t>Performance</a:t>
            </a:r>
            <a:r>
              <a:rPr lang="it-IT" spc="-10" dirty="0"/>
              <a:t>: </a:t>
            </a:r>
            <a:r>
              <a:rPr lang="it-IT" b="1" spc="-10" dirty="0"/>
              <a:t>M3</a:t>
            </a:r>
            <a:endParaRPr b="1" spc="-10" dirty="0"/>
          </a:p>
        </p:txBody>
      </p:sp>
      <p:pic>
        <p:nvPicPr>
          <p:cNvPr id="11" name="Immagine 10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C33808D-28BB-6578-F1D8-86EA4CA19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97280"/>
            <a:ext cx="7772400" cy="46634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968D65-87F4-1874-0FA0-1B48477F6B94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</p:spTree>
    <p:extLst>
      <p:ext uri="{BB962C8B-B14F-4D97-AF65-F5344CB8AC3E}">
        <p14:creationId xmlns:p14="http://schemas.microsoft.com/office/powerpoint/2010/main" val="353186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B2C4B-4AB8-6EC0-DC4B-363E81A5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63781"/>
            <a:ext cx="6224085" cy="984885"/>
          </a:xfrm>
        </p:spPr>
        <p:txBody>
          <a:bodyPr/>
          <a:lstStyle/>
          <a:p>
            <a:r>
              <a:rPr lang="it-IT" dirty="0"/>
              <a:t>Total Time with 1 </a:t>
            </a:r>
            <a:r>
              <a:rPr lang="it-IT" dirty="0" err="1"/>
              <a:t>thread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70ms </a:t>
            </a:r>
            <a:br>
              <a:rPr lang="it-IT" dirty="0"/>
            </a:br>
            <a:r>
              <a:rPr lang="it-IT" dirty="0"/>
              <a:t>Total Time with 8 </a:t>
            </a:r>
            <a:r>
              <a:rPr lang="it-IT" dirty="0" err="1"/>
              <a:t>threads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20ms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14A8F0-2421-CC57-5F7E-33B9873F0EFC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AFF4881-72DA-2437-7F70-FC2C605FF2EC}"/>
              </a:ext>
            </a:extLst>
          </p:cNvPr>
          <p:cNvSpPr txBox="1">
            <a:spLocks/>
          </p:cNvSpPr>
          <p:nvPr/>
        </p:nvSpPr>
        <p:spPr>
          <a:xfrm>
            <a:off x="685800" y="914400"/>
            <a:ext cx="6224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b="1" dirty="0" err="1"/>
              <a:t>Execution</a:t>
            </a:r>
            <a:r>
              <a:rPr lang="it-IT" b="1" dirty="0"/>
              <a:t> time </a:t>
            </a:r>
            <a:r>
              <a:rPr lang="it-IT" b="1" dirty="0" err="1"/>
              <a:t>Ryzen</a:t>
            </a:r>
            <a:r>
              <a:rPr lang="it-IT" b="1" dirty="0"/>
              <a:t> 5: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5BA51EE-7757-6A5E-D4DD-072705A7CD4A}"/>
              </a:ext>
            </a:extLst>
          </p:cNvPr>
          <p:cNvSpPr txBox="1">
            <a:spLocks/>
          </p:cNvSpPr>
          <p:nvPr/>
        </p:nvSpPr>
        <p:spPr>
          <a:xfrm>
            <a:off x="685799" y="3116127"/>
            <a:ext cx="622408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b="1" dirty="0" err="1"/>
              <a:t>Execution</a:t>
            </a:r>
            <a:r>
              <a:rPr lang="it-IT" b="1" dirty="0"/>
              <a:t> time M3: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68C2B18-59D8-9076-12E0-A485D1942160}"/>
              </a:ext>
            </a:extLst>
          </p:cNvPr>
          <p:cNvSpPr txBox="1">
            <a:spLocks/>
          </p:cNvSpPr>
          <p:nvPr/>
        </p:nvSpPr>
        <p:spPr>
          <a:xfrm>
            <a:off x="685799" y="1557172"/>
            <a:ext cx="622408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it-IT" dirty="0"/>
              <a:t>Total Time with 1 </a:t>
            </a:r>
            <a:r>
              <a:rPr lang="it-IT" dirty="0" err="1"/>
              <a:t>thread</a:t>
            </a:r>
            <a:r>
              <a:rPr lang="it-IT" dirty="0"/>
              <a:t>: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800ms </a:t>
            </a:r>
            <a:br>
              <a:rPr lang="it-IT" dirty="0"/>
            </a:br>
            <a:r>
              <a:rPr lang="it-IT" dirty="0"/>
              <a:t>Total Time with 12 </a:t>
            </a:r>
            <a:r>
              <a:rPr lang="it-IT" dirty="0" err="1"/>
              <a:t>threads</a:t>
            </a:r>
            <a:r>
              <a:rPr lang="it-IT" dirty="0"/>
              <a:t>:</a:t>
            </a:r>
            <a:r>
              <a:rPr lang="it-IT" dirty="0">
                <a:latin typeface="Aharoni" panose="020F0502020204030204" pitchFamily="2" charset="-79"/>
                <a:cs typeface="Aharoni" panose="020F0502020204030204" pitchFamily="2" charset="-79"/>
              </a:rPr>
              <a:t> </a:t>
            </a:r>
            <a:r>
              <a:rPr lang="it-IT" sz="3200" dirty="0">
                <a:latin typeface="Microsoft Sans Serif"/>
                <a:cs typeface="Microsoft Sans Serif"/>
              </a:rPr>
              <a:t>≈ </a:t>
            </a:r>
            <a:r>
              <a:rPr lang="it-IT" dirty="0"/>
              <a:t>100ms </a:t>
            </a:r>
          </a:p>
        </p:txBody>
      </p:sp>
    </p:spTree>
    <p:extLst>
      <p:ext uri="{BB962C8B-B14F-4D97-AF65-F5344CB8AC3E}">
        <p14:creationId xmlns:p14="http://schemas.microsoft.com/office/powerpoint/2010/main" val="80543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120" dirty="0"/>
              <a:t> </a:t>
            </a:r>
            <a:r>
              <a:rPr spc="-25" dirty="0"/>
              <a:t>Version</a:t>
            </a:r>
            <a:r>
              <a:rPr lang="it-IT" spc="-25" dirty="0"/>
              <a:t> </a:t>
            </a:r>
            <a:r>
              <a:rPr lang="it-IT" spc="-25" dirty="0" err="1"/>
              <a:t>Speedup</a:t>
            </a:r>
            <a:r>
              <a:rPr lang="it-IT" spc="-25" dirty="0"/>
              <a:t>: </a:t>
            </a:r>
            <a:r>
              <a:rPr lang="it-IT" b="1" spc="-25" dirty="0" err="1"/>
              <a:t>Ryzen</a:t>
            </a:r>
            <a:endParaRPr b="1" spc="-1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084CAE-8987-4BF4-C5B9-B73127A869AD}"/>
              </a:ext>
            </a:extLst>
          </p:cNvPr>
          <p:cNvSpPr txBox="1"/>
          <p:nvPr/>
        </p:nvSpPr>
        <p:spPr>
          <a:xfrm>
            <a:off x="98842" y="645795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n-lt"/>
              </a:rPr>
              <a:t>M. Gemelli – F. Nocella</a:t>
            </a:r>
          </a:p>
        </p:txBody>
      </p:sp>
      <p:pic>
        <p:nvPicPr>
          <p:cNvPr id="12" name="Immagine 11" descr="Immagine che contiene Diagramma, line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204A0E67-3DF8-9019-0CAE-8C93B864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05840"/>
            <a:ext cx="8077200" cy="4846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625</Words>
  <Application>Microsoft Macintosh PowerPoint</Application>
  <PresentationFormat>Presentazione su schermo (4:3)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 Unicode MS</vt:lpstr>
      <vt:lpstr>Aharoni</vt:lpstr>
      <vt:lpstr>Arial</vt:lpstr>
      <vt:lpstr>Calibri</vt:lpstr>
      <vt:lpstr>Microsoft Sans Serif</vt:lpstr>
      <vt:lpstr>Office Theme</vt:lpstr>
      <vt:lpstr>Presentazione standard di PowerPoint</vt:lpstr>
      <vt:lpstr>Presentazione standard di PowerPoint</vt:lpstr>
      <vt:lpstr>Presentazione standard di PowerPoint</vt:lpstr>
      <vt:lpstr>Test Machine 1 - CPU Specifications</vt:lpstr>
      <vt:lpstr>Test Machine 2 - CPU Specifications</vt:lpstr>
      <vt:lpstr>Initial Version Performance: Ryzen</vt:lpstr>
      <vt:lpstr>Initial Version Performance: M3</vt:lpstr>
      <vt:lpstr>Total Time with 1 thread: ≈ 70ms  Total Time with 8 threads: ≈ 20ms </vt:lpstr>
      <vt:lpstr>Initial Version Speedup: Ryzen</vt:lpstr>
      <vt:lpstr>Initial Version Speedup: M3</vt:lpstr>
      <vt:lpstr>Presentazione standard di PowerPoint</vt:lpstr>
      <vt:lpstr>Performance Profiling: Identifying Bottlenecks </vt:lpstr>
      <vt:lpstr>Regex bottleneck</vt:lpstr>
      <vt:lpstr>Tokenization Optimization</vt:lpstr>
      <vt:lpstr>RE2 Tokenization</vt:lpstr>
      <vt:lpstr>Optimization Performance: Ryzen</vt:lpstr>
      <vt:lpstr>Optimization Performance: M3</vt:lpstr>
      <vt:lpstr>Total Time with 1 thread: ≈ 9ms  Total Time with 8 threads: ≈ 2ms </vt:lpstr>
      <vt:lpstr>Presentazione standard di PowerPoint</vt:lpstr>
      <vt:lpstr>Speedup: Ryzen</vt:lpstr>
      <vt:lpstr>Speedup: M3</vt:lpstr>
      <vt:lpstr>Performance Recap: Ryzen</vt:lpstr>
      <vt:lpstr>Performance Recap: M3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23-24 Computer Architecture Bedini</dc:title>
  <cp:lastModifiedBy>Mattia Gemelli</cp:lastModifiedBy>
  <cp:revision>30</cp:revision>
  <dcterms:created xsi:type="dcterms:W3CDTF">2025-04-03T08:32:46Z</dcterms:created>
  <dcterms:modified xsi:type="dcterms:W3CDTF">2025-04-16T08:19:50Z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2025-04-03T00:00:00Z</vt:filetime>
  </property>
</Properties>
</file>