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84" r:id="rId6"/>
    <p:sldId id="285" r:id="rId7"/>
    <p:sldId id="260" r:id="rId8"/>
    <p:sldId id="261" r:id="rId9"/>
    <p:sldId id="263" r:id="rId10"/>
    <p:sldId id="264" r:id="rId11"/>
    <p:sldId id="282" r:id="rId12"/>
    <p:sldId id="265" r:id="rId13"/>
    <p:sldId id="267" r:id="rId14"/>
    <p:sldId id="266" r:id="rId15"/>
    <p:sldId id="287" r:id="rId16"/>
    <p:sldId id="268" r:id="rId17"/>
    <p:sldId id="269" r:id="rId18"/>
    <p:sldId id="271" r:id="rId19"/>
    <p:sldId id="272" r:id="rId20"/>
    <p:sldId id="273" r:id="rId21"/>
    <p:sldId id="274" r:id="rId22"/>
    <p:sldId id="275" r:id="rId23"/>
    <p:sldId id="283" r:id="rId24"/>
    <p:sldId id="276" r:id="rId25"/>
    <p:sldId id="277" r:id="rId26"/>
    <p:sldId id="288" r:id="rId27"/>
    <p:sldId id="286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F9"/>
    <a:srgbClr val="6EA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9" autoAdjust="0"/>
    <p:restoredTop sz="94694"/>
  </p:normalViewPr>
  <p:slideViewPr>
    <p:cSldViewPr snapToGrid="0">
      <p:cViewPr varScale="1">
        <p:scale>
          <a:sx n="109" d="100"/>
          <a:sy n="109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4:28:47.2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24575,'2008'0'0,"-1988"1"42,-1 1 1,34 7-1,7 2-1534,-38-9-5334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4:28:50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24575,'48'3'0,"0"2"0,63 14 0,-61-9 0,100 6 0,804-15 0,-433-4 0,-507 4-119,-10-1 36,1 1 0,-1-1 0,1 0 0,-1 0 0,1-1 0,-1 1 0,1-1 0,-1 0-1,1 0 1,-1 0 0,0-1 0,0 0 0,0 0 0,6-3 0,1-6-6743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4:28:56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24575,'1144'0'-1365,"-1123"0"-5461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4:28:59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24575,'764'0'0,"-744"1"0,-1 1 0,33 7 0,34 4 0,-35-12 0,-21-1 0,-1 1 0,1 1 0,44 9 0,-32-3-1365,-22-6-5461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4:29:21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24575,'789'0'0,"-770"-1"0,1-1 0,32-7 0,34-4 0,-40 8-1365,-30-1-5461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4:29:25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24575,'1042'0'-1365,"-1020"0"-5461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9C931-06B3-87DA-2FA4-442A17F59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C0392A1-C4DD-49BE-2E23-B94A6E1C9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5873CE-10CB-4552-D07F-179DC6A7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B2FE1C-5AC3-366A-4EA7-8000E5A2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741E4D-A7BD-7FFD-2BDA-95CAAC09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0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1A187-8151-22C5-5F8A-07909324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C6610F-D15C-48C0-4C54-5634DA0C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2B2BEA-8304-57F2-EE25-F55E8985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F9B989-E7FF-86FF-CBD7-07668E71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D0508D-D2CD-A8F3-5BD1-5CFAED0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3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CA04916-3DD5-010B-7FA2-D09D0D318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354275-A478-F774-1105-85B86A82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C56838-F732-A171-792C-27CCDEE6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792F47-DA43-CC51-1C87-A49562DC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C92E8-BCF7-2415-6E70-D8DF53F9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073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54910B-E4F0-13AC-2CEB-8EC2AE6E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3DE920-CC97-1540-15E5-1ACF6995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EFA47E-3A63-91D4-2B8E-127C8C21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AF824B-4375-1679-8837-20FAED09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ED2173-88E5-0A34-B44A-0362FF61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78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74E4BA-F146-166F-4B4D-748CEA0B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57C270-7BDF-772F-D3B1-834EA8F3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3A3E0F-498A-8997-17C1-E3BA44EE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D2C137-B073-FCC5-5478-85C7EBDF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8B8EF5-6A4C-E4A4-F668-C365D8B9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672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D7D1D-B98B-3EF4-46B3-F047E30C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2595F9-63D2-0384-A304-3363A6A5A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526C2D-1164-5D2A-8A7C-25B06BA00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B46C64C-B452-3F41-DC41-67A7E627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E73C18-D934-825B-DF75-95011B74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7DA78-538B-4116-6256-1BCF7AB7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30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2865DF-4682-1870-8252-6F231554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9291835-7CA1-91D9-8145-B8002FA6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146FCA-8427-60A0-05E5-B7535FA2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1C9155-0427-55A7-D7B6-CB7E86C5B7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95CFEF-C149-D4BD-6231-D11C33B72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00327D-F322-2F40-463A-F33E5681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24B884-F4AE-480E-BA73-7DCC58B3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927F634-FC20-8F7A-4C6A-4C99BE7F6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56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9FEC16-6266-2615-568F-78695D6E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B18C516-A329-73BB-4EF1-2E538F79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AA4B1D-1BBB-ED1B-E0F2-51FC43C9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890FD8B-43B9-40F8-4608-68B14174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20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7AD473B-0CE4-578D-A79F-57E44D2E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357A3D7-50C6-C464-582B-3F9C318C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797896-EB6B-D7EE-D978-0F0829A2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019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6A0010-44F7-79DF-F52F-5F014B757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DE5544-BCEE-88DA-77C1-AA3926ED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1E1AD6-CB92-24B8-4066-977AAC86C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48BCBA-D3D1-D789-1ED8-D63BCF10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D7A632-E02C-5A9F-CD9B-AC643AF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47706E1-A470-F292-E951-66FBA36B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80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EAD9C-29B0-BB7C-A24A-92F94021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9865061-A66D-15E2-2CAA-D6A9C8255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8DB65C1-9F9E-2048-E341-7ECA01BB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7CE1F2-6CF9-A1E8-1010-986A309D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FDBD14-ACEF-3E09-5CB6-27F5346D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813C79-280C-AAB6-F064-7D7998A7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7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93019A-3BA1-26FA-7C97-06780B2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9202D91-D3D2-0316-4588-973DAD4B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B76BB8-5B5A-4222-753D-6230DF9D7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26E2B-9374-43BA-BC14-2B6D0EEE76BD}" type="datetimeFigureOut">
              <a:rPr lang="it-IT" smtClean="0"/>
              <a:t>21/05/25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8661BD4-85D2-0BED-F45E-E77F1C9E1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66C343-207D-42C6-D858-2683B3C3B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E7DF5-4841-4B1B-9BB5-EDE657126E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6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9.png"/><Relationship Id="rId14" Type="http://schemas.openxmlformats.org/officeDocument/2006/relationships/customXml" Target="../ink/ink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8">
            <a:extLst>
              <a:ext uri="{FF2B5EF4-FFF2-40B4-BE49-F238E27FC236}">
                <a16:creationId xmlns:a16="http://schemas.microsoft.com/office/drawing/2014/main" id="{5088CAAB-FC80-35A4-2960-A55B571381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841" y="219104"/>
            <a:ext cx="5343524" cy="22875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3536EC-0BA6-5ED0-BE8B-E5ACED38D052}"/>
              </a:ext>
            </a:extLst>
          </p:cNvPr>
          <p:cNvSpPr txBox="1"/>
          <p:nvPr/>
        </p:nvSpPr>
        <p:spPr>
          <a:xfrm>
            <a:off x="8075700" y="762689"/>
            <a:ext cx="36189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spc="-10" dirty="0">
                <a:latin typeface="Raleway" pitchFamily="2" charset="0"/>
              </a:rPr>
              <a:t>Master’s</a:t>
            </a:r>
            <a:r>
              <a:rPr lang="en-US" sz="2400" spc="-70" dirty="0">
                <a:latin typeface="Raleway" pitchFamily="2" charset="0"/>
              </a:rPr>
              <a:t> </a:t>
            </a:r>
            <a:r>
              <a:rPr lang="en-US" sz="2400" dirty="0">
                <a:latin typeface="Raleway" pitchFamily="2" charset="0"/>
              </a:rPr>
              <a:t>Degree</a:t>
            </a:r>
            <a:r>
              <a:rPr lang="en-US" sz="2400" spc="-70" dirty="0">
                <a:latin typeface="Raleway" pitchFamily="2" charset="0"/>
              </a:rPr>
              <a:t> </a:t>
            </a:r>
            <a:r>
              <a:rPr lang="en-US" sz="2400" dirty="0">
                <a:latin typeface="Raleway" pitchFamily="2" charset="0"/>
              </a:rPr>
              <a:t>in</a:t>
            </a:r>
            <a:r>
              <a:rPr lang="en-US" sz="2400" spc="-70" dirty="0">
                <a:latin typeface="Raleway" pitchFamily="2" charset="0"/>
              </a:rPr>
              <a:t> </a:t>
            </a:r>
            <a:r>
              <a:rPr lang="en-US" sz="2400" b="1" dirty="0">
                <a:latin typeface="Raleway" pitchFamily="2" charset="0"/>
              </a:rPr>
              <a:t>Artificial Intelligence and Data Engineering</a:t>
            </a:r>
            <a:endParaRPr lang="it-IT" sz="2400" b="1" dirty="0">
              <a:latin typeface="Raleway" pitchFamily="2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B776324-9700-7611-2E3E-308C59BA843A}"/>
              </a:ext>
            </a:extLst>
          </p:cNvPr>
          <p:cNvSpPr txBox="1"/>
          <p:nvPr/>
        </p:nvSpPr>
        <p:spPr>
          <a:xfrm>
            <a:off x="1817518" y="2810920"/>
            <a:ext cx="8404560" cy="2333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1" dirty="0">
                <a:latin typeface="Raleway" pitchFamily="2" charset="0"/>
                <a:cs typeface="Calibri"/>
              </a:rPr>
              <a:t>Multi Layer </a:t>
            </a:r>
            <a:r>
              <a:rPr lang="it-IT" sz="4800" b="1" dirty="0" err="1">
                <a:latin typeface="Raleway" pitchFamily="2" charset="0"/>
                <a:cs typeface="Calibri"/>
              </a:rPr>
              <a:t>Perceptron</a:t>
            </a:r>
            <a:endParaRPr lang="it-IT" sz="4800" b="1" dirty="0">
              <a:latin typeface="Raleway" pitchFamily="2" charset="0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1" dirty="0">
                <a:latin typeface="Raleway" pitchFamily="2" charset="0"/>
                <a:cs typeface="Calibri"/>
              </a:rPr>
              <a:t>for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it-IT" sz="4800" b="1" dirty="0" err="1">
                <a:latin typeface="Raleway" pitchFamily="2" charset="0"/>
                <a:cs typeface="Calibri"/>
              </a:rPr>
              <a:t>Classification</a:t>
            </a:r>
            <a:endParaRPr lang="it-IT" sz="4800" dirty="0">
              <a:latin typeface="Raleway" pitchFamily="2" charset="0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71932D3-68DB-8C80-96EE-11ABD00EE0F4}"/>
              </a:ext>
            </a:extLst>
          </p:cNvPr>
          <p:cNvSpPr txBox="1"/>
          <p:nvPr/>
        </p:nvSpPr>
        <p:spPr>
          <a:xfrm>
            <a:off x="3390898" y="5449208"/>
            <a:ext cx="5257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20"/>
              </a:spcBef>
            </a:pPr>
            <a:r>
              <a:rPr lang="it-IT" sz="2000" spc="-10" dirty="0" err="1">
                <a:latin typeface="+mn-lt"/>
                <a:cs typeface="Calibri"/>
              </a:rPr>
              <a:t>Academic</a:t>
            </a:r>
            <a:r>
              <a:rPr lang="it-IT" sz="2000" spc="-55" dirty="0">
                <a:latin typeface="+mn-lt"/>
                <a:cs typeface="Calibri"/>
              </a:rPr>
              <a:t> </a:t>
            </a:r>
            <a:r>
              <a:rPr lang="it-IT" sz="2000" spc="-20" dirty="0" err="1">
                <a:latin typeface="+mn-lt"/>
                <a:cs typeface="Calibri"/>
              </a:rPr>
              <a:t>Year</a:t>
            </a:r>
            <a:r>
              <a:rPr lang="it-IT" sz="2000" spc="-50" dirty="0">
                <a:latin typeface="+mn-lt"/>
                <a:cs typeface="Calibri"/>
              </a:rPr>
              <a:t> </a:t>
            </a:r>
            <a:r>
              <a:rPr lang="it-IT" sz="2000" spc="-10" dirty="0">
                <a:latin typeface="Raleway" pitchFamily="2" charset="0"/>
                <a:cs typeface="Calibri"/>
              </a:rPr>
              <a:t>2024/2025</a:t>
            </a:r>
            <a:endParaRPr lang="it-IT" sz="2000" dirty="0">
              <a:latin typeface="Raleway" pitchFamily="2" charset="0"/>
              <a:cs typeface="Calibri"/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C7C4C5F7-5857-B21B-F77F-5F45C13A7BCE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5F1617-4DC9-7DE7-B9BF-3EB04AB7F855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20" name="Immagine 19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B7D756E2-19E6-9988-44DA-C8E55ED7A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5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F5FA9-4F56-53AC-FD10-95735B51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5F8A440E-804B-52DA-EA71-DF4692949FFD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16BA47E-9B68-85C8-35BA-AA2CAA4F5F6E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EB93BD2D-6F21-9254-45D8-43AAD0CE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0B7AC6-EAF3-24A3-FB94-6AD4B3B133A5}"/>
              </a:ext>
            </a:extLst>
          </p:cNvPr>
          <p:cNvSpPr txBox="1"/>
          <p:nvPr/>
        </p:nvSpPr>
        <p:spPr>
          <a:xfrm>
            <a:off x="3139413" y="47151"/>
            <a:ext cx="5652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>
                <a:latin typeface="Raleway" pitchFamily="2" charset="0"/>
              </a:rPr>
              <a:t>Initial</a:t>
            </a:r>
            <a:r>
              <a:rPr lang="it-IT" sz="4000" b="1" dirty="0">
                <a:latin typeface="Raleway" pitchFamily="2" charset="0"/>
              </a:rPr>
              <a:t> </a:t>
            </a:r>
            <a:r>
              <a:rPr lang="it-IT" sz="4000" b="1" dirty="0" err="1">
                <a:latin typeface="Raleway" pitchFamily="2" charset="0"/>
              </a:rPr>
              <a:t>version</a:t>
            </a:r>
            <a:r>
              <a:rPr lang="it-IT" sz="4000" b="1" dirty="0">
                <a:latin typeface="Raleway" pitchFamily="2" charset="0"/>
              </a:rPr>
              <a:t>: </a:t>
            </a:r>
            <a:r>
              <a:rPr lang="it-IT" sz="4000" b="1" dirty="0" err="1">
                <a:latin typeface="Raleway" pitchFamily="2" charset="0"/>
              </a:rPr>
              <a:t>GFLOPs</a:t>
            </a:r>
            <a:endParaRPr lang="it-IT" sz="4000" b="1" dirty="0">
              <a:latin typeface="Raleway" pitchFamily="2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A9B6D69-7752-E49B-F7E6-B5FC29A2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963" y="774495"/>
            <a:ext cx="9947411" cy="56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4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B4B99-CF4B-9F07-FF36-FBA4AB6EB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0B0385C-DEAD-9DE4-2A5F-8D0D8EEA8B0D}"/>
              </a:ext>
            </a:extLst>
          </p:cNvPr>
          <p:cNvSpPr txBox="1"/>
          <p:nvPr/>
        </p:nvSpPr>
        <p:spPr>
          <a:xfrm>
            <a:off x="850168" y="736600"/>
            <a:ext cx="3728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 err="1">
                <a:latin typeface="Raleway" pitchFamily="2" charset="0"/>
              </a:rPr>
              <a:t>Summary</a:t>
            </a:r>
            <a:endParaRPr lang="it-IT" sz="6000" b="1" dirty="0"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28E8E73-E27C-F169-BFD1-5B20715E1500}"/>
              </a:ext>
            </a:extLst>
          </p:cNvPr>
          <p:cNvSpPr txBox="1"/>
          <p:nvPr/>
        </p:nvSpPr>
        <p:spPr>
          <a:xfrm>
            <a:off x="850168" y="2224980"/>
            <a:ext cx="10978417" cy="260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Raleway" pitchFamily="2" charset="0"/>
              </a:rPr>
              <a:t>Ideal number of threads per block: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Raleway" pitchFamily="2" charset="0"/>
              </a:rPr>
              <a:t>64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Raleway" pitchFamily="2" charset="0"/>
              </a:rPr>
              <a:t>Avg. Exec. Time</a:t>
            </a:r>
            <a:r>
              <a:rPr lang="en-US" sz="2800" dirty="0">
                <a:latin typeface="Raleway" pitchFamily="2" charset="0"/>
              </a:rPr>
              <a:t> (</a:t>
            </a:r>
            <a:r>
              <a:rPr lang="en-US" sz="2800" dirty="0" err="1">
                <a:latin typeface="Raleway" pitchFamily="2" charset="0"/>
              </a:rPr>
              <a:t>ms</a:t>
            </a:r>
            <a:r>
              <a:rPr lang="en-US" sz="2800" dirty="0">
                <a:latin typeface="Raleway" pitchFamily="2" charset="0"/>
              </a:rPr>
              <a:t>) with a batch size of 4096 records: </a:t>
            </a:r>
            <a:r>
              <a:rPr lang="en-US" sz="2800" b="1" dirty="0">
                <a:latin typeface="Raleway" pitchFamily="2" charset="0"/>
              </a:rPr>
              <a:t>~250 </a:t>
            </a:r>
            <a:r>
              <a:rPr lang="en-US" sz="2800" b="1" dirty="0" err="1">
                <a:latin typeface="Raleway" pitchFamily="2" charset="0"/>
              </a:rPr>
              <a:t>ms</a:t>
            </a:r>
            <a:endParaRPr lang="en-US" sz="2800" b="1" dirty="0">
              <a:latin typeface="Raleway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Raleway" pitchFamily="2" charset="0"/>
              </a:rPr>
              <a:t>Speed-up (with respect to 32 threads per block): </a:t>
            </a:r>
            <a:r>
              <a:rPr lang="en-US" sz="2800" b="1" dirty="0">
                <a:latin typeface="Raleway" pitchFamily="2" charset="0"/>
              </a:rPr>
              <a:t>~1.5</a:t>
            </a:r>
            <a:endParaRPr lang="en-US" sz="280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Raleway" pitchFamily="2" charset="0"/>
              </a:rPr>
              <a:t>GFLOPs </a:t>
            </a:r>
            <a:r>
              <a:rPr lang="en-US" sz="2800" dirty="0">
                <a:latin typeface="Raleway" pitchFamily="2" charset="0"/>
              </a:rPr>
              <a:t>with a batch size of 4096 records: </a:t>
            </a:r>
            <a:r>
              <a:rPr lang="en-US" sz="2800" b="1" dirty="0">
                <a:latin typeface="Raleway" pitchFamily="2" charset="0"/>
              </a:rPr>
              <a:t>~45</a:t>
            </a:r>
            <a:endParaRPr lang="en-US" sz="2800" b="1" i="0" dirty="0">
              <a:solidFill>
                <a:schemeClr val="tx1"/>
              </a:solidFill>
              <a:effectLst/>
              <a:latin typeface="Raleway" pitchFamily="2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42D9083-3546-9F15-F331-269156BB7CA3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11107A-BC4E-93B0-45E1-C1F0E7DF72DA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6" name="Immagine 5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1B33DEAC-BC82-2452-9651-F0FFFCD7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3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0E591-FD12-770D-F78C-F475F35C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C9C712DF-25BE-E43D-89F2-6CE0B0045724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6EA268-88DD-D1E3-52BA-71B17043CCBA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7925D673-1F33-FE8F-C744-9889E4A1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D1F275-4B22-23C3-8CEC-229D8058FC57}"/>
              </a:ext>
            </a:extLst>
          </p:cNvPr>
          <p:cNvSpPr txBox="1"/>
          <p:nvPr/>
        </p:nvSpPr>
        <p:spPr>
          <a:xfrm>
            <a:off x="2569233" y="47151"/>
            <a:ext cx="7053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>
                <a:latin typeface="Raleway" pitchFamily="2" charset="0"/>
              </a:rPr>
              <a:t>Initial</a:t>
            </a:r>
            <a:r>
              <a:rPr lang="it-IT" sz="4000" b="1" dirty="0">
                <a:latin typeface="Raleway" pitchFamily="2" charset="0"/>
              </a:rPr>
              <a:t> </a:t>
            </a:r>
            <a:r>
              <a:rPr lang="it-IT" sz="4000" b="1" dirty="0" err="1">
                <a:latin typeface="Raleway" pitchFamily="2" charset="0"/>
              </a:rPr>
              <a:t>version</a:t>
            </a:r>
            <a:r>
              <a:rPr lang="it-IT" sz="4000" b="1" dirty="0">
                <a:latin typeface="Raleway" pitchFamily="2" charset="0"/>
              </a:rPr>
              <a:t>: Batch scaling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41B1E2E-5AC1-FB98-AD2F-12D215877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964" y="774495"/>
            <a:ext cx="9947409" cy="56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7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43BFE-4597-FF84-D9AC-F8278841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EE11B7D-B0D2-D742-697E-B3B7FF19C97E}"/>
              </a:ext>
            </a:extLst>
          </p:cNvPr>
          <p:cNvSpPr txBox="1"/>
          <p:nvPr/>
        </p:nvSpPr>
        <p:spPr>
          <a:xfrm>
            <a:off x="850168" y="736600"/>
            <a:ext cx="4956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Profiling tool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5B25397-BC64-33CA-CB77-BD14C3AF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12" r="18347"/>
          <a:stretch/>
        </p:blipFill>
        <p:spPr>
          <a:xfrm>
            <a:off x="3295650" y="2776404"/>
            <a:ext cx="5600700" cy="1914792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244C087-CFB5-153D-786B-4053BF7AB6C0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681DE78-E1CD-F849-F620-7A8315C80602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8" name="Immagine 7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522ED630-AE35-EA1C-EA74-C46DE58A9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1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CBCE8-D9C9-CD32-E347-790C00D7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8FBA062-55E6-F1EA-C1FE-CFA905D4CEEA}"/>
              </a:ext>
            </a:extLst>
          </p:cNvPr>
          <p:cNvSpPr txBox="1"/>
          <p:nvPr/>
        </p:nvSpPr>
        <p:spPr>
          <a:xfrm>
            <a:off x="989540" y="528084"/>
            <a:ext cx="2481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Issues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D510FE87-2839-6A1B-EFDA-83C10C5594C8}"/>
              </a:ext>
            </a:extLst>
          </p:cNvPr>
          <p:cNvGrpSpPr/>
          <p:nvPr/>
        </p:nvGrpSpPr>
        <p:grpSpPr>
          <a:xfrm>
            <a:off x="989540" y="2201259"/>
            <a:ext cx="10303300" cy="2503476"/>
            <a:chOff x="989540" y="2201259"/>
            <a:chExt cx="10303300" cy="250347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3278E9E-63E1-68FA-F081-D9B061DA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540" y="3782924"/>
              <a:ext cx="6115396" cy="541536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133B577F-8BA3-07F9-8D9D-86ECE68B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513"/>
            <a:stretch>
              <a:fillRect/>
            </a:stretch>
          </p:blipFill>
          <p:spPr>
            <a:xfrm>
              <a:off x="989540" y="4443024"/>
              <a:ext cx="8816092" cy="261711"/>
            </a:xfrm>
            <a:prstGeom prst="rect">
              <a:avLst/>
            </a:prstGeom>
          </p:spPr>
        </p:pic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D49A235-CD10-C368-B470-62E7DDC14C50}"/>
                </a:ext>
              </a:extLst>
            </p:cNvPr>
            <p:cNvGrpSpPr/>
            <p:nvPr/>
          </p:nvGrpSpPr>
          <p:grpSpPr>
            <a:xfrm>
              <a:off x="989540" y="2201259"/>
              <a:ext cx="10303300" cy="1608237"/>
              <a:chOff x="1572848" y="2339246"/>
              <a:chExt cx="8063920" cy="1089754"/>
            </a:xfrm>
          </p:grpSpPr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A20622F8-7557-A9D9-8C66-BBE4D8556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95" r="31643"/>
              <a:stretch/>
            </p:blipFill>
            <p:spPr>
              <a:xfrm>
                <a:off x="1572848" y="2339246"/>
                <a:ext cx="6702472" cy="1089754"/>
              </a:xfrm>
              <a:prstGeom prst="rect">
                <a:avLst/>
              </a:prstGeom>
            </p:spPr>
          </p:pic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1323D5D9-1E87-7BB0-626E-3E6099F20F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585"/>
              <a:stretch/>
            </p:blipFill>
            <p:spPr>
              <a:xfrm>
                <a:off x="8274558" y="2339246"/>
                <a:ext cx="1362210" cy="1089754"/>
              </a:xfrm>
              <a:prstGeom prst="rect">
                <a:avLst/>
              </a:prstGeom>
            </p:spPr>
          </p:pic>
        </p:grp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EB5CABFD-DE2B-994B-02DD-60EA5C7FA4BA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91750A2-E4E0-BCFF-E6C6-735A0204854B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8" name="Immagine 17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754024AC-2A11-2129-733A-1E736C4F0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6043F6-1163-F940-CEE1-4AA4D594B2E6}"/>
              </a:ext>
            </a:extLst>
          </p:cNvPr>
          <p:cNvSpPr txBox="1"/>
          <p:nvPr/>
        </p:nvSpPr>
        <p:spPr>
          <a:xfrm>
            <a:off x="989540" y="5906125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Raleway" pitchFamily="2" charset="0"/>
              </a:rPr>
              <a:t>* 64 </a:t>
            </a:r>
            <a:r>
              <a:rPr lang="it-IT" b="1" dirty="0" err="1">
                <a:latin typeface="Raleway" pitchFamily="2" charset="0"/>
              </a:rPr>
              <a:t>threads</a:t>
            </a:r>
            <a:r>
              <a:rPr lang="it-IT" b="1" dirty="0">
                <a:latin typeface="Raleway" pitchFamily="2" charset="0"/>
              </a:rPr>
              <a:t> per </a:t>
            </a:r>
            <a:r>
              <a:rPr lang="it-IT" b="1" dirty="0" err="1">
                <a:latin typeface="Raleway" pitchFamily="2" charset="0"/>
              </a:rPr>
              <a:t>block</a:t>
            </a:r>
            <a:r>
              <a:rPr lang="it-IT" b="1" dirty="0">
                <a:latin typeface="Raleway" pitchFamily="2" charset="0"/>
              </a:rPr>
              <a:t> &amp; batch size of 4096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411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C449A-17FB-21E0-8FB5-65D411B1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345BC0-D9C5-D051-CBCF-1312FC790615}"/>
              </a:ext>
            </a:extLst>
          </p:cNvPr>
          <p:cNvSpPr txBox="1"/>
          <p:nvPr/>
        </p:nvSpPr>
        <p:spPr>
          <a:xfrm>
            <a:off x="989540" y="528084"/>
            <a:ext cx="24817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Issues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2E5E1D29-8E65-02E8-AB1D-D7ADCC5BEE26}"/>
              </a:ext>
            </a:extLst>
          </p:cNvPr>
          <p:cNvGrpSpPr/>
          <p:nvPr/>
        </p:nvGrpSpPr>
        <p:grpSpPr>
          <a:xfrm>
            <a:off x="989540" y="2201259"/>
            <a:ext cx="10303300" cy="2323413"/>
            <a:chOff x="989540" y="2201259"/>
            <a:chExt cx="10303300" cy="232341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2AF34FF9-D2A3-9152-6753-39B7686C4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836"/>
            <a:stretch>
              <a:fillRect/>
            </a:stretch>
          </p:blipFill>
          <p:spPr>
            <a:xfrm>
              <a:off x="989540" y="3809496"/>
              <a:ext cx="4452629" cy="320395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A8D7F349-B03F-B692-156D-420F8A511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0228"/>
            <a:stretch>
              <a:fillRect/>
            </a:stretch>
          </p:blipFill>
          <p:spPr>
            <a:xfrm>
              <a:off x="989540" y="4204277"/>
              <a:ext cx="8324419" cy="320395"/>
            </a:xfrm>
            <a:prstGeom prst="rect">
              <a:avLst/>
            </a:prstGeom>
          </p:spPr>
        </p:pic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272941B2-22D4-59BA-2737-11621D0D5FE4}"/>
                </a:ext>
              </a:extLst>
            </p:cNvPr>
            <p:cNvGrpSpPr/>
            <p:nvPr/>
          </p:nvGrpSpPr>
          <p:grpSpPr>
            <a:xfrm>
              <a:off x="989540" y="2201259"/>
              <a:ext cx="10303300" cy="1608237"/>
              <a:chOff x="1572848" y="2339246"/>
              <a:chExt cx="8063920" cy="1089754"/>
            </a:xfrm>
          </p:grpSpPr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483D14E8-E3E5-1065-1C3E-587C33901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195" r="31643"/>
              <a:stretch/>
            </p:blipFill>
            <p:spPr>
              <a:xfrm>
                <a:off x="1572848" y="2339246"/>
                <a:ext cx="6702472" cy="1089754"/>
              </a:xfrm>
              <a:prstGeom prst="rect">
                <a:avLst/>
              </a:prstGeom>
            </p:spPr>
          </p:pic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BB34A048-DE9C-B87A-BA68-87D55C2977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585"/>
              <a:stretch/>
            </p:blipFill>
            <p:spPr>
              <a:xfrm>
                <a:off x="8274558" y="2339246"/>
                <a:ext cx="1362210" cy="1089754"/>
              </a:xfrm>
              <a:prstGeom prst="rect">
                <a:avLst/>
              </a:prstGeom>
            </p:spPr>
          </p:pic>
        </p:grpSp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0F1FA3C1-1B3F-32A8-2DA4-D5514B65332D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9F42FE-4186-F7B5-853D-6D429EC14F03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8" name="Immagine 17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2980559C-39C3-D270-D409-82168AC35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8D9E4A-8837-B855-E710-028B4F9E8836}"/>
              </a:ext>
            </a:extLst>
          </p:cNvPr>
          <p:cNvSpPr txBox="1"/>
          <p:nvPr/>
        </p:nvSpPr>
        <p:spPr>
          <a:xfrm>
            <a:off x="989540" y="5906125"/>
            <a:ext cx="500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Raleway" pitchFamily="2" charset="0"/>
              </a:rPr>
              <a:t>* 256 </a:t>
            </a:r>
            <a:r>
              <a:rPr lang="it-IT" b="1" dirty="0" err="1">
                <a:latin typeface="Raleway" pitchFamily="2" charset="0"/>
              </a:rPr>
              <a:t>threads</a:t>
            </a:r>
            <a:r>
              <a:rPr lang="it-IT" b="1" dirty="0">
                <a:latin typeface="Raleway" pitchFamily="2" charset="0"/>
              </a:rPr>
              <a:t> per </a:t>
            </a:r>
            <a:r>
              <a:rPr lang="it-IT" b="1" dirty="0" err="1">
                <a:latin typeface="Raleway" pitchFamily="2" charset="0"/>
              </a:rPr>
              <a:t>block</a:t>
            </a:r>
            <a:r>
              <a:rPr lang="it-IT" b="1" dirty="0">
                <a:latin typeface="Raleway" pitchFamily="2" charset="0"/>
              </a:rPr>
              <a:t> &amp; batch size of 4096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5102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38752-EF09-54DB-52D4-C8B3FD650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C7A157C3-91DA-6E52-7C38-422E62789471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7D0B01-C365-ED7E-85CC-CCFE5880B982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5F1D5C04-259F-1725-4ECC-A59A53C5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8BF6FB14-7EB2-99F1-948A-3947FD459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8859" y="374708"/>
            <a:ext cx="9214281" cy="607586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BD7F9E51-1CF9-61D8-B53A-468C70F7A74D}"/>
              </a:ext>
            </a:extLst>
          </p:cNvPr>
          <p:cNvSpPr/>
          <p:nvPr/>
        </p:nvSpPr>
        <p:spPr>
          <a:xfrm>
            <a:off x="2363470" y="4572000"/>
            <a:ext cx="8469630" cy="8255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n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9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8D8C-2B9B-AAC3-0919-27D8C25A5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650570AE-8862-ADC0-4CB8-2FF77C936625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B3F4E1-FA3B-AC78-7676-4261865E9B01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6" name="Immagine 5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83D05326-EB6F-CE12-E652-B2E6AF361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06FC48B-D7F4-AC2D-2326-383A61B869F6}"/>
              </a:ext>
            </a:extLst>
          </p:cNvPr>
          <p:cNvSpPr txBox="1"/>
          <p:nvPr/>
        </p:nvSpPr>
        <p:spPr>
          <a:xfrm>
            <a:off x="861891" y="464817"/>
            <a:ext cx="8146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 err="1">
                <a:latin typeface="Raleway" pitchFamily="2" charset="0"/>
              </a:rPr>
              <a:t>Optimization</a:t>
            </a:r>
            <a:r>
              <a:rPr lang="it-IT" sz="6000" b="1" dirty="0">
                <a:latin typeface="Raleway" pitchFamily="2" charset="0"/>
              </a:rPr>
              <a:t>: </a:t>
            </a:r>
            <a:r>
              <a:rPr lang="it-IT" sz="6000" b="1" dirty="0" err="1">
                <a:latin typeface="Raleway" pitchFamily="2" charset="0"/>
              </a:rPr>
              <a:t>cuBLAS</a:t>
            </a:r>
            <a:endParaRPr lang="it-IT" sz="6000" b="1" dirty="0"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7008DC-D7C9-DC83-BF0E-F751270354FC}"/>
              </a:ext>
            </a:extLst>
          </p:cNvPr>
          <p:cNvSpPr txBox="1"/>
          <p:nvPr/>
        </p:nvSpPr>
        <p:spPr>
          <a:xfrm>
            <a:off x="455490" y="1654173"/>
            <a:ext cx="10954945" cy="390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What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it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is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: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cuBLAS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is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NVIDIA's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high-performance library for Basic Linear Algebra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Subprograms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(BLAS),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specifically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optimized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for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GPUs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Core </a:t>
            </a: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Function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: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It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provides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a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rich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set of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routines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for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vector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and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matrix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operations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(e.g., dot products,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matrix-vector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multiplication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matrix-matrix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multiplication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Primary</a:t>
            </a:r>
            <a:r>
              <a:rPr lang="it-IT" sz="2400" b="1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Goal: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To accelerate linear algebra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computations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significantly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by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leveraging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the massive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parallel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processing power of NVIDIA </a:t>
            </a:r>
            <a:r>
              <a:rPr lang="it-IT" sz="24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GPUs</a:t>
            </a:r>
            <a:r>
              <a:rPr lang="it-IT" sz="24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.</a:t>
            </a:r>
            <a:endParaRPr lang="it-IT" sz="2400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9452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C292-8455-E2CA-7D46-A0EC4753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A2503D5-5077-1882-F8EF-17668255808F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582392-940E-9114-127E-EF8B8D91CC00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FBA4D14B-838E-6A24-6E79-D46C31A0A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20C2D42-D685-38C9-4463-9E56B19C3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0168" y="2545426"/>
            <a:ext cx="10634696" cy="253434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9DFE2C-26A3-58B8-9F16-36B3CD7DF23B}"/>
              </a:ext>
            </a:extLst>
          </p:cNvPr>
          <p:cNvSpPr txBox="1"/>
          <p:nvPr/>
        </p:nvSpPr>
        <p:spPr>
          <a:xfrm>
            <a:off x="850168" y="736600"/>
            <a:ext cx="55996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 err="1">
                <a:latin typeface="Raleway" pitchFamily="2" charset="0"/>
              </a:rPr>
              <a:t>cuBLAS</a:t>
            </a:r>
            <a:r>
              <a:rPr lang="it-IT" sz="6000" b="1" dirty="0">
                <a:latin typeface="Raleway" pitchFamily="2" charset="0"/>
              </a:rPr>
              <a:t> kernel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A9583F3-FC6F-9066-B9D4-E0C439516F1F}"/>
              </a:ext>
            </a:extLst>
          </p:cNvPr>
          <p:cNvSpPr/>
          <p:nvPr/>
        </p:nvSpPr>
        <p:spPr>
          <a:xfrm>
            <a:off x="2168769" y="2438400"/>
            <a:ext cx="1113693" cy="41030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22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BD0F1-C4CD-6680-1071-973E50BC0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CC4CD193-9BA0-92FB-0A9C-C9BFC61D681E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ACCE194-B654-01A3-3283-69DB29C3297B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4150A7FC-AE05-CE88-F065-DF816A98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511F037-7CD0-F457-FC1B-C2C713617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0928" y="2235200"/>
            <a:ext cx="10355915" cy="34163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AB15D1-8F5C-1C71-6FCC-488DC9C50DC6}"/>
              </a:ext>
            </a:extLst>
          </p:cNvPr>
          <p:cNvSpPr txBox="1"/>
          <p:nvPr/>
        </p:nvSpPr>
        <p:spPr>
          <a:xfrm>
            <a:off x="850168" y="736600"/>
            <a:ext cx="1019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Custom </a:t>
            </a:r>
            <a:r>
              <a:rPr lang="it-IT" sz="6000" b="1" dirty="0" err="1">
                <a:latin typeface="Raleway" pitchFamily="2" charset="0"/>
              </a:rPr>
              <a:t>ReLU</a:t>
            </a:r>
            <a:r>
              <a:rPr lang="it-IT" sz="6000" b="1" dirty="0">
                <a:latin typeface="Raleway" pitchFamily="2" charset="0"/>
              </a:rPr>
              <a:t> &amp; </a:t>
            </a:r>
            <a:r>
              <a:rPr lang="it-IT" sz="6000" b="1" dirty="0" err="1">
                <a:latin typeface="Raleway" pitchFamily="2" charset="0"/>
              </a:rPr>
              <a:t>bias</a:t>
            </a:r>
            <a:r>
              <a:rPr lang="it-IT" sz="6000" b="1" dirty="0">
                <a:latin typeface="Raleway" pitchFamily="2" charset="0"/>
              </a:rPr>
              <a:t> kernel</a:t>
            </a:r>
          </a:p>
        </p:txBody>
      </p:sp>
    </p:spTree>
    <p:extLst>
      <p:ext uri="{BB962C8B-B14F-4D97-AF65-F5344CB8AC3E}">
        <p14:creationId xmlns:p14="http://schemas.microsoft.com/office/powerpoint/2010/main" val="298035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2B57E-A73B-A70B-D7AC-B01BEAD73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agramma, cerchio, schermata, testo&#10;&#10;Il contenuto generato dall'IA potrebbe non essere corretto.">
            <a:extLst>
              <a:ext uri="{FF2B5EF4-FFF2-40B4-BE49-F238E27FC236}">
                <a16:creationId xmlns:a16="http://schemas.microsoft.com/office/drawing/2014/main" id="{A8481E39-4F41-4F66-9563-307B5217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85" y="818661"/>
            <a:ext cx="5634895" cy="502412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2A19C9-7BBA-1D7B-945E-2E0CAAF2A1C4}"/>
              </a:ext>
            </a:extLst>
          </p:cNvPr>
          <p:cNvSpPr txBox="1"/>
          <p:nvPr/>
        </p:nvSpPr>
        <p:spPr>
          <a:xfrm>
            <a:off x="850168" y="545589"/>
            <a:ext cx="1778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MLP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FFD0EE1-1C66-1B81-F49C-04AF75FE0EFA}"/>
              </a:ext>
            </a:extLst>
          </p:cNvPr>
          <p:cNvSpPr txBox="1"/>
          <p:nvPr/>
        </p:nvSpPr>
        <p:spPr>
          <a:xfrm>
            <a:off x="850168" y="1785926"/>
            <a:ext cx="5034817" cy="4459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A multi-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layer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perceptron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 (MLP) 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is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 a 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type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 of 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artificial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 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neural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 network 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consisting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 of multiple 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layers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 of </a:t>
            </a:r>
            <a:r>
              <a:rPr lang="it-IT" sz="2400" b="0" i="0" u="none" strike="noStrike" dirty="0" err="1">
                <a:solidFill>
                  <a:srgbClr val="05192D"/>
                </a:solidFill>
                <a:effectLst/>
                <a:latin typeface="Raleway" pitchFamily="2" charset="77"/>
              </a:rPr>
              <a:t>neurons</a:t>
            </a:r>
            <a:r>
              <a:rPr lang="it-IT" sz="2400" b="0" i="0" u="none" strike="noStrike" dirty="0">
                <a:solidFill>
                  <a:srgbClr val="05192D"/>
                </a:solidFill>
                <a:effectLst/>
                <a:latin typeface="Raleway" pitchFamily="2" charset="77"/>
              </a:rPr>
              <a:t>.</a:t>
            </a:r>
          </a:p>
          <a:p>
            <a:pPr>
              <a:lnSpc>
                <a:spcPct val="150000"/>
              </a:lnSpc>
            </a:pPr>
            <a:endParaRPr lang="it-IT" sz="2400" dirty="0">
              <a:solidFill>
                <a:srgbClr val="05192D"/>
              </a:solidFill>
              <a:latin typeface="Raleway" pitchFamily="2" charset="77"/>
            </a:endParaRPr>
          </a:p>
          <a:p>
            <a:pPr lvl="1">
              <a:lnSpc>
                <a:spcPct val="150000"/>
              </a:lnSpc>
            </a:pPr>
            <a:r>
              <a:rPr lang="it-IT" sz="2400" dirty="0">
                <a:solidFill>
                  <a:srgbClr val="05192D"/>
                </a:solidFill>
                <a:latin typeface="Raleway" pitchFamily="2" charset="77"/>
              </a:rPr>
              <a:t>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5192D"/>
              </a:solidFill>
              <a:latin typeface="Raleway" pitchFamily="2" charset="7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2400" dirty="0">
              <a:solidFill>
                <a:srgbClr val="05192D"/>
              </a:solidFill>
              <a:latin typeface="Raleway" pitchFamily="2" charset="77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310B617-63B1-98AD-D51D-44ADA8F4D0C7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5E30363-424D-538F-41AC-F1D5C9192279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4" name="Immagine 13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C07A169A-64A3-0743-4FD1-E5BD0D11B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62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154BB-DA93-C8AC-CDA3-AA898154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A61134EB-9D40-19D9-6E21-B28AF6528584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D76293-8060-D07A-52D8-4F714E23976E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E07E16E7-F34B-5CF5-BF3D-F4F3BEE1E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9B481907-9888-6BAF-6F55-E47A3133D682}"/>
              </a:ext>
            </a:extLst>
          </p:cNvPr>
          <p:cNvSpPr txBox="1"/>
          <p:nvPr/>
        </p:nvSpPr>
        <p:spPr>
          <a:xfrm>
            <a:off x="2486678" y="47151"/>
            <a:ext cx="72186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latin typeface="Raleway" pitchFamily="2" charset="0"/>
              </a:rPr>
              <a:t>Opt. </a:t>
            </a:r>
            <a:r>
              <a:rPr lang="it-IT" sz="4000" b="1" dirty="0" err="1">
                <a:latin typeface="Raleway" pitchFamily="2" charset="0"/>
              </a:rPr>
              <a:t>version</a:t>
            </a:r>
            <a:r>
              <a:rPr lang="it-IT" sz="4000" b="1" dirty="0">
                <a:latin typeface="Raleway" pitchFamily="2" charset="0"/>
              </a:rPr>
              <a:t>: </a:t>
            </a:r>
            <a:r>
              <a:rPr lang="it-IT" sz="4000" b="1" dirty="0" err="1">
                <a:latin typeface="Raleway" pitchFamily="2" charset="0"/>
              </a:rPr>
              <a:t>Avg</a:t>
            </a:r>
            <a:r>
              <a:rPr lang="it-IT" sz="4000" b="1" dirty="0">
                <a:latin typeface="Raleway" pitchFamily="2" charset="0"/>
              </a:rPr>
              <a:t>. </a:t>
            </a:r>
            <a:r>
              <a:rPr lang="it-IT" sz="4000" b="1" dirty="0" err="1">
                <a:latin typeface="Raleway" pitchFamily="2" charset="0"/>
              </a:rPr>
              <a:t>Exec</a:t>
            </a:r>
            <a:r>
              <a:rPr lang="it-IT" sz="4000" b="1" dirty="0">
                <a:latin typeface="Raleway" pitchFamily="2" charset="0"/>
              </a:rPr>
              <a:t>. Time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EB608B4B-5A92-66A8-8CBF-627383728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962" y="776530"/>
            <a:ext cx="9947413" cy="565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3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4C5FC-9A83-8916-7A83-66EEB7C0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CD51D3C7-85F7-434E-3287-D580DBF0289D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968D2C5-A09D-85F7-E3DE-DDD1D08540B2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AF99F273-4356-5109-F2A7-E8B9082D3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A836C9AC-A005-1B3E-92E0-7946E554BF53}"/>
              </a:ext>
            </a:extLst>
          </p:cNvPr>
          <p:cNvSpPr txBox="1"/>
          <p:nvPr/>
        </p:nvSpPr>
        <p:spPr>
          <a:xfrm>
            <a:off x="3185588" y="47151"/>
            <a:ext cx="5820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latin typeface="Raleway" pitchFamily="2" charset="0"/>
              </a:rPr>
              <a:t>Opt. </a:t>
            </a:r>
            <a:r>
              <a:rPr lang="it-IT" sz="4000" b="1" dirty="0" err="1">
                <a:latin typeface="Raleway" pitchFamily="2" charset="0"/>
              </a:rPr>
              <a:t>version</a:t>
            </a:r>
            <a:r>
              <a:rPr lang="it-IT" sz="4000" b="1" dirty="0">
                <a:latin typeface="Raleway" pitchFamily="2" charset="0"/>
              </a:rPr>
              <a:t>: Speed-up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B7D3DA9-92C6-15C2-07E7-9FB6CC837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963" y="774495"/>
            <a:ext cx="9947411" cy="56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5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E834D-961A-DD66-CD1A-9318CEB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6C60E589-3F72-C288-79EB-A3E259C6F2DC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B5F056E-7AD0-73B5-5555-A190417F031A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2569ACF4-C9E7-8C7E-CE5D-3326AE461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01545B8-0EB3-A2C4-A759-11ACC7738C61}"/>
              </a:ext>
            </a:extLst>
          </p:cNvPr>
          <p:cNvSpPr txBox="1"/>
          <p:nvPr/>
        </p:nvSpPr>
        <p:spPr>
          <a:xfrm>
            <a:off x="3313339" y="47151"/>
            <a:ext cx="5304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latin typeface="Raleway" pitchFamily="2" charset="0"/>
              </a:rPr>
              <a:t>Opt. </a:t>
            </a:r>
            <a:r>
              <a:rPr lang="it-IT" sz="4000" b="1" dirty="0" err="1">
                <a:latin typeface="Raleway" pitchFamily="2" charset="0"/>
              </a:rPr>
              <a:t>version</a:t>
            </a:r>
            <a:r>
              <a:rPr lang="it-IT" sz="4000" b="1" dirty="0">
                <a:latin typeface="Raleway" pitchFamily="2" charset="0"/>
              </a:rPr>
              <a:t>: </a:t>
            </a:r>
            <a:r>
              <a:rPr lang="it-IT" sz="4000" b="1" dirty="0" err="1">
                <a:latin typeface="Raleway" pitchFamily="2" charset="0"/>
              </a:rPr>
              <a:t>GFLOPs</a:t>
            </a:r>
            <a:endParaRPr lang="it-IT" sz="4000" b="1" dirty="0">
              <a:latin typeface="Raleway" pitchFamily="2" charset="0"/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5B990DE-F0AB-3759-4C84-10CF944C4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964" y="774495"/>
            <a:ext cx="9947409" cy="56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4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0F1EA-5075-0717-D92B-4823A7A8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766FFE2-6732-9D5D-3B3B-17D95AD1B4E8}"/>
              </a:ext>
            </a:extLst>
          </p:cNvPr>
          <p:cNvSpPr txBox="1"/>
          <p:nvPr/>
        </p:nvSpPr>
        <p:spPr>
          <a:xfrm>
            <a:off x="850168" y="736600"/>
            <a:ext cx="37289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 err="1">
                <a:latin typeface="Raleway" pitchFamily="2" charset="0"/>
              </a:rPr>
              <a:t>Summary</a:t>
            </a:r>
            <a:endParaRPr lang="it-IT" sz="6000" b="1" dirty="0">
              <a:latin typeface="Raleway" pitchFamily="2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B6B4F3-1812-0702-EBA8-3572A911CF88}"/>
              </a:ext>
            </a:extLst>
          </p:cNvPr>
          <p:cNvSpPr txBox="1"/>
          <p:nvPr/>
        </p:nvSpPr>
        <p:spPr>
          <a:xfrm>
            <a:off x="850167" y="2215455"/>
            <a:ext cx="10978417" cy="2601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Raleway" pitchFamily="2" charset="0"/>
              </a:rPr>
              <a:t>Ideal number of threads per block: 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Raleway" pitchFamily="2" charset="0"/>
              </a:rPr>
              <a:t>64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Raleway" pitchFamily="2" charset="0"/>
              </a:rPr>
              <a:t>Avg. Exec. Time</a:t>
            </a:r>
            <a:r>
              <a:rPr lang="en-US" sz="2800" dirty="0">
                <a:latin typeface="Raleway" pitchFamily="2" charset="0"/>
              </a:rPr>
              <a:t> (</a:t>
            </a:r>
            <a:r>
              <a:rPr lang="en-US" sz="2800" dirty="0" err="1">
                <a:latin typeface="Raleway" pitchFamily="2" charset="0"/>
              </a:rPr>
              <a:t>ms</a:t>
            </a:r>
            <a:r>
              <a:rPr lang="en-US" sz="2800" dirty="0">
                <a:latin typeface="Raleway" pitchFamily="2" charset="0"/>
              </a:rPr>
              <a:t>) with a batch size of 4096 records: </a:t>
            </a:r>
            <a:r>
              <a:rPr lang="en-US" sz="2800" b="1" dirty="0">
                <a:latin typeface="Raleway" pitchFamily="2" charset="0"/>
              </a:rPr>
              <a:t>~10 </a:t>
            </a:r>
            <a:r>
              <a:rPr lang="en-US" sz="2800" b="1" dirty="0" err="1">
                <a:latin typeface="Raleway" pitchFamily="2" charset="0"/>
              </a:rPr>
              <a:t>ms</a:t>
            </a:r>
            <a:endParaRPr lang="en-US" sz="2800" b="1" dirty="0">
              <a:latin typeface="Raleway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Raleway" pitchFamily="2" charset="0"/>
              </a:rPr>
              <a:t>Speed-up (with respect to 32 threads per block): </a:t>
            </a:r>
            <a:r>
              <a:rPr lang="en-US" sz="2800" b="1" dirty="0">
                <a:latin typeface="Raleway" pitchFamily="2" charset="0"/>
              </a:rPr>
              <a:t>~1.2</a:t>
            </a:r>
            <a:endParaRPr lang="en-US" sz="2800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chemeClr val="tx1"/>
                </a:solidFill>
                <a:effectLst/>
                <a:latin typeface="Raleway" pitchFamily="2" charset="0"/>
              </a:rPr>
              <a:t>GFLOPs </a:t>
            </a:r>
            <a:r>
              <a:rPr lang="en-US" sz="2800" dirty="0">
                <a:latin typeface="Raleway" pitchFamily="2" charset="0"/>
              </a:rPr>
              <a:t>with a batch size of 4096 records: </a:t>
            </a:r>
            <a:r>
              <a:rPr lang="en-US" sz="2800" b="1" dirty="0">
                <a:latin typeface="Raleway" pitchFamily="2" charset="0"/>
              </a:rPr>
              <a:t>&gt; 1000</a:t>
            </a:r>
            <a:endParaRPr lang="en-US" sz="2800" b="1" i="0" dirty="0">
              <a:solidFill>
                <a:schemeClr val="tx1"/>
              </a:solidFill>
              <a:effectLst/>
              <a:latin typeface="Raleway" pitchFamily="2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836A90-1997-87D0-691D-C319F044BB91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CE45FDD-B1B7-A4FA-B1AD-F73FBEADDC97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6" name="Immagine 5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28442107-6CED-D361-1FB2-0619197B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4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07B12-2E7D-B44D-F066-BB9FB6A4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0DF8B66-241E-640A-57EE-F8FAF3F2EA3C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0DC9A2-6604-FF31-B4BF-A502CB1D558D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625E9832-4255-C175-7B1A-FB3C32613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48C9FD-99AE-2053-6219-70AB90F6F708}"/>
              </a:ext>
            </a:extLst>
          </p:cNvPr>
          <p:cNvSpPr txBox="1"/>
          <p:nvPr/>
        </p:nvSpPr>
        <p:spPr>
          <a:xfrm>
            <a:off x="2743159" y="47151"/>
            <a:ext cx="6705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latin typeface="Raleway" pitchFamily="2" charset="0"/>
              </a:rPr>
              <a:t>Opt. </a:t>
            </a:r>
            <a:r>
              <a:rPr lang="it-IT" sz="4000" b="1" dirty="0" err="1">
                <a:latin typeface="Raleway" pitchFamily="2" charset="0"/>
              </a:rPr>
              <a:t>version</a:t>
            </a:r>
            <a:r>
              <a:rPr lang="it-IT" sz="4000" b="1" dirty="0">
                <a:latin typeface="Raleway" pitchFamily="2" charset="0"/>
              </a:rPr>
              <a:t>: Batch scaling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226B446-997A-3371-C60E-22F1C7409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964" y="774495"/>
            <a:ext cx="9947409" cy="56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76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0F552-9212-8379-50C1-756D91385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C6A953-EDCF-5DA2-C3B4-6C0D89F02AC4}"/>
              </a:ext>
            </a:extLst>
          </p:cNvPr>
          <p:cNvSpPr txBox="1"/>
          <p:nvPr/>
        </p:nvSpPr>
        <p:spPr>
          <a:xfrm>
            <a:off x="850168" y="736600"/>
            <a:ext cx="10681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 err="1">
                <a:latin typeface="Raleway" pitchFamily="2" charset="0"/>
              </a:rPr>
              <a:t>Comparison</a:t>
            </a:r>
            <a:r>
              <a:rPr lang="it-IT" sz="6000" b="1" dirty="0">
                <a:latin typeface="Raleway" pitchFamily="2" charset="0"/>
              </a:rPr>
              <a:t> with </a:t>
            </a:r>
            <a:r>
              <a:rPr lang="it-IT" sz="6000" b="1" dirty="0" err="1">
                <a:latin typeface="Raleway" pitchFamily="2" charset="0"/>
              </a:rPr>
              <a:t>old</a:t>
            </a:r>
            <a:r>
              <a:rPr lang="it-IT" sz="6000" b="1" dirty="0">
                <a:latin typeface="Raleway" pitchFamily="2" charset="0"/>
              </a:rPr>
              <a:t> </a:t>
            </a:r>
            <a:r>
              <a:rPr lang="it-IT" sz="6000" b="1" dirty="0" err="1">
                <a:latin typeface="Raleway" pitchFamily="2" charset="0"/>
              </a:rPr>
              <a:t>version</a:t>
            </a:r>
            <a:endParaRPr lang="it-IT" sz="6000" b="1" dirty="0">
              <a:latin typeface="Raleway" pitchFamily="2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F37ED5E-54EC-2433-D649-F44EDBD5F4E3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C91BC5-6D70-AE39-DD8E-8CAEB54EFEC2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8" name="Immagine 17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BF5E406C-5445-964E-F867-0C0EB9451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5E79F9A-2128-73F2-3A6C-E21573012B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171" r="1113" b="63058"/>
          <a:stretch/>
        </p:blipFill>
        <p:spPr>
          <a:xfrm>
            <a:off x="1150822" y="3041026"/>
            <a:ext cx="9890356" cy="3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00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13C89-DF1F-146A-AA7B-BE42602D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A4F9FC6C-236C-C5EE-27F1-E2B1515148A6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5B0525A-098D-C0CC-FFAC-1A3923979CC0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8" name="Immagine 17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72A685CF-F44E-E54D-64A0-93DC3B070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pic>
        <p:nvPicPr>
          <p:cNvPr id="10" name="Immagine 9" descr="Immagine che contiene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040F177B-EC0F-4939-3677-90F64B4F3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1" t="49659" r="47513" b="20376"/>
          <a:stretch/>
        </p:blipFill>
        <p:spPr>
          <a:xfrm>
            <a:off x="417631" y="160256"/>
            <a:ext cx="10875209" cy="6174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1C201D73-8819-D29B-2365-0BF0F180FD64}"/>
                  </a:ext>
                </a:extLst>
              </p14:cNvPr>
              <p14:cNvContentPartPr/>
              <p14:nvPr/>
            </p14:nvContentPartPr>
            <p14:xfrm>
              <a:off x="1792152" y="1051272"/>
              <a:ext cx="785880" cy="972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1C201D73-8819-D29B-2365-0BF0F180FD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6032" y="1045152"/>
                <a:ext cx="7981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FB27CAB-AF99-8640-6BB2-41E9116F7FF2}"/>
                  </a:ext>
                </a:extLst>
              </p14:cNvPr>
              <p14:cNvContentPartPr/>
              <p14:nvPr/>
            </p14:nvContentPartPr>
            <p14:xfrm>
              <a:off x="1855872" y="4224312"/>
              <a:ext cx="712440" cy="194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FB27CAB-AF99-8640-6BB2-41E9116F7F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49752" y="4218192"/>
                <a:ext cx="7246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84C5ED8-ABD7-4015-B8E8-AC05976475F5}"/>
                  </a:ext>
                </a:extLst>
              </p14:cNvPr>
              <p14:cNvContentPartPr/>
              <p14:nvPr/>
            </p14:nvContentPartPr>
            <p14:xfrm>
              <a:off x="6528672" y="2230992"/>
              <a:ext cx="4197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84C5ED8-ABD7-4015-B8E8-AC05976475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22552" y="2224872"/>
                <a:ext cx="4320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6C92C60E-CF36-0F29-4334-CD4628CBF452}"/>
                  </a:ext>
                </a:extLst>
              </p14:cNvPr>
              <p14:cNvContentPartPr/>
              <p14:nvPr/>
            </p14:nvContentPartPr>
            <p14:xfrm>
              <a:off x="6519312" y="5431392"/>
              <a:ext cx="438480" cy="18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6C92C60E-CF36-0F29-4334-CD4628CBF4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3192" y="5425272"/>
                <a:ext cx="4507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5F4BBD4-585D-C80A-CB8B-E1A5B12D9623}"/>
                  </a:ext>
                </a:extLst>
              </p14:cNvPr>
              <p14:cNvContentPartPr/>
              <p14:nvPr/>
            </p14:nvContentPartPr>
            <p14:xfrm>
              <a:off x="9153072" y="2336832"/>
              <a:ext cx="370440" cy="1332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5F4BBD4-585D-C80A-CB8B-E1A5B12D96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46952" y="2330712"/>
                <a:ext cx="3826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01394AF9-0141-02AD-F9F6-BC125640D362}"/>
                  </a:ext>
                </a:extLst>
              </p14:cNvPr>
              <p14:cNvContentPartPr/>
              <p14:nvPr/>
            </p14:nvContentPartPr>
            <p14:xfrm>
              <a:off x="9125712" y="5486112"/>
              <a:ext cx="383400" cy="3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01394AF9-0141-02AD-F9F6-BC125640D3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9592" y="5479992"/>
                <a:ext cx="39564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BCB394B7-E184-F0D0-2904-534E2FB6770F}"/>
              </a:ext>
            </a:extLst>
          </p:cNvPr>
          <p:cNvCxnSpPr>
            <a:cxnSpLocks/>
          </p:cNvCxnSpPr>
          <p:nvPr/>
        </p:nvCxnSpPr>
        <p:spPr>
          <a:xfrm>
            <a:off x="1688123" y="1051272"/>
            <a:ext cx="10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F2217CE2-EF38-EFC0-FA2E-0B726D900136}"/>
              </a:ext>
            </a:extLst>
          </p:cNvPr>
          <p:cNvCxnSpPr>
            <a:cxnSpLocks/>
          </p:cNvCxnSpPr>
          <p:nvPr/>
        </p:nvCxnSpPr>
        <p:spPr>
          <a:xfrm>
            <a:off x="6250291" y="2240045"/>
            <a:ext cx="10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BFACBCB4-768C-5E29-EE9D-2130C2A22B4F}"/>
              </a:ext>
            </a:extLst>
          </p:cNvPr>
          <p:cNvCxnSpPr>
            <a:cxnSpLocks/>
          </p:cNvCxnSpPr>
          <p:nvPr/>
        </p:nvCxnSpPr>
        <p:spPr>
          <a:xfrm>
            <a:off x="8816510" y="2359205"/>
            <a:ext cx="10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C79010EB-D076-9A4E-69A0-963468406004}"/>
              </a:ext>
            </a:extLst>
          </p:cNvPr>
          <p:cNvCxnSpPr>
            <a:cxnSpLocks/>
          </p:cNvCxnSpPr>
          <p:nvPr/>
        </p:nvCxnSpPr>
        <p:spPr>
          <a:xfrm>
            <a:off x="1688123" y="4252805"/>
            <a:ext cx="10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4079BFDC-C1B0-A691-6607-9C7D4BBD3F19}"/>
              </a:ext>
            </a:extLst>
          </p:cNvPr>
          <p:cNvCxnSpPr>
            <a:cxnSpLocks/>
          </p:cNvCxnSpPr>
          <p:nvPr/>
        </p:nvCxnSpPr>
        <p:spPr>
          <a:xfrm>
            <a:off x="6209124" y="5449752"/>
            <a:ext cx="10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8C9D9AB0-10B8-1F4F-CF9A-6E571B88F91B}"/>
              </a:ext>
            </a:extLst>
          </p:cNvPr>
          <p:cNvCxnSpPr>
            <a:cxnSpLocks/>
          </p:cNvCxnSpPr>
          <p:nvPr/>
        </p:nvCxnSpPr>
        <p:spPr>
          <a:xfrm>
            <a:off x="8739170" y="5495165"/>
            <a:ext cx="10316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722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77143-62D6-F7FB-83B1-0DCDEF105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FFC4E6-654C-EBDB-378C-5EEAD12EB3FE}"/>
              </a:ext>
            </a:extLst>
          </p:cNvPr>
          <p:cNvSpPr txBox="1"/>
          <p:nvPr/>
        </p:nvSpPr>
        <p:spPr>
          <a:xfrm>
            <a:off x="850168" y="736600"/>
            <a:ext cx="4304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 err="1">
                <a:latin typeface="Raleway" pitchFamily="2" charset="0"/>
              </a:rPr>
              <a:t>Conclusion</a:t>
            </a:r>
            <a:endParaRPr lang="it-IT" sz="6000" b="1" dirty="0">
              <a:latin typeface="Raleway" pitchFamily="2" charset="0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AB183EC-DD16-FED7-20F8-A9809D8967BB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04DFC9F-D261-7C4C-6746-DE48F5292AE6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8" name="Immagine 17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82778B51-8120-1DE1-1D95-F15F18BC0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F38807-E3C7-BCF0-9A14-821B297D8452}"/>
              </a:ext>
            </a:extLst>
          </p:cNvPr>
          <p:cNvSpPr txBox="1"/>
          <p:nvPr/>
        </p:nvSpPr>
        <p:spPr>
          <a:xfrm>
            <a:off x="908107" y="5682555"/>
            <a:ext cx="670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aleway" pitchFamily="2" charset="0"/>
              </a:rPr>
              <a:t>*</a:t>
            </a:r>
            <a:r>
              <a:rPr lang="it-IT" dirty="0" err="1">
                <a:latin typeface="Raleway" pitchFamily="2" charset="0"/>
              </a:rPr>
              <a:t>Results</a:t>
            </a:r>
            <a:r>
              <a:rPr lang="it-IT" dirty="0">
                <a:latin typeface="Raleway" pitchFamily="2" charset="0"/>
              </a:rPr>
              <a:t> </a:t>
            </a:r>
            <a:r>
              <a:rPr lang="it-IT" dirty="0" err="1">
                <a:latin typeface="Raleway" pitchFamily="2" charset="0"/>
              </a:rPr>
              <a:t>related</a:t>
            </a:r>
            <a:r>
              <a:rPr lang="it-IT" dirty="0">
                <a:latin typeface="Raleway" pitchFamily="2" charset="0"/>
              </a:rPr>
              <a:t> to </a:t>
            </a:r>
            <a:r>
              <a:rPr lang="it-IT" b="1" dirty="0">
                <a:latin typeface="Raleway" pitchFamily="2" charset="0"/>
              </a:rPr>
              <a:t>64</a:t>
            </a:r>
            <a:r>
              <a:rPr lang="it-IT" dirty="0">
                <a:latin typeface="Raleway" pitchFamily="2" charset="0"/>
              </a:rPr>
              <a:t> </a:t>
            </a:r>
            <a:r>
              <a:rPr lang="it-IT" dirty="0" err="1">
                <a:latin typeface="Raleway" pitchFamily="2" charset="0"/>
              </a:rPr>
              <a:t>threads</a:t>
            </a:r>
            <a:r>
              <a:rPr lang="it-IT" dirty="0">
                <a:latin typeface="Raleway" pitchFamily="2" charset="0"/>
              </a:rPr>
              <a:t> per </a:t>
            </a:r>
            <a:r>
              <a:rPr lang="it-IT" dirty="0" err="1">
                <a:latin typeface="Raleway" pitchFamily="2" charset="0"/>
              </a:rPr>
              <a:t>block</a:t>
            </a:r>
            <a:r>
              <a:rPr lang="it-IT" dirty="0">
                <a:latin typeface="Raleway" pitchFamily="2" charset="0"/>
              </a:rPr>
              <a:t> &amp; batch size of </a:t>
            </a:r>
            <a:r>
              <a:rPr lang="it-IT" b="1" dirty="0">
                <a:latin typeface="Raleway" pitchFamily="2" charset="0"/>
              </a:rPr>
              <a:t>4096</a:t>
            </a:r>
            <a:r>
              <a:rPr lang="it-IT" dirty="0">
                <a:latin typeface="Raleway" pitchFamily="2" charset="0"/>
              </a:rPr>
              <a:t> 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02BBDC20-36A2-97DF-63F5-22FA84AAC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444919"/>
              </p:ext>
            </p:extLst>
          </p:nvPr>
        </p:nvGraphicFramePr>
        <p:xfrm>
          <a:off x="908107" y="2020343"/>
          <a:ext cx="10375786" cy="3394132"/>
        </p:xfrm>
        <a:graphic>
          <a:graphicData uri="http://schemas.openxmlformats.org/drawingml/2006/table">
            <a:tbl>
              <a:tblPr/>
              <a:tblGrid>
                <a:gridCol w="5465458">
                  <a:extLst>
                    <a:ext uri="{9D8B030D-6E8A-4147-A177-3AD203B41FA5}">
                      <a16:colId xmlns:a16="http://schemas.microsoft.com/office/drawing/2014/main" val="2692323560"/>
                    </a:ext>
                  </a:extLst>
                </a:gridCol>
                <a:gridCol w="4910328">
                  <a:extLst>
                    <a:ext uri="{9D8B030D-6E8A-4147-A177-3AD203B41FA5}">
                      <a16:colId xmlns:a16="http://schemas.microsoft.com/office/drawing/2014/main" val="1857269013"/>
                    </a:ext>
                  </a:extLst>
                </a:gridCol>
              </a:tblGrid>
              <a:tr h="552656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800" b="1" dirty="0" err="1">
                          <a:latin typeface="Raleway" pitchFamily="2" charset="0"/>
                        </a:rPr>
                        <a:t>Metric</a:t>
                      </a:r>
                      <a:endParaRPr lang="it-IT" sz="2800" b="1" dirty="0">
                        <a:effectLst/>
                        <a:latin typeface="Raleway" pitchFamily="2" charset="0"/>
                        <a:ea typeface="Cambria Math" panose="02040503050406030204" pitchFamily="18" charset="0"/>
                      </a:endParaRPr>
                    </a:p>
                  </a:txBody>
                  <a:tcPr marL="59283" marR="59283" marT="14821" marB="14821" anchor="ctr">
                    <a:lnL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2800" b="1" dirty="0" err="1">
                          <a:latin typeface="Raleway" pitchFamily="2" charset="0"/>
                        </a:rPr>
                        <a:t>Result</a:t>
                      </a:r>
                      <a:endParaRPr lang="it-IT" sz="2800" b="1" dirty="0">
                        <a:effectLst/>
                        <a:latin typeface="Raleway" pitchFamily="2" charset="0"/>
                        <a:ea typeface="Cambria Math" panose="02040503050406030204" pitchFamily="18" charset="0"/>
                      </a:endParaRPr>
                    </a:p>
                  </a:txBody>
                  <a:tcPr marL="59283" marR="59283" marT="14821" marB="1482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830475"/>
                  </a:ext>
                </a:extLst>
              </a:tr>
              <a:tr h="756604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 err="1">
                          <a:latin typeface="Raleway" pitchFamily="2" charset="0"/>
                        </a:rPr>
                        <a:t>Execution</a:t>
                      </a:r>
                      <a:r>
                        <a:rPr lang="it-IT" sz="2400" b="1" dirty="0">
                          <a:latin typeface="Raleway" pitchFamily="2" charset="0"/>
                        </a:rPr>
                        <a:t> Time </a:t>
                      </a:r>
                      <a:r>
                        <a:rPr lang="it-IT" sz="2400" b="0" dirty="0">
                          <a:latin typeface="Raleway" pitchFamily="2" charset="0"/>
                        </a:rPr>
                        <a:t>(Duration in </a:t>
                      </a:r>
                      <a:r>
                        <a:rPr lang="it-IT" sz="2400" b="0" dirty="0" err="1">
                          <a:latin typeface="Raleway" pitchFamily="2" charset="0"/>
                        </a:rPr>
                        <a:t>ms</a:t>
                      </a:r>
                      <a:r>
                        <a:rPr lang="it-IT" sz="2400" b="0" dirty="0">
                          <a:latin typeface="Raleway" pitchFamily="2" charset="0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Raleway" pitchFamily="2" charset="0"/>
                        </a:rPr>
                        <a:t>Approximately </a:t>
                      </a:r>
                      <a:r>
                        <a:rPr lang="en-US" sz="2400" b="1" dirty="0">
                          <a:latin typeface="Raleway" pitchFamily="2" charset="0"/>
                        </a:rPr>
                        <a:t>25 times </a:t>
                      </a:r>
                      <a:r>
                        <a:rPr lang="en-US" sz="2400" b="0" dirty="0">
                          <a:latin typeface="Raleway" pitchFamily="2" charset="0"/>
                        </a:rPr>
                        <a:t>faster</a:t>
                      </a:r>
                      <a:r>
                        <a:rPr lang="en-US" sz="2400" b="1" dirty="0">
                          <a:latin typeface="Raleway" pitchFamily="2" charset="0"/>
                        </a:rPr>
                        <a:t> </a:t>
                      </a:r>
                      <a:br>
                        <a:rPr lang="en-US" sz="2400" b="1" dirty="0">
                          <a:latin typeface="Raleway" pitchFamily="2" charset="0"/>
                        </a:rPr>
                      </a:br>
                      <a:r>
                        <a:rPr lang="it-IT" sz="2400" b="0" dirty="0">
                          <a:latin typeface="Raleway" pitchFamily="2" charset="0"/>
                        </a:rPr>
                        <a:t>(from 250ms to </a:t>
                      </a:r>
                      <a:r>
                        <a:rPr lang="en-US" sz="2400" b="0" dirty="0">
                          <a:latin typeface="Raleway" pitchFamily="2" charset="0"/>
                        </a:rPr>
                        <a:t>~10ms)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06314"/>
                  </a:ext>
                </a:extLst>
              </a:tr>
              <a:tr h="829796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 err="1">
                          <a:latin typeface="Raleway" pitchFamily="2" charset="0"/>
                        </a:rPr>
                        <a:t>Computational</a:t>
                      </a:r>
                      <a:r>
                        <a:rPr lang="it-IT" sz="2400" b="1" dirty="0">
                          <a:latin typeface="Raleway" pitchFamily="2" charset="0"/>
                        </a:rPr>
                        <a:t> Throughput </a:t>
                      </a:r>
                      <a:r>
                        <a:rPr lang="it-IT" sz="2400" b="0" dirty="0">
                          <a:latin typeface="Raleway" pitchFamily="2" charset="0"/>
                        </a:rPr>
                        <a:t>(GFLOPS)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Raleway" pitchFamily="2" charset="0"/>
                        </a:rPr>
                        <a:t>Increased by over </a:t>
                      </a:r>
                      <a:r>
                        <a:rPr lang="en-US" sz="2400" b="1" dirty="0">
                          <a:latin typeface="Raleway" pitchFamily="2" charset="0"/>
                        </a:rPr>
                        <a:t>22 times</a:t>
                      </a:r>
                      <a:r>
                        <a:rPr lang="en-US" sz="2400" dirty="0">
                          <a:latin typeface="Raleway" pitchFamily="2" charset="0"/>
                        </a:rPr>
                        <a:t> </a:t>
                      </a:r>
                      <a:br>
                        <a:rPr lang="en-US" sz="2400" dirty="0">
                          <a:latin typeface="Raleway" pitchFamily="2" charset="0"/>
                        </a:rPr>
                      </a:br>
                      <a:r>
                        <a:rPr lang="en-US" sz="2400" dirty="0">
                          <a:latin typeface="Raleway" pitchFamily="2" charset="0"/>
                        </a:rPr>
                        <a:t>(from ~44 to &gt;1000)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849130"/>
                  </a:ext>
                </a:extLst>
              </a:tr>
              <a:tr h="1092872">
                <a:tc>
                  <a:txBody>
                    <a:bodyPr/>
                    <a:lstStyle/>
                    <a:p>
                      <a:pPr algn="l"/>
                      <a:r>
                        <a:rPr lang="it-IT" sz="2400" b="1" dirty="0">
                          <a:latin typeface="Raleway" pitchFamily="2" charset="0"/>
                        </a:rPr>
                        <a:t>Scaling with batch size </a:t>
                      </a:r>
                      <a:endParaRPr lang="it-IT" sz="2400" dirty="0">
                        <a:latin typeface="Raleway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Raleway" pitchFamily="2" charset="0"/>
                        </a:rPr>
                        <a:t>Optimized performance scales effectively with increasing batch size up to 4096, </a:t>
                      </a:r>
                      <a:r>
                        <a:rPr lang="en-US" b="1" dirty="0">
                          <a:latin typeface="Raleway" pitchFamily="2" charset="0"/>
                        </a:rPr>
                        <a:t>whereas the initial version stabilized at batch size of 1024.</a:t>
                      </a:r>
                      <a:endParaRPr lang="en-US" dirty="0">
                        <a:latin typeface="Raleway" pitchFamily="2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939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80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47C91-FFEB-4BAA-9387-98870289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9200BAC-F4B2-9889-2232-2BA9FFB64668}"/>
              </a:ext>
            </a:extLst>
          </p:cNvPr>
          <p:cNvSpPr txBox="1"/>
          <p:nvPr/>
        </p:nvSpPr>
        <p:spPr>
          <a:xfrm>
            <a:off x="850168" y="736600"/>
            <a:ext cx="85523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Software Architecture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FB65DCA-FA3A-93D8-5F0B-17EFC21E04F2}"/>
              </a:ext>
            </a:extLst>
          </p:cNvPr>
          <p:cNvSpPr txBox="1"/>
          <p:nvPr/>
        </p:nvSpPr>
        <p:spPr>
          <a:xfrm>
            <a:off x="850168" y="2069982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latin typeface="Raleway" pitchFamily="2" charset="0"/>
              </a:rPr>
              <a:t>Operations </a:t>
            </a:r>
            <a:r>
              <a:rPr lang="it-IT" sz="2800" b="1" dirty="0" err="1">
                <a:latin typeface="Raleway" pitchFamily="2" charset="0"/>
              </a:rPr>
              <a:t>involved</a:t>
            </a:r>
            <a:r>
              <a:rPr lang="it-IT" sz="2800" b="1" dirty="0">
                <a:latin typeface="Raleway" pitchFamily="2" charset="0"/>
              </a:rPr>
              <a:t>:</a:t>
            </a:r>
          </a:p>
        </p:txBody>
      </p:sp>
      <p:pic>
        <p:nvPicPr>
          <p:cNvPr id="5" name="Immagine 4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50CC8DD-5F22-1BBB-A4B9-A2DD32939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437" y="2681360"/>
            <a:ext cx="4501403" cy="2947727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15C20F0C-1D50-9A6E-B70A-70E5F23FC521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0B89E5A-CA8E-7384-BA1E-8952CA4BD347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6" name="Immagine 15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DF12E732-CFD6-9F24-46EE-31F8688EC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AF0B04-0C7D-A143-ED25-9D853549D156}"/>
              </a:ext>
            </a:extLst>
          </p:cNvPr>
          <p:cNvSpPr txBox="1"/>
          <p:nvPr/>
        </p:nvSpPr>
        <p:spPr>
          <a:xfrm>
            <a:off x="1301262" y="44782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E9AEF3B-028A-556F-63D9-1884557A0546}"/>
              </a:ext>
            </a:extLst>
          </p:cNvPr>
          <p:cNvGrpSpPr/>
          <p:nvPr/>
        </p:nvGrpSpPr>
        <p:grpSpPr>
          <a:xfrm>
            <a:off x="1053612" y="4615390"/>
            <a:ext cx="3972562" cy="933935"/>
            <a:chOff x="850168" y="4662881"/>
            <a:chExt cx="3972562" cy="933935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63ADA4EA-96F4-D16E-3D14-0AEC37586E40}"/>
                </a:ext>
              </a:extLst>
            </p:cNvPr>
            <p:cNvSpPr txBox="1"/>
            <p:nvPr/>
          </p:nvSpPr>
          <p:spPr>
            <a:xfrm>
              <a:off x="850168" y="4662881"/>
              <a:ext cx="397256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2200" dirty="0" err="1">
                  <a:latin typeface="Raleway" pitchFamily="2" charset="0"/>
                </a:rPr>
                <a:t>Activation</a:t>
              </a:r>
              <a:r>
                <a:rPr lang="it-IT" sz="2200" dirty="0">
                  <a:latin typeface="Raleway" pitchFamily="2" charset="0"/>
                </a:rPr>
                <a:t> </a:t>
              </a:r>
              <a:r>
                <a:rPr lang="it-IT" sz="2200" dirty="0" err="1">
                  <a:latin typeface="Raleway" pitchFamily="2" charset="0"/>
                </a:rPr>
                <a:t>function</a:t>
              </a:r>
              <a:r>
                <a:rPr lang="it-IT" sz="2200" dirty="0">
                  <a:latin typeface="Raleway" pitchFamily="2" charset="0"/>
                </a:rPr>
                <a:t> (</a:t>
              </a:r>
              <a:r>
                <a:rPr lang="it-IT" sz="2200" dirty="0" err="1">
                  <a:latin typeface="Raleway" pitchFamily="2" charset="0"/>
                </a:rPr>
                <a:t>ReLU</a:t>
              </a:r>
              <a:r>
                <a:rPr lang="it-IT" sz="2200" dirty="0">
                  <a:latin typeface="Raleway" pitchFamily="2" charset="0"/>
                </a:rPr>
                <a:t>):</a:t>
              </a:r>
            </a:p>
            <a:p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F3DE293-1BA4-90FD-3487-39880EEA0C12}"/>
                    </a:ext>
                  </a:extLst>
                </p:cNvPr>
                <p:cNvSpPr txBox="1"/>
                <p:nvPr/>
              </p:nvSpPr>
              <p:spPr>
                <a:xfrm>
                  <a:off x="1264567" y="5289039"/>
                  <a:ext cx="20091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sz="2400" b="1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2F3DE293-1BA4-90FD-3487-39880EEA0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4567" y="5289039"/>
                  <a:ext cx="2009140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255" t="-2000" r="-4255" b="-36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96C3DB3C-44F8-C93A-4006-3A976B58B4AD}"/>
              </a:ext>
            </a:extLst>
          </p:cNvPr>
          <p:cNvGrpSpPr/>
          <p:nvPr/>
        </p:nvGrpSpPr>
        <p:grpSpPr>
          <a:xfrm>
            <a:off x="1053612" y="2912517"/>
            <a:ext cx="4345158" cy="1304097"/>
            <a:chOff x="850168" y="2809325"/>
            <a:chExt cx="4345158" cy="13040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AD16AAA7-AD97-F0CA-DAD8-FFBF4F559D43}"/>
                    </a:ext>
                  </a:extLst>
                </p:cNvPr>
                <p:cNvSpPr txBox="1"/>
                <p:nvPr/>
              </p:nvSpPr>
              <p:spPr>
                <a:xfrm>
                  <a:off x="1223213" y="3276013"/>
                  <a:ext cx="3972113" cy="8374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𝐖𝐞𝐢𝐠𝐡𝐭𝐞𝐝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𝐬𝐮𝐦</m:t>
                        </m:r>
                        <m:r>
                          <a:rPr lang="it-IT" sz="2000" b="1" i="0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it-IT" sz="20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sz="2000" b="1" i="0" smtClean="0">
                                <a:latin typeface="Cambria Math" panose="02040503050406030204" pitchFamily="18" charset="0"/>
                              </a:rPr>
                              <m:t>𝐢</m:t>
                            </m:r>
                            <m:r>
                              <a:rPr lang="it-IT" sz="2000" b="1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sz="2000" b="1" i="0" smtClean="0">
                                <a:latin typeface="Cambria Math" panose="02040503050406030204" pitchFamily="18" charset="0"/>
                              </a:rPr>
                              <m:t>𝐧</m:t>
                            </m:r>
                          </m:sup>
                          <m:e>
                            <m:d>
                              <m:dPr>
                                <m:ctrlPr>
                                  <a:rPr lang="it-IT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1" i="0" smtClean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  <m:sub>
                                    <m:r>
                                      <a:rPr lang="it-IT" sz="2000" b="1" i="0" smtClean="0"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  <m:r>
                                  <a:rPr lang="it-IT" sz="2000" b="1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t-IT" sz="20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sSub>
                                  <m:sSubPr>
                                    <m:ctrlPr>
                                      <a:rPr lang="it-IT" sz="20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it-IT" sz="2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sz="2000" b="1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000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nary>
                      </m:oMath>
                    </m:oMathPara>
                  </a14:m>
                  <a:endParaRPr lang="it-IT" sz="2000" b="1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AD16AAA7-AD97-F0CA-DAD8-FFBF4F559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3213" y="3276013"/>
                  <a:ext cx="3972113" cy="8374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C93F5C8-A3A4-B1A8-996B-CDBE02E06893}"/>
                </a:ext>
              </a:extLst>
            </p:cNvPr>
            <p:cNvSpPr txBox="1"/>
            <p:nvPr/>
          </p:nvSpPr>
          <p:spPr>
            <a:xfrm>
              <a:off x="850168" y="2809325"/>
              <a:ext cx="21130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2200" dirty="0">
                  <a:latin typeface="Raleway" pitchFamily="2" charset="0"/>
                </a:rPr>
                <a:t>Linear </a:t>
              </a:r>
              <a:r>
                <a:rPr lang="it-IT" sz="2200" dirty="0" err="1">
                  <a:latin typeface="Raleway" pitchFamily="2" charset="0"/>
                </a:rPr>
                <a:t>layer</a:t>
              </a:r>
              <a:r>
                <a:rPr lang="it-IT" sz="2200" dirty="0">
                  <a:latin typeface="Raleway" pitchFamily="2" charset="0"/>
                </a:rPr>
                <a:t>:</a:t>
              </a:r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1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277CB-B722-459F-4AF8-E137AF44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301622-E1A4-597C-CB6F-8AD43E53B908}"/>
              </a:ext>
            </a:extLst>
          </p:cNvPr>
          <p:cNvSpPr txBox="1"/>
          <p:nvPr/>
        </p:nvSpPr>
        <p:spPr>
          <a:xfrm>
            <a:off x="494947" y="493839"/>
            <a:ext cx="11202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Case Study: </a:t>
            </a:r>
            <a:r>
              <a:rPr lang="it-IT" sz="6000" b="1" dirty="0" err="1">
                <a:latin typeface="Raleway" pitchFamily="2" charset="0"/>
              </a:rPr>
              <a:t>Classification</a:t>
            </a:r>
            <a:r>
              <a:rPr lang="it-IT" sz="6000" b="1" dirty="0">
                <a:latin typeface="Raleway" pitchFamily="2" charset="0"/>
              </a:rPr>
              <a:t> 1/2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99F7966-305C-2CE5-2377-5CB7D225C0B6}"/>
              </a:ext>
            </a:extLst>
          </p:cNvPr>
          <p:cNvSpPr txBox="1"/>
          <p:nvPr/>
        </p:nvSpPr>
        <p:spPr>
          <a:xfrm>
            <a:off x="850167" y="1509502"/>
            <a:ext cx="9782664" cy="4603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200" b="1" dirty="0">
                <a:latin typeface="Raleway" pitchFamily="2" charset="0"/>
              </a:rPr>
              <a:t>X</a:t>
            </a:r>
            <a:r>
              <a:rPr lang="it-IT" sz="2200" dirty="0">
                <a:latin typeface="Raleway" pitchFamily="2" charset="0"/>
              </a:rPr>
              <a:t>: input data (</a:t>
            </a:r>
            <a:r>
              <a:rPr lang="it-IT" sz="2200" dirty="0" err="1">
                <a:latin typeface="Raleway" pitchFamily="2" charset="0"/>
              </a:rPr>
              <a:t>matrix</a:t>
            </a:r>
            <a:r>
              <a:rPr lang="it-IT" sz="2200" dirty="0">
                <a:latin typeface="Raleway" pitchFamily="2" charset="0"/>
              </a:rPr>
              <a:t> </a:t>
            </a:r>
            <a:r>
              <a:rPr lang="it-IT" sz="2200" dirty="0" err="1">
                <a:latin typeface="Raleway" pitchFamily="2" charset="0"/>
              </a:rPr>
              <a:t>organization</a:t>
            </a:r>
            <a:r>
              <a:rPr lang="it-IT" sz="2200" dirty="0">
                <a:latin typeface="Raleway" pitchFamily="2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Raleway" pitchFamily="2" charset="0"/>
              </a:rPr>
              <a:t>B </a:t>
            </a:r>
            <a:r>
              <a:rPr lang="it-IT" sz="2200" b="1" dirty="0" err="1">
                <a:latin typeface="Raleway" pitchFamily="2" charset="0"/>
              </a:rPr>
              <a:t>rows</a:t>
            </a:r>
            <a:r>
              <a:rPr lang="it-IT" sz="2200" dirty="0">
                <a:latin typeface="Raleway" pitchFamily="2" charset="0"/>
              </a:rPr>
              <a:t>: </a:t>
            </a:r>
            <a:r>
              <a:rPr lang="it-IT" sz="2200" dirty="0" err="1">
                <a:latin typeface="Raleway" pitchFamily="2" charset="0"/>
              </a:rPr>
              <a:t>number</a:t>
            </a:r>
            <a:r>
              <a:rPr lang="it-IT" sz="2200" dirty="0">
                <a:latin typeface="Raleway" pitchFamily="2" charset="0"/>
              </a:rPr>
              <a:t> of </a:t>
            </a:r>
            <a:r>
              <a:rPr lang="it-IT" sz="2200" dirty="0" err="1">
                <a:latin typeface="Raleway" pitchFamily="2" charset="0"/>
              </a:rPr>
              <a:t>records</a:t>
            </a:r>
            <a:r>
              <a:rPr lang="it-IT" sz="2200" dirty="0">
                <a:latin typeface="Raleway" pitchFamily="2" charset="0"/>
              </a:rPr>
              <a:t> (batch size)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Raleway" pitchFamily="2" charset="0"/>
              </a:rPr>
              <a:t>512 </a:t>
            </a:r>
            <a:r>
              <a:rPr lang="it-IT" sz="2200" b="1" dirty="0" err="1">
                <a:latin typeface="Raleway" pitchFamily="2" charset="0"/>
              </a:rPr>
              <a:t>columns</a:t>
            </a:r>
            <a:r>
              <a:rPr lang="it-IT" sz="2200" dirty="0">
                <a:latin typeface="Raleway" pitchFamily="2" charset="0"/>
              </a:rPr>
              <a:t>: </a:t>
            </a:r>
            <a:r>
              <a:rPr lang="it-IT" sz="2200" dirty="0" err="1">
                <a:latin typeface="Raleway" pitchFamily="2" charset="0"/>
              </a:rPr>
              <a:t>number</a:t>
            </a:r>
            <a:r>
              <a:rPr lang="it-IT" sz="2200" dirty="0">
                <a:latin typeface="Raleway" pitchFamily="2" charset="0"/>
              </a:rPr>
              <a:t> of input features</a:t>
            </a:r>
          </a:p>
          <a:p>
            <a:pPr>
              <a:lnSpc>
                <a:spcPct val="150000"/>
              </a:lnSpc>
            </a:pPr>
            <a:r>
              <a:rPr lang="it-IT" sz="2200" b="1" dirty="0">
                <a:latin typeface="Raleway" pitchFamily="2" charset="0"/>
              </a:rPr>
              <a:t>1 </a:t>
            </a:r>
            <a:r>
              <a:rPr lang="it-IT" sz="2200" b="1" dirty="0" err="1">
                <a:latin typeface="Raleway" pitchFamily="2" charset="0"/>
              </a:rPr>
              <a:t>Hidden</a:t>
            </a:r>
            <a:r>
              <a:rPr lang="it-IT" sz="2200" b="1" dirty="0">
                <a:latin typeface="Raleway" pitchFamily="2" charset="0"/>
              </a:rPr>
              <a:t> </a:t>
            </a:r>
            <a:r>
              <a:rPr lang="it-IT" sz="2200" b="1" dirty="0" err="1">
                <a:latin typeface="Raleway" pitchFamily="2" charset="0"/>
              </a:rPr>
              <a:t>layer</a:t>
            </a:r>
            <a:endParaRPr lang="it-IT" sz="2200" b="1" dirty="0">
              <a:latin typeface="Raleway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Raleway" pitchFamily="2" charset="0"/>
              </a:rPr>
              <a:t>512 input features	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Raleway" pitchFamily="2" charset="0"/>
              </a:rPr>
              <a:t>2048 output </a:t>
            </a:r>
            <a:r>
              <a:rPr lang="it-IT" sz="2200" b="1" dirty="0" err="1">
                <a:latin typeface="Raleway" pitchFamily="2" charset="0"/>
              </a:rPr>
              <a:t>fetaures</a:t>
            </a:r>
            <a:endParaRPr lang="it-IT" sz="2200" b="1" dirty="0">
              <a:latin typeface="Raleway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Raleway" pitchFamily="2" charset="0"/>
              </a:rPr>
              <a:t>Output </a:t>
            </a:r>
            <a:r>
              <a:rPr lang="it-IT" sz="2200" b="1" dirty="0" err="1">
                <a:latin typeface="Raleway" pitchFamily="2" charset="0"/>
              </a:rPr>
              <a:t>layer</a:t>
            </a:r>
            <a:endParaRPr lang="it-IT" sz="2200" b="1" dirty="0">
              <a:latin typeface="Raleway" pitchFamily="2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Raleway" pitchFamily="2" charset="0"/>
              </a:rPr>
              <a:t>	2048 input features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200" b="1" dirty="0">
                <a:latin typeface="Raleway" pitchFamily="2" charset="0"/>
              </a:rPr>
              <a:t>100 output features </a:t>
            </a:r>
            <a:r>
              <a:rPr lang="it-IT" sz="2200" dirty="0">
                <a:latin typeface="Raleway" pitchFamily="2" charset="0"/>
              </a:rPr>
              <a:t>(</a:t>
            </a:r>
            <a:r>
              <a:rPr lang="it-IT" sz="2200" dirty="0" err="1">
                <a:latin typeface="Raleway" pitchFamily="2" charset="0"/>
              </a:rPr>
              <a:t>number</a:t>
            </a:r>
            <a:r>
              <a:rPr lang="it-IT" sz="2200" dirty="0">
                <a:latin typeface="Raleway" pitchFamily="2" charset="0"/>
              </a:rPr>
              <a:t> of classes)</a:t>
            </a:r>
            <a:endParaRPr lang="it-IT" sz="2200" b="1" dirty="0">
              <a:latin typeface="Raleway" pitchFamily="2" charset="0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CBA12F6-976E-2F1D-8EE6-7A059C2F232F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D26AE19-7564-CF5D-2FDD-E77C2E24DC94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6" name="Immagine 15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AAE8C573-B72C-C45C-DBF9-0BF5ADB1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C2C7C-8527-1942-59B1-D2DA42CC4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5F0196-E15B-93FC-FFAB-D7223E681BAE}"/>
              </a:ext>
            </a:extLst>
          </p:cNvPr>
          <p:cNvSpPr txBox="1"/>
          <p:nvPr/>
        </p:nvSpPr>
        <p:spPr>
          <a:xfrm>
            <a:off x="494947" y="493839"/>
            <a:ext cx="11202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Case Study: </a:t>
            </a:r>
            <a:r>
              <a:rPr lang="it-IT" sz="6000" b="1" dirty="0" err="1">
                <a:latin typeface="Raleway" pitchFamily="2" charset="0"/>
              </a:rPr>
              <a:t>Classification</a:t>
            </a:r>
            <a:r>
              <a:rPr lang="it-IT" sz="6000" b="1" dirty="0">
                <a:latin typeface="Raleway" pitchFamily="2" charset="0"/>
              </a:rPr>
              <a:t> 2/2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8C20D25-4003-AE85-F39B-9A9DA0A3797E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ABEB374-E78A-073A-415C-8E9717016D1E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6" name="Immagine 15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CC269ACC-9000-2CC4-37FC-38336E8B0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0CE4769A-D4D2-A22F-B6BF-258E6E48F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283753"/>
                  </p:ext>
                </p:extLst>
              </p:nvPr>
            </p:nvGraphicFramePr>
            <p:xfrm>
              <a:off x="2047875" y="1819274"/>
              <a:ext cx="8191500" cy="4320556"/>
            </p:xfrm>
            <a:graphic>
              <a:graphicData uri="http://schemas.openxmlformats.org/drawingml/2006/table">
                <a:tbl>
                  <a:tblPr/>
                  <a:tblGrid>
                    <a:gridCol w="4095750">
                      <a:extLst>
                        <a:ext uri="{9D8B030D-6E8A-4147-A177-3AD203B41FA5}">
                          <a16:colId xmlns:a16="http://schemas.microsoft.com/office/drawing/2014/main" val="2647887715"/>
                        </a:ext>
                      </a:extLst>
                    </a:gridCol>
                    <a:gridCol w="4095750">
                      <a:extLst>
                        <a:ext uri="{9D8B030D-6E8A-4147-A177-3AD203B41FA5}">
                          <a16:colId xmlns:a16="http://schemas.microsoft.com/office/drawing/2014/main" val="2548971655"/>
                        </a:ext>
                      </a:extLst>
                    </a:gridCol>
                  </a:tblGrid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1" dirty="0" err="1"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it-IT" sz="2000" b="1" dirty="0"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1" dirty="0"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Value/</a:t>
                          </a:r>
                          <a:r>
                            <a:rPr lang="it-IT" sz="2000" b="1" dirty="0" err="1"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Description</a:t>
                          </a:r>
                          <a:endParaRPr lang="it-IT" sz="2000" b="1" dirty="0"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806786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Batch size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256, 512, 1024, 2048, 4096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4522327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Threads</a:t>
                          </a:r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 per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block</a:t>
                          </a:r>
                          <a:endParaRPr lang="it-IT" sz="2000" b="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32, 64, 256, 512, 1024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0686076"/>
                      </a:ext>
                    </a:extLst>
                  </a:tr>
                  <a:tr h="556836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Number of Blocks (2D grid)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it-IT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,</m:t>
                                    </m:r>
                                    <m:f>
                                      <m:fPr>
                                        <m:ctrlP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it-IT" sz="1600" b="0" i="1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it-IT" sz="1600" b="0" dirty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b>
                                            <m:r>
                                              <a:rPr lang="it-IT" sz="16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it-IT" sz="2000" b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453012"/>
                      </a:ext>
                    </a:extLst>
                  </a:tr>
                  <a:tr h="611172">
                    <a:tc>
                      <a:txBody>
                        <a:bodyPr/>
                        <a:lstStyle/>
                        <a:p>
                          <a:pPr rtl="0" fontAlgn="ctr"/>
                          <a:endParaRPr lang="it-IT" sz="200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N: number of elements to be processed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3818707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endParaRPr lang="it-IT" sz="200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M: number of threads per block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836022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Hidden</a:t>
                          </a:r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layer</a:t>
                          </a:r>
                          <a:endParaRPr lang="it-IT" sz="2000" b="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: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hidden</a:t>
                          </a:r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neurons</a:t>
                          </a:r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(2048)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631621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endParaRPr lang="it-IT" sz="200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: batch size 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1978248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Output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layer</a:t>
                          </a:r>
                          <a:endParaRPr lang="it-IT" sz="2000" b="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: output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neurons</a:t>
                          </a:r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(100)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624198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endParaRPr lang="it-IT" sz="200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: batch size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6352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0CE4769A-D4D2-A22F-B6BF-258E6E48FF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0283753"/>
                  </p:ext>
                </p:extLst>
              </p:nvPr>
            </p:nvGraphicFramePr>
            <p:xfrm>
              <a:off x="2047875" y="1819274"/>
              <a:ext cx="8191500" cy="4320556"/>
            </p:xfrm>
            <a:graphic>
              <a:graphicData uri="http://schemas.openxmlformats.org/drawingml/2006/table">
                <a:tbl>
                  <a:tblPr/>
                  <a:tblGrid>
                    <a:gridCol w="4095750">
                      <a:extLst>
                        <a:ext uri="{9D8B030D-6E8A-4147-A177-3AD203B41FA5}">
                          <a16:colId xmlns:a16="http://schemas.microsoft.com/office/drawing/2014/main" val="2647887715"/>
                        </a:ext>
                      </a:extLst>
                    </a:gridCol>
                    <a:gridCol w="4095750">
                      <a:extLst>
                        <a:ext uri="{9D8B030D-6E8A-4147-A177-3AD203B41FA5}">
                          <a16:colId xmlns:a16="http://schemas.microsoft.com/office/drawing/2014/main" val="2548971655"/>
                        </a:ext>
                      </a:extLst>
                    </a:gridCol>
                  </a:tblGrid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1" dirty="0" err="1"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Parameter</a:t>
                          </a:r>
                          <a:endParaRPr lang="it-IT" sz="2000" b="1" dirty="0"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1" dirty="0"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Value/</a:t>
                          </a:r>
                          <a:r>
                            <a:rPr lang="it-IT" sz="2000" b="1" dirty="0" err="1"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Description</a:t>
                          </a:r>
                          <a:endParaRPr lang="it-IT" sz="2000" b="1" dirty="0"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9D9D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6806786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Batch size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256, 512, 1024, 2048, 4096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4522327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Threads</a:t>
                          </a:r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 per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block</a:t>
                          </a:r>
                          <a:endParaRPr lang="it-IT" sz="2000" b="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32, 64, 256, 512, 1024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0686076"/>
                      </a:ext>
                    </a:extLst>
                  </a:tr>
                  <a:tr h="582410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Number of Blocks (2D grid)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10" t="-206522" r="-310" b="-45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26453012"/>
                      </a:ext>
                    </a:extLst>
                  </a:tr>
                  <a:tr h="639242">
                    <a:tc>
                      <a:txBody>
                        <a:bodyPr/>
                        <a:lstStyle/>
                        <a:p>
                          <a:pPr rtl="0" fontAlgn="ctr"/>
                          <a:endParaRPr lang="it-IT" sz="200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N: number of elements to be processed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3818707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endParaRPr lang="it-IT" sz="200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M: number of threads per block</a:t>
                          </a: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9836022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Hidden</a:t>
                          </a:r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layer</a:t>
                          </a:r>
                          <a:endParaRPr lang="it-IT" sz="2000" b="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10" t="-740000" r="-310" b="-3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631621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endParaRPr lang="it-IT" sz="200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10" t="-812903" r="-310" b="-2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1978248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r>
                            <a:rPr lang="it-IT" sz="2000" b="0" dirty="0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Output </a:t>
                          </a:r>
                          <a:r>
                            <a:rPr lang="it-IT" sz="2000" b="0" dirty="0" err="1">
                              <a:solidFill>
                                <a:schemeClr val="tx1"/>
                              </a:solidFill>
                              <a:effectLst/>
                              <a:latin typeface="Raleway" pitchFamily="2" charset="0"/>
                              <a:ea typeface="Cambria Math" panose="02040503050406030204" pitchFamily="18" charset="0"/>
                            </a:rPr>
                            <a:t>layer</a:t>
                          </a:r>
                          <a:endParaRPr lang="it-IT" sz="2000" b="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10" t="-943333" r="-310" b="-1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4624198"/>
                      </a:ext>
                    </a:extLst>
                  </a:tr>
                  <a:tr h="387363">
                    <a:tc>
                      <a:txBody>
                        <a:bodyPr/>
                        <a:lstStyle/>
                        <a:p>
                          <a:pPr rtl="0" fontAlgn="ctr"/>
                          <a:endParaRPr lang="it-IT" sz="2000" dirty="0">
                            <a:solidFill>
                              <a:schemeClr val="tx1"/>
                            </a:solidFill>
                            <a:effectLst/>
                            <a:latin typeface="Raleway" pitchFamily="2" charset="0"/>
                            <a:ea typeface="Cambria Math" panose="02040503050406030204" pitchFamily="18" charset="0"/>
                          </a:endParaRPr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59283" marR="59283" marT="14821" marB="14821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3A3A3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10" t="-1009677" r="-310" b="-25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6352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839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3B40C-4F2D-6449-E6D9-4EB455E9F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382194-1C99-A192-23C7-C913C65963BF}"/>
              </a:ext>
            </a:extLst>
          </p:cNvPr>
          <p:cNvSpPr txBox="1"/>
          <p:nvPr/>
        </p:nvSpPr>
        <p:spPr>
          <a:xfrm>
            <a:off x="850168" y="725690"/>
            <a:ext cx="38443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Hardware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30A889E-764F-75BB-0CE8-C8975DE91F0D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FA8F4A1-98E2-68DC-602F-1352BEB7A600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4" name="Immagine 13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0076C0AA-4CF4-407F-C2D9-915F389F5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8BA4646F-2F8A-6940-943C-484FEBE36FFD}"/>
              </a:ext>
            </a:extLst>
          </p:cNvPr>
          <p:cNvGrpSpPr/>
          <p:nvPr/>
        </p:nvGrpSpPr>
        <p:grpSpPr>
          <a:xfrm>
            <a:off x="8398351" y="725690"/>
            <a:ext cx="2894489" cy="674904"/>
            <a:chOff x="8358822" y="883226"/>
            <a:chExt cx="2894489" cy="674904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16426426-8C98-F528-4DAE-68584CA0D7B7}"/>
                </a:ext>
              </a:extLst>
            </p:cNvPr>
            <p:cNvSpPr/>
            <p:nvPr/>
          </p:nvSpPr>
          <p:spPr>
            <a:xfrm>
              <a:off x="8464340" y="883226"/>
              <a:ext cx="2788971" cy="674904"/>
            </a:xfrm>
            <a:prstGeom prst="rect">
              <a:avLst/>
            </a:prstGeom>
            <a:solidFill>
              <a:srgbClr val="6EAC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15B6550E-BBCD-DBC9-3F75-43D6E808C92E}"/>
                </a:ext>
              </a:extLst>
            </p:cNvPr>
            <p:cNvGrpSpPr/>
            <p:nvPr/>
          </p:nvGrpSpPr>
          <p:grpSpPr>
            <a:xfrm>
              <a:off x="8358822" y="906794"/>
              <a:ext cx="2868029" cy="646623"/>
              <a:chOff x="8424811" y="911507"/>
              <a:chExt cx="2868029" cy="646623"/>
            </a:xfrm>
          </p:grpSpPr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8C65655-D319-0441-2E05-5A3E5DD63249}"/>
                  </a:ext>
                </a:extLst>
              </p:cNvPr>
              <p:cNvSpPr txBox="1"/>
              <p:nvPr/>
            </p:nvSpPr>
            <p:spPr>
              <a:xfrm>
                <a:off x="9594170" y="911507"/>
                <a:ext cx="1698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it-IT" dirty="0">
                    <a:latin typeface="+mj-lt"/>
                  </a:rPr>
                  <a:t>Versione 572.61</a:t>
                </a:r>
              </a:p>
            </p:txBody>
          </p:sp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693323E-135A-EB70-7988-DC813A49E8E5}"/>
                  </a:ext>
                </a:extLst>
              </p:cNvPr>
              <p:cNvSpPr txBox="1"/>
              <p:nvPr/>
            </p:nvSpPr>
            <p:spPr>
              <a:xfrm>
                <a:off x="8424811" y="1188798"/>
                <a:ext cx="2868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it-IT" b="1" dirty="0">
                    <a:latin typeface="+mj-lt"/>
                  </a:rPr>
                  <a:t>NVIDIA </a:t>
                </a:r>
                <a:r>
                  <a:rPr lang="it-IT" b="1" dirty="0" err="1">
                    <a:latin typeface="+mj-lt"/>
                  </a:rPr>
                  <a:t>GeForce</a:t>
                </a:r>
                <a:r>
                  <a:rPr lang="it-IT" b="1" dirty="0">
                    <a:latin typeface="+mj-lt"/>
                  </a:rPr>
                  <a:t> GTX 1650</a:t>
                </a:r>
              </a:p>
            </p:txBody>
          </p:sp>
        </p:grpSp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FE0852-CDF6-3684-1364-444F6E134710}"/>
              </a:ext>
            </a:extLst>
          </p:cNvPr>
          <p:cNvSpPr txBox="1"/>
          <p:nvPr/>
        </p:nvSpPr>
        <p:spPr>
          <a:xfrm>
            <a:off x="5533534" y="2279793"/>
            <a:ext cx="6768447" cy="279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sz="2400" b="1" dirty="0">
                <a:latin typeface="Raleway" pitchFamily="2" charset="0"/>
              </a:rPr>
              <a:t>Render </a:t>
            </a:r>
            <a:r>
              <a:rPr lang="it-IT" sz="2400" b="1" dirty="0" err="1">
                <a:latin typeface="Raleway" pitchFamily="2" charset="0"/>
              </a:rPr>
              <a:t>Config</a:t>
            </a:r>
            <a:endParaRPr lang="it-IT" sz="2400" b="1" i="0" dirty="0">
              <a:solidFill>
                <a:schemeClr val="tx1"/>
              </a:solidFill>
              <a:effectLst/>
              <a:latin typeface="Raleway" pitchFamily="2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latin typeface="Raleway" pitchFamily="2" charset="0"/>
              </a:rPr>
              <a:t>Shading</a:t>
            </a:r>
            <a:r>
              <a:rPr lang="it-IT" sz="2400" dirty="0">
                <a:latin typeface="Raleway" pitchFamily="2" charset="0"/>
              </a:rPr>
              <a:t> Units: 896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Raleway" pitchFamily="2" charset="0"/>
              </a:rPr>
              <a:t>Streaming Multiprocessor (SM): 14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Raleway" pitchFamily="2" charset="0"/>
              </a:rPr>
              <a:t>L1 Cache: 64 KB (per SM)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Raleway" pitchFamily="2" charset="0"/>
              </a:rPr>
              <a:t>L2 Cache: 1024 KB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398DD2F-7831-7167-FECD-85D6AAFA1B04}"/>
              </a:ext>
            </a:extLst>
          </p:cNvPr>
          <p:cNvSpPr txBox="1"/>
          <p:nvPr/>
        </p:nvSpPr>
        <p:spPr>
          <a:xfrm>
            <a:off x="500517" y="2279793"/>
            <a:ext cx="5193274" cy="279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it-IT" sz="2400" b="1" i="0" dirty="0">
                <a:solidFill>
                  <a:schemeClr val="tx1"/>
                </a:solidFill>
                <a:effectLst/>
                <a:latin typeface="Raleway" pitchFamily="2" charset="0"/>
              </a:rPr>
              <a:t>Memory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Raleway" pitchFamily="2" charset="0"/>
              </a:rPr>
              <a:t>Memory Size: 4GB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Raleway" pitchFamily="2" charset="0"/>
              </a:rPr>
              <a:t>Memory </a:t>
            </a:r>
            <a:r>
              <a:rPr lang="it-IT" sz="2400" dirty="0" err="1">
                <a:latin typeface="Raleway" pitchFamily="2" charset="0"/>
              </a:rPr>
              <a:t>Type</a:t>
            </a:r>
            <a:r>
              <a:rPr lang="it-IT" sz="2400" dirty="0">
                <a:latin typeface="Raleway" pitchFamily="2" charset="0"/>
              </a:rPr>
              <a:t>: GDDR6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>
                <a:latin typeface="Raleway" pitchFamily="2" charset="0"/>
              </a:rPr>
              <a:t>Memory Bus: 128 bit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>
                <a:latin typeface="Raleway" pitchFamily="2" charset="0"/>
              </a:rPr>
              <a:t>Bandwidth</a:t>
            </a:r>
            <a:r>
              <a:rPr lang="it-IT" sz="2400" dirty="0">
                <a:latin typeface="Raleway" pitchFamily="2" charset="0"/>
              </a:rPr>
              <a:t>: 192.03 GB/s</a:t>
            </a:r>
          </a:p>
        </p:txBody>
      </p:sp>
    </p:spTree>
    <p:extLst>
      <p:ext uri="{BB962C8B-B14F-4D97-AF65-F5344CB8AC3E}">
        <p14:creationId xmlns:p14="http://schemas.microsoft.com/office/powerpoint/2010/main" val="2127933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56D05-B07C-8E53-8BE5-4CECFBE11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D27EB8-FDF7-3253-3EBA-962D121EAFB1}"/>
              </a:ext>
            </a:extLst>
          </p:cNvPr>
          <p:cNvSpPr txBox="1"/>
          <p:nvPr/>
        </p:nvSpPr>
        <p:spPr>
          <a:xfrm>
            <a:off x="850168" y="736600"/>
            <a:ext cx="2274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000" b="1" dirty="0">
                <a:latin typeface="Raleway" pitchFamily="2" charset="0"/>
              </a:rPr>
              <a:t>Goals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CA613A8-768A-61FF-BDC2-262042B340CF}"/>
              </a:ext>
            </a:extLst>
          </p:cNvPr>
          <p:cNvSpPr txBox="1"/>
          <p:nvPr/>
        </p:nvSpPr>
        <p:spPr>
          <a:xfrm>
            <a:off x="850168" y="2145248"/>
            <a:ext cx="9678132" cy="2960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Raleway" pitchFamily="2" charset="0"/>
              </a:rPr>
              <a:t>Optimize a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Raleway" pitchFamily="2" charset="0"/>
              </a:rPr>
              <a:t>MLP</a:t>
            </a:r>
            <a:r>
              <a:rPr lang="en-US" sz="3200" i="0" dirty="0">
                <a:solidFill>
                  <a:schemeClr val="tx1"/>
                </a:solidFill>
                <a:effectLst/>
                <a:latin typeface="Raleway" pitchFamily="2" charset="0"/>
              </a:rPr>
              <a:t>'s performance.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Raleway" pitchFamily="2" charset="0"/>
              </a:rPr>
              <a:t>Maximize</a:t>
            </a:r>
            <a:r>
              <a:rPr lang="en-US" sz="3200" i="0" dirty="0">
                <a:solidFill>
                  <a:schemeClr val="tx1"/>
                </a:solidFill>
                <a:effectLst/>
                <a:latin typeface="Raleway" pitchFamily="2" charset="0"/>
              </a:rPr>
              <a:t> hardware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Raleway" pitchFamily="2" charset="0"/>
              </a:rPr>
              <a:t>resource utilization </a:t>
            </a:r>
            <a:r>
              <a:rPr lang="en-US" sz="3200" i="0" dirty="0">
                <a:solidFill>
                  <a:schemeClr val="tx1"/>
                </a:solidFill>
                <a:effectLst/>
                <a:latin typeface="Raleway" pitchFamily="2" charset="0"/>
              </a:rPr>
              <a:t>(</a:t>
            </a:r>
            <a:r>
              <a:rPr lang="en-US" sz="3200" dirty="0">
                <a:latin typeface="Raleway" pitchFamily="2" charset="0"/>
              </a:rPr>
              <a:t>GPU</a:t>
            </a:r>
            <a:r>
              <a:rPr lang="en-US" sz="3200" i="0" dirty="0">
                <a:solidFill>
                  <a:schemeClr val="tx1"/>
                </a:solidFill>
                <a:effectLst/>
                <a:latin typeface="Raleway" pitchFamily="2" charset="0"/>
              </a:rPr>
              <a:t>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solidFill>
                  <a:schemeClr val="tx1"/>
                </a:solidFill>
                <a:effectLst/>
                <a:latin typeface="Raleway" pitchFamily="2" charset="0"/>
              </a:rPr>
              <a:t>Optimize algorithm for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Raleway" pitchFamily="2" charset="0"/>
              </a:rPr>
              <a:t>GPU processing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Raleway" pitchFamily="2" charset="0"/>
              </a:rPr>
              <a:t>Maximize</a:t>
            </a:r>
            <a:r>
              <a:rPr lang="en-US" sz="3200" i="0" dirty="0">
                <a:solidFill>
                  <a:schemeClr val="tx1"/>
                </a:solidFill>
                <a:effectLst/>
                <a:latin typeface="Raleway" pitchFamily="2" charset="0"/>
              </a:rPr>
              <a:t> throughput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7A847-F420-46E6-3501-27CAEB1EA6C7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2307AD-882A-D093-0575-E577498D5285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6" name="Immagine 5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446688D5-1CAE-6FDC-F3E3-9EE906D0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9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CCBD1-C198-F270-66D3-7164962C6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AFFC6E0C-CC70-8FDA-78CB-AA2162A5B695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3DDFB1-0EAD-7663-9BEF-F73D1AB029E9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AAD9E789-3B69-A0DA-6AE6-B96CE2029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58F048-A315-38E2-B5FE-1380E7A242D1}"/>
              </a:ext>
            </a:extLst>
          </p:cNvPr>
          <p:cNvSpPr txBox="1"/>
          <p:nvPr/>
        </p:nvSpPr>
        <p:spPr>
          <a:xfrm>
            <a:off x="2182420" y="47151"/>
            <a:ext cx="7566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>
                <a:latin typeface="Raleway" pitchFamily="2" charset="0"/>
              </a:rPr>
              <a:t>Initial</a:t>
            </a:r>
            <a:r>
              <a:rPr lang="it-IT" sz="4000" b="1" dirty="0">
                <a:latin typeface="Raleway" pitchFamily="2" charset="0"/>
              </a:rPr>
              <a:t> </a:t>
            </a:r>
            <a:r>
              <a:rPr lang="it-IT" sz="4000" b="1" dirty="0" err="1">
                <a:latin typeface="Raleway" pitchFamily="2" charset="0"/>
              </a:rPr>
              <a:t>version</a:t>
            </a:r>
            <a:r>
              <a:rPr lang="it-IT" sz="4000" b="1" dirty="0">
                <a:latin typeface="Raleway" pitchFamily="2" charset="0"/>
              </a:rPr>
              <a:t>: </a:t>
            </a:r>
            <a:r>
              <a:rPr lang="it-IT" sz="4000" b="1" dirty="0" err="1">
                <a:latin typeface="Raleway" pitchFamily="2" charset="0"/>
              </a:rPr>
              <a:t>Avg</a:t>
            </a:r>
            <a:r>
              <a:rPr lang="it-IT" sz="4000" b="1" dirty="0">
                <a:latin typeface="Raleway" pitchFamily="2" charset="0"/>
              </a:rPr>
              <a:t>. </a:t>
            </a:r>
            <a:r>
              <a:rPr lang="it-IT" sz="4000" b="1" dirty="0" err="1">
                <a:latin typeface="Raleway" pitchFamily="2" charset="0"/>
              </a:rPr>
              <a:t>Exec</a:t>
            </a:r>
            <a:r>
              <a:rPr lang="it-IT" sz="4000" b="1" dirty="0">
                <a:latin typeface="Raleway" pitchFamily="2" charset="0"/>
              </a:rPr>
              <a:t>. Time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62AF7F8-92FD-AA81-E69E-F615CDD6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62" y="774495"/>
            <a:ext cx="9947413" cy="56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9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3E0C8-5D69-4B85-4DD7-3A7D5C6F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49A10C10-0791-8193-146E-EFA9B9EA92D5}"/>
              </a:ext>
            </a:extLst>
          </p:cNvPr>
          <p:cNvSpPr/>
          <p:nvPr/>
        </p:nvSpPr>
        <p:spPr>
          <a:xfrm>
            <a:off x="0" y="6470026"/>
            <a:ext cx="11292840" cy="387974"/>
          </a:xfrm>
          <a:prstGeom prst="rect">
            <a:avLst/>
          </a:prstGeom>
          <a:solidFill>
            <a:srgbClr val="6EA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D623BAD-41B4-A738-7E6A-7DACEFBCD871}"/>
              </a:ext>
            </a:extLst>
          </p:cNvPr>
          <p:cNvSpPr txBox="1"/>
          <p:nvPr/>
        </p:nvSpPr>
        <p:spPr>
          <a:xfrm>
            <a:off x="117596" y="6508126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 pitchFamily="2" charset="0"/>
              </a:rPr>
              <a:t>M. Gemelli – F. Nocella</a:t>
            </a:r>
          </a:p>
        </p:txBody>
      </p:sp>
      <p:pic>
        <p:nvPicPr>
          <p:cNvPr id="17" name="Immagine 16" descr="Immagine che contiene disegno, arte, cerchi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38EC3DF8-317C-F5D2-8603-88D5408C8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864" y="6245352"/>
            <a:ext cx="589540" cy="594006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092081-7838-F1A5-5F1A-E4AD16DD9249}"/>
              </a:ext>
            </a:extLst>
          </p:cNvPr>
          <p:cNvSpPr txBox="1"/>
          <p:nvPr/>
        </p:nvSpPr>
        <p:spPr>
          <a:xfrm>
            <a:off x="2881330" y="47151"/>
            <a:ext cx="61686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 err="1">
                <a:latin typeface="Raleway" pitchFamily="2" charset="0"/>
              </a:rPr>
              <a:t>Initial</a:t>
            </a:r>
            <a:r>
              <a:rPr lang="it-IT" sz="4000" b="1" dirty="0">
                <a:latin typeface="Raleway" pitchFamily="2" charset="0"/>
              </a:rPr>
              <a:t> </a:t>
            </a:r>
            <a:r>
              <a:rPr lang="it-IT" sz="4000" b="1" dirty="0" err="1">
                <a:latin typeface="Raleway" pitchFamily="2" charset="0"/>
              </a:rPr>
              <a:t>version</a:t>
            </a:r>
            <a:r>
              <a:rPr lang="it-IT" sz="4000" b="1" dirty="0">
                <a:latin typeface="Raleway" pitchFamily="2" charset="0"/>
              </a:rPr>
              <a:t>: Speed-up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BF824BF-1B55-F82D-2F10-FB4559BCE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963" y="774495"/>
            <a:ext cx="9947411" cy="565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77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800</Words>
  <Application>Microsoft Macintosh PowerPoint</Application>
  <PresentationFormat>Widescreen</PresentationFormat>
  <Paragraphs>127</Paragraphs>
  <Slides>27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Raleway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Nocella</dc:creator>
  <cp:lastModifiedBy>Mattia Gemelli</cp:lastModifiedBy>
  <cp:revision>31</cp:revision>
  <dcterms:created xsi:type="dcterms:W3CDTF">2025-05-14T11:29:13Z</dcterms:created>
  <dcterms:modified xsi:type="dcterms:W3CDTF">2025-05-21T15:02:44Z</dcterms:modified>
</cp:coreProperties>
</file>