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22"/>
  </p:notesMasterIdLst>
  <p:sldIdLst>
    <p:sldId id="265" r:id="rId3"/>
    <p:sldId id="257" r:id="rId4"/>
    <p:sldId id="266" r:id="rId5"/>
    <p:sldId id="267" r:id="rId6"/>
    <p:sldId id="268" r:id="rId7"/>
    <p:sldId id="276" r:id="rId8"/>
    <p:sldId id="259" r:id="rId9"/>
    <p:sldId id="277" r:id="rId10"/>
    <p:sldId id="269" r:id="rId11"/>
    <p:sldId id="278" r:id="rId12"/>
    <p:sldId id="280" r:id="rId13"/>
    <p:sldId id="282" r:id="rId14"/>
    <p:sldId id="281" r:id="rId15"/>
    <p:sldId id="275" r:id="rId16"/>
    <p:sldId id="260" r:id="rId17"/>
    <p:sldId id="285" r:id="rId18"/>
    <p:sldId id="283" r:id="rId19"/>
    <p:sldId id="284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83" d="100"/>
          <a:sy n="83" d="100"/>
        </p:scale>
        <p:origin x="1566" y="90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F7B8-4EB3-B5D5-4EB4-A60DF83E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15303-AF43-95C3-FED9-C673FB040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21509-1228-F0A4-B924-2BA92CA94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095ED-B82A-6527-9F6E-7CE1E526B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3838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684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 err="1"/>
              <a:t>Playpadel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</a:t>
            </a:r>
            <a:r>
              <a:rPr lang="hr-HR" sz="1400" dirty="0"/>
              <a:t>TG 18.2 &lt;Tim182&gt;</a:t>
            </a:r>
            <a:endParaRPr lang="hr-HR" sz="1400" noProof="0" dirty="0"/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ADCC2-51FA-BD7D-F41A-3A632003B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61E2-06AC-8D8D-890E-F3C82030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6B96-3CFF-648C-C90C-A2091042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864" y="5993737"/>
            <a:ext cx="4650271" cy="3782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r-HR" i="1" noProof="0" dirty="0"/>
              <a:t>UML dijagram razreda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6B9DF-CFD8-3698-3744-9E94BA1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pic>
        <p:nvPicPr>
          <p:cNvPr id="8" name="Slika 7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AEA58B7E-76FF-3CF4-D20E-8A93A45F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8" y="1081087"/>
            <a:ext cx="71247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7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BD959-AFFE-8E17-5E5E-4633FE65A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695F-B59A-48FC-151E-E9A19E7A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78D9-8258-10BB-FC79-22790DDB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864" y="6122775"/>
            <a:ext cx="4650271" cy="3782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r-HR" i="1" dirty="0"/>
              <a:t>UML d</a:t>
            </a:r>
            <a:r>
              <a:rPr lang="hr-HR" i="1" noProof="0" dirty="0" err="1"/>
              <a:t>ijagram</a:t>
            </a:r>
            <a:r>
              <a:rPr lang="hr-HR" i="1" noProof="0" dirty="0"/>
              <a:t> razreda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15B0-7642-E47C-4E9B-D9E9E8EA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pic>
        <p:nvPicPr>
          <p:cNvPr id="6" name="Slika 5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489F3EF3-A673-3742-A5A3-017A38605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176337"/>
            <a:ext cx="82867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0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8980-2F4F-5859-D92E-3E20577F9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CE54-FEBB-6976-5007-4343011D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8808-72A4-AE9E-4A39-A86F092F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864" y="6311906"/>
            <a:ext cx="4650271" cy="3782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r-HR" i="1" dirty="0"/>
              <a:t>UML d</a:t>
            </a:r>
            <a:r>
              <a:rPr lang="hr-HR" i="1" noProof="0" dirty="0" err="1"/>
              <a:t>ijagram</a:t>
            </a:r>
            <a:r>
              <a:rPr lang="hr-HR" i="1" noProof="0" dirty="0"/>
              <a:t> komponenata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7D94B-F781-6381-35BF-B8F1429D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  <p:pic>
        <p:nvPicPr>
          <p:cNvPr id="7" name="Slika 6" descr="Slika na kojoj se prikazuje tekst, dijagram, snimka zaslona, Plan&#10;&#10;Opis je automatski generiran">
            <a:extLst>
              <a:ext uri="{FF2B5EF4-FFF2-40B4-BE49-F238E27FC236}">
                <a16:creationId xmlns:a16="http://schemas.microsoft.com/office/drawing/2014/main" id="{E9738E17-D8BB-364B-7FC3-DA8C67D97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4" y="864262"/>
            <a:ext cx="8630002" cy="53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AE2E-280C-D85A-2459-53888290A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0A0A-5392-E207-D98C-752EDC57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4F3C-826F-E07A-AFA6-02A72F36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864" y="6122775"/>
            <a:ext cx="4650271" cy="3782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r-HR" i="1" dirty="0"/>
              <a:t>UML d</a:t>
            </a:r>
            <a:r>
              <a:rPr lang="hr-HR" i="1" noProof="0" dirty="0" err="1"/>
              <a:t>ijagram</a:t>
            </a:r>
            <a:r>
              <a:rPr lang="hr-HR" i="1" noProof="0" dirty="0"/>
              <a:t> razmještaja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901DB-7F32-3599-2D31-556961B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  <p:pic>
        <p:nvPicPr>
          <p:cNvPr id="9" name="Slika 8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7488BA78-EDE7-BA0A-5342-B4A35668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1" y="1300162"/>
            <a:ext cx="7743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1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hr-HR" sz="2600" dirty="0"/>
              <a:t>Ispitivanje korištenjem</a:t>
            </a:r>
            <a:r>
              <a:rPr lang="en-US" sz="2600" dirty="0"/>
              <a:t> </a:t>
            </a:r>
            <a:r>
              <a:rPr lang="en-US" sz="2600" dirty="0" err="1"/>
              <a:t>Seleniuma</a:t>
            </a:r>
            <a:r>
              <a:rPr lang="hr-HR" sz="2600" dirty="0"/>
              <a:t>: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Dodavanje terena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Uređivanje terena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Nepostojeća funkcionalnost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Dodavanje termina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Rezervacija termina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Otkazivanje termina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Izazivanje pogreške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Nepostojeća funkcionalnost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noProof="0" dirty="0"/>
              <a:t>Popis programskih jezika, alata i radnih okvira</a:t>
            </a:r>
          </a:p>
          <a:p>
            <a:pPr lvl="1"/>
            <a:r>
              <a:rPr lang="hr-HR" b="1" dirty="0" err="1"/>
              <a:t>Backend</a:t>
            </a:r>
            <a:r>
              <a:rPr lang="hr-HR" b="1" dirty="0"/>
              <a:t>:</a:t>
            </a:r>
            <a:r>
              <a:rPr lang="hr-HR" dirty="0"/>
              <a:t> Java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)</a:t>
            </a:r>
            <a:r>
              <a:rPr lang="hr-HR" b="1" dirty="0"/>
              <a:t> </a:t>
            </a:r>
          </a:p>
          <a:p>
            <a:pPr lvl="1"/>
            <a:r>
              <a:rPr lang="en-US" b="1" dirty="0"/>
              <a:t>Frontend:</a:t>
            </a:r>
            <a:r>
              <a:rPr lang="en-US" dirty="0"/>
              <a:t> HTML, CSS, JavaScript (React)</a:t>
            </a:r>
            <a:endParaRPr lang="hr-HR" dirty="0"/>
          </a:p>
          <a:p>
            <a:pPr lvl="1"/>
            <a:r>
              <a:rPr lang="hr-HR" b="1" dirty="0"/>
              <a:t>Baza podataka:</a:t>
            </a:r>
            <a:r>
              <a:rPr lang="hr-HR" dirty="0"/>
              <a:t> </a:t>
            </a:r>
            <a:r>
              <a:rPr lang="hr-HR" dirty="0" err="1"/>
              <a:t>PostgreSQL</a:t>
            </a:r>
            <a:endParaRPr lang="hr-HR" dirty="0"/>
          </a:p>
          <a:p>
            <a:pPr lvl="1"/>
            <a:r>
              <a:rPr lang="hr-HR" b="1" dirty="0"/>
              <a:t>Razvoj:</a:t>
            </a:r>
            <a:r>
              <a:rPr lang="hr-HR" dirty="0"/>
              <a:t> </a:t>
            </a:r>
            <a:r>
              <a:rPr lang="hr-HR" dirty="0" err="1"/>
              <a:t>IntelliJ</a:t>
            </a:r>
            <a:r>
              <a:rPr lang="hr-HR" dirty="0"/>
              <a:t> IDEA,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endParaRPr lang="hr-HR" dirty="0"/>
          </a:p>
          <a:p>
            <a:pPr lvl="1"/>
            <a:r>
              <a:rPr lang="hr-HR" b="1" dirty="0"/>
              <a:t>Modeliranje:</a:t>
            </a:r>
            <a:r>
              <a:rPr lang="hr-HR" dirty="0"/>
              <a:t> </a:t>
            </a:r>
            <a:r>
              <a:rPr lang="hr-HR" dirty="0" err="1"/>
              <a:t>Astah</a:t>
            </a:r>
            <a:r>
              <a:rPr lang="hr-HR" dirty="0"/>
              <a:t>, </a:t>
            </a:r>
            <a:r>
              <a:rPr lang="hr-HR" dirty="0" err="1"/>
              <a:t>Visual</a:t>
            </a:r>
            <a:r>
              <a:rPr lang="hr-HR" dirty="0"/>
              <a:t> </a:t>
            </a:r>
            <a:r>
              <a:rPr lang="hr-HR" dirty="0" err="1"/>
              <a:t>Paradigm</a:t>
            </a:r>
            <a:r>
              <a:rPr lang="hr-HR" dirty="0"/>
              <a:t>, </a:t>
            </a:r>
            <a:r>
              <a:rPr lang="hr-HR" dirty="0" err="1"/>
              <a:t>ERDPlus</a:t>
            </a:r>
            <a:endParaRPr lang="hr-HR" dirty="0"/>
          </a:p>
          <a:p>
            <a:pPr lvl="1"/>
            <a:r>
              <a:rPr lang="hr-HR" b="1" dirty="0"/>
              <a:t>Kontrola verzija:</a:t>
            </a:r>
            <a:r>
              <a:rPr lang="hr-HR" dirty="0"/>
              <a:t> </a:t>
            </a:r>
            <a:r>
              <a:rPr lang="hr-HR" dirty="0" err="1"/>
              <a:t>Git</a:t>
            </a:r>
            <a:r>
              <a:rPr lang="hr-HR" dirty="0"/>
              <a:t>, </a:t>
            </a:r>
            <a:r>
              <a:rPr lang="hr-HR" dirty="0" err="1"/>
              <a:t>GitHub</a:t>
            </a:r>
            <a:endParaRPr lang="hr-HR" dirty="0"/>
          </a:p>
          <a:p>
            <a:pPr lvl="1"/>
            <a:r>
              <a:rPr lang="hr-HR" b="1" dirty="0"/>
              <a:t>Testiranje:</a:t>
            </a:r>
            <a:r>
              <a:rPr lang="hr-HR" dirty="0"/>
              <a:t> </a:t>
            </a:r>
            <a:r>
              <a:rPr lang="hr-HR" dirty="0" err="1"/>
              <a:t>Selenium</a:t>
            </a:r>
            <a:r>
              <a:rPr lang="hr-HR" dirty="0"/>
              <a:t>, </a:t>
            </a:r>
            <a:r>
              <a:rPr lang="hr-HR" dirty="0" err="1"/>
              <a:t>Junit</a:t>
            </a:r>
            <a:endParaRPr lang="hr-HR" dirty="0"/>
          </a:p>
          <a:p>
            <a:pPr lvl="1"/>
            <a:r>
              <a:rPr lang="hr-HR" b="1" dirty="0"/>
              <a:t>Servisi:</a:t>
            </a:r>
            <a:r>
              <a:rPr lang="hr-HR" dirty="0"/>
              <a:t> Stripe, Google OAuth2</a:t>
            </a:r>
          </a:p>
          <a:p>
            <a:r>
              <a:rPr lang="hr-HR" dirty="0"/>
              <a:t>Aplikacija je </a:t>
            </a:r>
            <a:r>
              <a:rPr lang="hr-HR" dirty="0" err="1"/>
              <a:t>deployana</a:t>
            </a:r>
            <a:r>
              <a:rPr lang="hr-HR" dirty="0"/>
              <a:t> uz pomoć servisa </a:t>
            </a:r>
            <a:r>
              <a:rPr lang="hr-HR" b="1" dirty="0" err="1"/>
              <a:t>Render</a:t>
            </a:r>
            <a:r>
              <a:rPr lang="hr-HR" dirty="0"/>
              <a:t>.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54071-DB68-6A2B-0A5B-1EA56662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913-7B22-3007-0A7D-D298F208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69B1-094E-719E-3270-183775EE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" y="1006724"/>
            <a:ext cx="9000000" cy="5400000"/>
          </a:xfrm>
        </p:spPr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komunikacije: Microsoft </a:t>
            </a:r>
            <a:r>
              <a:rPr lang="hr-HR" noProof="0" dirty="0" err="1"/>
              <a:t>Teams</a:t>
            </a:r>
            <a:r>
              <a:rPr lang="hr-HR" noProof="0" dirty="0"/>
              <a:t>, WhatsApp, uživo</a:t>
            </a:r>
          </a:p>
          <a:p>
            <a:pPr lvl="1"/>
            <a:r>
              <a:rPr lang="hr-HR" noProof="0" dirty="0"/>
              <a:t>Primijenjen model je agilni SDLC: dva iterativna ciklusa razvoja, prilagodba rada nakon povratnih informacija iz prve faze, naglasak na komunikaciji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69950-FB3D-77DC-4E2A-6876D784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 dirty="0"/>
          </a:p>
        </p:txBody>
      </p:sp>
      <p:pic>
        <p:nvPicPr>
          <p:cNvPr id="6" name="Slika 5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9D45CC7C-545D-15A1-D3E3-85D8983B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5" y="2619959"/>
            <a:ext cx="8151129" cy="3477815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8A7A6F52-D242-965F-2BB8-4207D6A03613}"/>
              </a:ext>
            </a:extLst>
          </p:cNvPr>
          <p:cNvSpPr txBox="1"/>
          <p:nvPr/>
        </p:nvSpPr>
        <p:spPr>
          <a:xfrm>
            <a:off x="2830009" y="6179854"/>
            <a:ext cx="34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/>
              <a:t>Dijagram pregleda promjena</a:t>
            </a:r>
          </a:p>
        </p:txBody>
      </p:sp>
    </p:spTree>
    <p:extLst>
      <p:ext uri="{BB962C8B-B14F-4D97-AF65-F5344CB8AC3E}">
        <p14:creationId xmlns:p14="http://schemas.microsoft.com/office/powerpoint/2010/main" val="331211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AAEF-C3E9-CA74-F430-5B9562D7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7B97-D3D6-7165-6F5B-B1C6E5E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pic>
        <p:nvPicPr>
          <p:cNvPr id="7" name="Rezervirano mjesto sadržaja 6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E8E3E581-46CE-47C8-E318-259B7C4C9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64" y="971550"/>
            <a:ext cx="5682672" cy="54006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7A6C0-3BBC-A322-F92D-1DD1ED99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22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18BF-DB8A-925D-5EB1-7A0858B9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6AF9-A08E-26C3-66F2-1C1C8CC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5DE2C-C5EC-7031-AA10-420F8F7C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18</a:t>
            </a:fld>
            <a:endParaRPr lang="hr-HR" dirty="0"/>
          </a:p>
        </p:txBody>
      </p:sp>
      <p:pic>
        <p:nvPicPr>
          <p:cNvPr id="8" name="Rezervirano mjesto sadržaja 7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C129A659-150F-5231-4AE0-6F5F651E8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6" y="1190278"/>
            <a:ext cx="6335009" cy="4963218"/>
          </a:xfrm>
        </p:spPr>
      </p:pic>
    </p:spTree>
    <p:extLst>
      <p:ext uri="{BB962C8B-B14F-4D97-AF65-F5344CB8AC3E}">
        <p14:creationId xmlns:p14="http://schemas.microsoft.com/office/powerpoint/2010/main" val="216218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hr-HR" dirty="0"/>
              <a:t>Tijekom izrade projekta stekli smo vrijedna znanja i iskustva u planiranju i izradi web aplikacija, kao i u korištenju tehnologija poput </a:t>
            </a:r>
            <a:r>
              <a:rPr lang="hr-HR" dirty="0" err="1"/>
              <a:t>Git</a:t>
            </a:r>
            <a:r>
              <a:rPr lang="hr-HR" dirty="0"/>
              <a:t>-a, </a:t>
            </a:r>
            <a:r>
              <a:rPr lang="hr-HR" dirty="0" err="1"/>
              <a:t>GitHub</a:t>
            </a:r>
            <a:r>
              <a:rPr lang="hr-HR" dirty="0"/>
              <a:t>-a, </a:t>
            </a:r>
            <a:r>
              <a:rPr lang="hr-HR" dirty="0" err="1"/>
              <a:t>Seleniuma</a:t>
            </a:r>
            <a:r>
              <a:rPr lang="hr-HR" dirty="0"/>
              <a:t> i </a:t>
            </a:r>
            <a:r>
              <a:rPr lang="hr-HR" dirty="0" err="1"/>
              <a:t>Reacta</a:t>
            </a:r>
            <a:r>
              <a:rPr lang="hr-HR" dirty="0"/>
              <a:t>. Jasna podjela zadataka među članovima tima omogućila je pravovremeno ispunjavanje svih projektnih zahtjeva, unatoč izazovima poput gubitka dva člana tima.</a:t>
            </a:r>
            <a:r>
              <a:rPr lang="hr-HR" noProof="0" dirty="0"/>
              <a:t> </a:t>
            </a:r>
            <a:br>
              <a:rPr lang="hr-HR" noProof="0" dirty="0"/>
            </a:br>
            <a:endParaRPr lang="hr-HR" noProof="0" dirty="0"/>
          </a:p>
          <a:p>
            <a:r>
              <a:rPr lang="hr-HR" noProof="0" dirty="0"/>
              <a:t>Što je bilo dobro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Timski rad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Učinkovita raspodjela zadataka</a:t>
            </a:r>
          </a:p>
          <a:p>
            <a:pPr marL="144000" lvl="1" indent="0">
              <a:buNone/>
            </a:pPr>
            <a:endParaRPr lang="hr-HR" noProof="0" dirty="0"/>
          </a:p>
          <a:p>
            <a:r>
              <a:rPr lang="hr-HR" noProof="0" dirty="0"/>
              <a:t>Što je moglo bolje</a:t>
            </a:r>
          </a:p>
          <a:p>
            <a:pPr lvl="1"/>
            <a:r>
              <a:rPr lang="hr-HR" noProof="0" dirty="0"/>
              <a:t>Kontinuirano ažuriranje dokumentacije</a:t>
            </a:r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 err="1"/>
              <a:t>Fran</a:t>
            </a:r>
            <a:r>
              <a:rPr lang="hr-HR" noProof="0" dirty="0"/>
              <a:t> </a:t>
            </a:r>
            <a:r>
              <a:rPr lang="hr-HR" noProof="0" dirty="0" err="1"/>
              <a:t>Ogrinšak</a:t>
            </a:r>
            <a:r>
              <a:rPr lang="hr-HR" noProof="0" dirty="0"/>
              <a:t>	</a:t>
            </a:r>
          </a:p>
          <a:p>
            <a:pPr lvl="1"/>
            <a:r>
              <a:rPr lang="hr-HR" noProof="0" dirty="0"/>
              <a:t>Organizacija sastanaka, ispitivanje, </a:t>
            </a:r>
            <a:r>
              <a:rPr lang="hr-HR" noProof="0" dirty="0" err="1"/>
              <a:t>deploy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endParaRPr lang="hr-HR" noProof="0" dirty="0"/>
          </a:p>
          <a:p>
            <a:r>
              <a:rPr lang="hr-HR" noProof="0" dirty="0"/>
              <a:t> Patrik Pašić	</a:t>
            </a:r>
          </a:p>
          <a:p>
            <a:pPr lvl="1"/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deploy</a:t>
            </a:r>
            <a:r>
              <a:rPr lang="hr-HR" noProof="0" dirty="0"/>
              <a:t>, ispitivanje</a:t>
            </a:r>
          </a:p>
          <a:p>
            <a:r>
              <a:rPr lang="hr-HR" noProof="0" dirty="0"/>
              <a:t>Lovro Matić	</a:t>
            </a:r>
          </a:p>
          <a:p>
            <a:pPr lvl="1"/>
            <a:r>
              <a:rPr lang="hr-HR" noProof="0" dirty="0" err="1"/>
              <a:t>backend</a:t>
            </a:r>
            <a:r>
              <a:rPr lang="hr-HR" noProof="0" dirty="0"/>
              <a:t>	</a:t>
            </a:r>
          </a:p>
          <a:p>
            <a:r>
              <a:rPr lang="hr-HR" dirty="0"/>
              <a:t>Filip Šturlić</a:t>
            </a:r>
            <a:r>
              <a:rPr lang="hr-HR" noProof="0" dirty="0"/>
              <a:t>	</a:t>
            </a:r>
          </a:p>
          <a:p>
            <a:pPr lvl="1"/>
            <a:r>
              <a:rPr lang="hr-HR" noProof="0" dirty="0"/>
              <a:t>Dokumentacija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r>
              <a:rPr lang="hr-HR" altLang="sr-Latn-RS" b="1" dirty="0"/>
              <a:t>Što aplikacija rješava?</a:t>
            </a:r>
            <a:endParaRPr lang="hr-HR" b="1" noProof="0" dirty="0"/>
          </a:p>
          <a:p>
            <a:pPr lvl="1"/>
            <a:r>
              <a:rPr lang="hr-HR" dirty="0"/>
              <a:t>Pojednostavljuje rezervaciju </a:t>
            </a:r>
            <a:r>
              <a:rPr lang="hr-HR" dirty="0" err="1"/>
              <a:t>padel</a:t>
            </a:r>
            <a:r>
              <a:rPr lang="hr-HR" dirty="0"/>
              <a:t> terena i organizaciju turnira</a:t>
            </a:r>
          </a:p>
          <a:p>
            <a:pPr lvl="1"/>
            <a:r>
              <a:rPr lang="it-IT" dirty="0" err="1"/>
              <a:t>Centralizira</a:t>
            </a:r>
            <a:r>
              <a:rPr lang="it-IT" dirty="0"/>
              <a:t> </a:t>
            </a:r>
            <a:r>
              <a:rPr lang="it-IT" dirty="0" err="1"/>
              <a:t>informacije</a:t>
            </a:r>
            <a:r>
              <a:rPr lang="it-IT" dirty="0"/>
              <a:t> o </a:t>
            </a:r>
            <a:r>
              <a:rPr lang="it-IT" dirty="0" err="1"/>
              <a:t>terminima</a:t>
            </a:r>
            <a:r>
              <a:rPr lang="it-IT" dirty="0"/>
              <a:t>, </a:t>
            </a:r>
            <a:r>
              <a:rPr lang="it-IT" dirty="0" err="1"/>
              <a:t>turnirima</a:t>
            </a:r>
            <a:r>
              <a:rPr lang="it-IT" dirty="0"/>
              <a:t> i </a:t>
            </a:r>
            <a:r>
              <a:rPr lang="it-IT" dirty="0" err="1"/>
              <a:t>rezultatima</a:t>
            </a:r>
            <a:endParaRPr lang="hr-HR" dirty="0"/>
          </a:p>
          <a:p>
            <a:pPr lvl="1"/>
            <a:r>
              <a:rPr lang="hr-HR" dirty="0"/>
              <a:t>Promovira </a:t>
            </a:r>
            <a:r>
              <a:rPr lang="hr-HR" dirty="0" err="1"/>
              <a:t>padel</a:t>
            </a:r>
            <a:r>
              <a:rPr lang="hr-HR" dirty="0"/>
              <a:t> kao sport i olakšava komunikaciju unutar zajednice</a:t>
            </a:r>
          </a:p>
          <a:p>
            <a:r>
              <a:rPr lang="hr-HR" b="1" noProof="0" dirty="0"/>
              <a:t>Cilj</a:t>
            </a:r>
          </a:p>
          <a:p>
            <a:pPr lvl="1"/>
            <a:r>
              <a:rPr lang="pl-PL" dirty="0"/>
              <a:t>Brza i jednostavna rezervacija terena s više opcija plaćanja</a:t>
            </a:r>
          </a:p>
          <a:p>
            <a:pPr lvl="1"/>
            <a:r>
              <a:rPr lang="hr-HR" dirty="0"/>
              <a:t>Organizacija turnira s detaljnim podacima i prijavama</a:t>
            </a:r>
            <a:endParaRPr lang="pl-PL" dirty="0"/>
          </a:p>
          <a:p>
            <a:pPr lvl="1"/>
            <a:r>
              <a:rPr lang="hr-HR" dirty="0"/>
              <a:t>Obavijesti o novim događajima i praćenje rezultata </a:t>
            </a:r>
          </a:p>
          <a:p>
            <a:pPr lvl="1"/>
            <a:r>
              <a:rPr lang="hr-HR" dirty="0"/>
              <a:t>Centralizirano upravljanje terminima i turnirima za vlasnike terena</a:t>
            </a:r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0BED-462B-9FA9-CD85-98A25153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2B85-70DB-B3E1-2AA2-D0D131BB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BC4F-997A-ED39-792D-37B255D5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r>
              <a:rPr lang="hr-HR" b="1" dirty="0"/>
              <a:t>Slična rješenja</a:t>
            </a:r>
            <a:r>
              <a:rPr lang="hr-HR" b="1" noProof="0" dirty="0"/>
              <a:t>:</a:t>
            </a:r>
          </a:p>
          <a:p>
            <a:pPr lvl="1"/>
            <a:r>
              <a:rPr lang="hr-HR" dirty="0" err="1"/>
              <a:t>Playtomic</a:t>
            </a:r>
            <a:endParaRPr lang="hr-HR" dirty="0"/>
          </a:p>
          <a:p>
            <a:pPr lvl="1"/>
            <a:r>
              <a:rPr lang="hr-HR" dirty="0" err="1"/>
              <a:t>reservepadel</a:t>
            </a:r>
            <a:endParaRPr lang="hr-HR" dirty="0"/>
          </a:p>
          <a:p>
            <a:pPr lvl="1"/>
            <a:r>
              <a:rPr lang="hr-HR" dirty="0" err="1"/>
              <a:t>BookMyCourt</a:t>
            </a:r>
            <a:r>
              <a:rPr lang="hr-HR" dirty="0"/>
              <a:t> </a:t>
            </a:r>
          </a:p>
          <a:p>
            <a:r>
              <a:rPr lang="hr-HR" b="1" noProof="0" dirty="0"/>
              <a:t>Naša prednost:</a:t>
            </a:r>
          </a:p>
          <a:p>
            <a:pPr lvl="1"/>
            <a:r>
              <a:rPr lang="hr-HR" b="1" dirty="0"/>
              <a:t>Potpuno prilagođeno </a:t>
            </a:r>
            <a:r>
              <a:rPr lang="hr-HR" b="1" dirty="0" err="1"/>
              <a:t>padel</a:t>
            </a:r>
            <a:r>
              <a:rPr lang="hr-HR" b="1" dirty="0"/>
              <a:t> zajednici</a:t>
            </a:r>
            <a:r>
              <a:rPr lang="hr-HR" dirty="0"/>
              <a:t> – fokusirano samo na </a:t>
            </a:r>
            <a:r>
              <a:rPr lang="hr-HR" dirty="0" err="1"/>
              <a:t>padel</a:t>
            </a:r>
            <a:r>
              <a:rPr lang="hr-HR" dirty="0"/>
              <a:t> </a:t>
            </a:r>
          </a:p>
          <a:p>
            <a:pPr lvl="1"/>
            <a:r>
              <a:rPr lang="hr-HR" b="1" dirty="0"/>
              <a:t>Integrirane funkcionalnosti</a:t>
            </a:r>
            <a:r>
              <a:rPr lang="hr-HR" dirty="0"/>
              <a:t>: rezervacija, organizacija, obavijesti i rezultati na jednoj platformi</a:t>
            </a:r>
            <a:r>
              <a:rPr lang="hr-HR" b="1" dirty="0"/>
              <a:t> </a:t>
            </a:r>
          </a:p>
          <a:p>
            <a:pPr lvl="1"/>
            <a:r>
              <a:rPr lang="hr-HR" b="1" dirty="0"/>
              <a:t>Prilagođene uloge korisnika</a:t>
            </a:r>
            <a:r>
              <a:rPr lang="hr-HR" dirty="0"/>
              <a:t>: igrači, vlasnici, administratori</a:t>
            </a:r>
            <a:endParaRPr lang="hr-HR" altLang="sr-Latn-R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5FA3B-214F-4E5C-F26B-65DB7B09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686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b="1" dirty="0"/>
              <a:t>Glavni funkcionalni zahtjevi</a:t>
            </a:r>
          </a:p>
          <a:p>
            <a:r>
              <a:rPr lang="hr-HR" b="1" dirty="0"/>
              <a:t>Prijava i registracija</a:t>
            </a:r>
            <a:r>
              <a:rPr lang="hr-HR" dirty="0"/>
              <a:t>: Prijava kao administrator, igrač ili vlasnik; registracija za nove korisnike</a:t>
            </a:r>
          </a:p>
          <a:p>
            <a:r>
              <a:rPr lang="hr-HR" b="1" dirty="0"/>
              <a:t>Upravljanje terenima i terminima</a:t>
            </a:r>
            <a:r>
              <a:rPr lang="hr-HR" dirty="0"/>
              <a:t>: Vlasnici dodaju terene, definiraju termine; igrači rezerviraju i otkazuju.</a:t>
            </a:r>
          </a:p>
          <a:p>
            <a:r>
              <a:rPr lang="hr-HR" b="1" dirty="0"/>
              <a:t>Turniri</a:t>
            </a:r>
            <a:r>
              <a:rPr lang="hr-HR" dirty="0"/>
              <a:t>: Vlasnici organiziraju turnire, odobravaju prijave; korisnici pregledavaju prošle i aktivne turnire.</a:t>
            </a:r>
          </a:p>
          <a:p>
            <a:r>
              <a:rPr lang="pt-BR" b="1" dirty="0"/>
              <a:t>Plaćanja i obavijesti</a:t>
            </a:r>
            <a:r>
              <a:rPr lang="pt-BR" dirty="0"/>
              <a:t>: Plaćanje termina i članstva, obavijesti o novim turnirima.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83EF9-74DE-7B28-857A-4C5BA7020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4C5D-A831-C9B1-D3FA-DFDDF99E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36F9-6FC7-37FD-9C73-FCB3A621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sz="2800" b="1" noProof="0" dirty="0"/>
              <a:t>Nefunkcionalni zahtjevi</a:t>
            </a:r>
          </a:p>
          <a:p>
            <a:r>
              <a:rPr lang="hr-HR" b="1" dirty="0"/>
              <a:t>Sigurnost i zaštita podataka</a:t>
            </a:r>
            <a:r>
              <a:rPr lang="hr-HR" dirty="0"/>
              <a:t>: Sigurna autentifikacija (Google </a:t>
            </a:r>
            <a:r>
              <a:rPr lang="hr-HR" dirty="0" err="1"/>
              <a:t>Auth</a:t>
            </a:r>
            <a:r>
              <a:rPr lang="hr-HR" dirty="0"/>
              <a:t>), šifrirane lozinke, HTTPS protokol, usklađenost s GDPR-om.</a:t>
            </a:r>
          </a:p>
          <a:p>
            <a:r>
              <a:rPr lang="pt-BR" b="1" dirty="0"/>
              <a:t>Transakcije</a:t>
            </a:r>
            <a:r>
              <a:rPr lang="pt-BR" dirty="0"/>
              <a:t>: Plaćanja zaštićena vanjskim servisima (Stripe, PayPal).</a:t>
            </a:r>
            <a:endParaRPr lang="hr-HR" dirty="0"/>
          </a:p>
          <a:p>
            <a:r>
              <a:rPr lang="hr-HR" b="1" dirty="0"/>
              <a:t>Održavanje i dokumentacija</a:t>
            </a:r>
            <a:r>
              <a:rPr lang="hr-HR" dirty="0"/>
              <a:t>: Sustav prilagodljiv za ažuriranja (MVC arhitektura), tehnička dokumentacija dostupna na </a:t>
            </a:r>
            <a:r>
              <a:rPr lang="hr-HR" dirty="0" err="1"/>
              <a:t>GitHubu</a:t>
            </a:r>
            <a:r>
              <a:rPr lang="hr-HR" dirty="0"/>
              <a:t>.</a:t>
            </a:r>
          </a:p>
          <a:p>
            <a:r>
              <a:rPr lang="hr-HR" b="1" dirty="0"/>
              <a:t>Testiranje i skalabilnost</a:t>
            </a:r>
            <a:r>
              <a:rPr lang="hr-HR" dirty="0"/>
              <a:t>: Automatizirano testiranje (</a:t>
            </a:r>
            <a:r>
              <a:rPr lang="hr-HR" dirty="0" err="1"/>
              <a:t>Selenium</a:t>
            </a:r>
            <a:r>
              <a:rPr lang="hr-HR" dirty="0"/>
              <a:t>), modularni dizajn za jednostavno proširenje funkcionalnosti.</a:t>
            </a:r>
            <a:br>
              <a:rPr lang="hr-HR" b="1" noProof="0" dirty="0"/>
            </a:br>
            <a:endParaRPr lang="hr-HR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5DF17-13FF-D187-36D0-0AB51731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1813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pic>
        <p:nvPicPr>
          <p:cNvPr id="11" name="Rezervirano mjesto sadržaja 10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3B573AEE-9265-D99F-8B45-705A460F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96" y="972272"/>
            <a:ext cx="7282182" cy="5399953"/>
          </a:xfr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1540</TotalTime>
  <Words>579</Words>
  <Application>Microsoft Office PowerPoint</Application>
  <PresentationFormat>Prikaz na zaslonu (4:3)</PresentationFormat>
  <Paragraphs>129</Paragraphs>
  <Slides>19</Slides>
  <Notes>6</Notes>
  <HiddenSlides>0</HiddenSlides>
  <MMClips>0</MMClips>
  <ScaleCrop>false</ScaleCrop>
  <HeadingPairs>
    <vt:vector size="6" baseType="variant">
      <vt:variant>
        <vt:lpstr>Korišteni fontovi</vt:lpstr>
      </vt:variant>
      <vt:variant>
        <vt:i4>12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19</vt:i4>
      </vt:variant>
    </vt:vector>
  </HeadingPairs>
  <TitlesOfParts>
    <vt:vector size="33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Playpadel</vt:lpstr>
      <vt:lpstr>Sadržaj</vt:lpstr>
      <vt:lpstr>Sadržaj</vt:lpstr>
      <vt:lpstr>Članovi grupe</vt:lpstr>
      <vt:lpstr>O projektu</vt:lpstr>
      <vt:lpstr>O projektu</vt:lpstr>
      <vt:lpstr>Pregled zahtjeva</vt:lpstr>
      <vt:lpstr>Pregled zahtjeva</vt:lpstr>
      <vt:lpstr>UML dijagram obrazaca uporabe</vt:lpstr>
      <vt:lpstr>Arhitektura sustava</vt:lpstr>
      <vt:lpstr>Arhitektura sustava</vt:lpstr>
      <vt:lpstr>Arhitektura sustava</vt:lpstr>
      <vt:lpstr>Arhitektura sustava</vt:lpstr>
      <vt:lpstr>Ispitivanje</vt:lpstr>
      <vt:lpstr>Korišteni alati i tehnologije</vt:lpstr>
      <vt:lpstr>Organizacija rada</vt:lpstr>
      <vt:lpstr>Organizacija rada</vt:lpstr>
      <vt:lpstr>Organizacija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Filip Šturlić</cp:lastModifiedBy>
  <cp:revision>36</cp:revision>
  <dcterms:created xsi:type="dcterms:W3CDTF">2016-01-18T13:10:52Z</dcterms:created>
  <dcterms:modified xsi:type="dcterms:W3CDTF">2025-01-24T20:09:43Z</dcterms:modified>
</cp:coreProperties>
</file>