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80" r:id="rId5"/>
    <p:sldId id="281" r:id="rId6"/>
    <p:sldId id="260" r:id="rId7"/>
    <p:sldId id="261" r:id="rId8"/>
    <p:sldId id="262" r:id="rId9"/>
    <p:sldId id="265" r:id="rId10"/>
    <p:sldId id="282" r:id="rId11"/>
    <p:sldId id="264" r:id="rId12"/>
    <p:sldId id="266" r:id="rId13"/>
    <p:sldId id="283" r:id="rId14"/>
    <p:sldId id="284" r:id="rId15"/>
    <p:sldId id="267" r:id="rId16"/>
    <p:sldId id="268" r:id="rId17"/>
    <p:sldId id="269" r:id="rId18"/>
    <p:sldId id="270" r:id="rId19"/>
    <p:sldId id="285" r:id="rId20"/>
    <p:sldId id="286" r:id="rId21"/>
    <p:sldId id="271" r:id="rId22"/>
    <p:sldId id="272" r:id="rId23"/>
    <p:sldId id="273" r:id="rId24"/>
    <p:sldId id="274" r:id="rId25"/>
    <p:sldId id="275" r:id="rId26"/>
    <p:sldId id="276" r:id="rId27"/>
    <p:sldId id="290" r:id="rId28"/>
    <p:sldId id="291" r:id="rId29"/>
    <p:sldId id="277" r:id="rId30"/>
    <p:sldId id="278" r:id="rId31"/>
    <p:sldId id="279" r:id="rId32"/>
    <p:sldId id="288" r:id="rId33"/>
    <p:sldId id="289" r:id="rId34"/>
    <p:sldId id="287" r:id="rId35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883B-27D1-4EE1-972C-A5910DC407FA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EC23C-269B-4C3D-A176-79D227AB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554B-3A2C-40CE-9828-EF879069DC86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6AA37-F840-4C58-990C-257C33115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2130425"/>
            <a:ext cx="5410200" cy="1470025"/>
          </a:xfrm>
          <a:solidFill>
            <a:schemeClr val="accent1">
              <a:alpha val="50000"/>
            </a:schemeClr>
          </a:solidFill>
          <a:ln w="3175">
            <a:noFill/>
          </a:ln>
        </p:spPr>
        <p:txBody>
          <a:bodyPr/>
          <a:lstStyle>
            <a:lvl1pPr>
              <a:defRPr b="1"/>
            </a:lvl1pPr>
          </a:lstStyle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3733800"/>
            <a:ext cx="5410200" cy="381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Kode</a:t>
            </a:r>
            <a:r>
              <a:rPr lang="en-US" dirty="0" smtClean="0"/>
              <a:t> - SKS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410200"/>
            <a:ext cx="9144000" cy="1588"/>
          </a:xfrm>
          <a:prstGeom prst="line">
            <a:avLst/>
          </a:prstGeom>
          <a:ln w="38100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 userDrawn="1"/>
        </p:nvSpPr>
        <p:spPr>
          <a:xfrm>
            <a:off x="595952" y="5486400"/>
            <a:ext cx="3581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2009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Fakultas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Teknologi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Universitas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Budi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Luhur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Jl.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Ciledug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Raya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Petukangan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Utara Jakarta Selatan 12260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Website: http://fti.bl.ac.id Email: sekretariat_fti@bl.ac.id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8000" y="3616656"/>
            <a:ext cx="5410200" cy="158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48000" y="2133600"/>
            <a:ext cx="5410200" cy="158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UB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09600" y="2133600"/>
            <a:ext cx="1479713" cy="1524000"/>
          </a:xfrm>
          <a:prstGeom prst="rect">
            <a:avLst/>
          </a:prstGeom>
        </p:spPr>
      </p:pic>
      <p:pic>
        <p:nvPicPr>
          <p:cNvPr id="15" name="Picture 14" descr="fti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2400" y="5505688"/>
            <a:ext cx="457200" cy="464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15" name="Right Triangle 14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solidFill>
            <a:srgbClr val="0070C0">
              <a:alpha val="50000"/>
            </a:srgbClr>
          </a:solidFill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JUDUL PERTEMUAN/BAB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PERTEMUAN - 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62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9448" y="4419600"/>
            <a:ext cx="7772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UB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70023" y="3124200"/>
            <a:ext cx="110978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11" name="Right Triangle 10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62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13" name="Right Triangle 12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38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9" name="Right Triangle 8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62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8" name="Right Triangle 7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38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Web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 smtClean="0"/>
              <a:t>PG065- 3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latin typeface="Tahoma" pitchFamily="34" charset="0"/>
                <a:ea typeface="Gulim" pitchFamily="34" charset="-127"/>
              </a:rPr>
              <a:t>Heading</a:t>
            </a:r>
            <a:endParaRPr lang="en-US" b="1">
              <a:latin typeface="Tahoma" pitchFamily="34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Gulim" pitchFamily="34" charset="-127"/>
              </a:rPr>
              <a:t>HTML </a:t>
            </a:r>
            <a:r>
              <a:rPr lang="en-US" altLang="ko-KR" dirty="0" err="1">
                <a:ea typeface="Gulim" pitchFamily="34" charset="-127"/>
              </a:rPr>
              <a:t>menyediakan</a:t>
            </a:r>
            <a:r>
              <a:rPr lang="en-US" altLang="ko-KR" dirty="0">
                <a:ea typeface="Gulim" pitchFamily="34" charset="-127"/>
              </a:rPr>
              <a:t> 6 (</a:t>
            </a:r>
            <a:r>
              <a:rPr lang="en-US" altLang="ko-KR" dirty="0" err="1">
                <a:ea typeface="Gulim" pitchFamily="34" charset="-127"/>
              </a:rPr>
              <a:t>enam</a:t>
            </a:r>
            <a:r>
              <a:rPr lang="en-US" altLang="ko-KR" dirty="0">
                <a:ea typeface="Gulim" pitchFamily="34" charset="-127"/>
              </a:rPr>
              <a:t>) </a:t>
            </a:r>
            <a:r>
              <a:rPr lang="en-US" altLang="ko-KR" dirty="0" err="1">
                <a:ea typeface="Gulim" pitchFamily="34" charset="-127"/>
              </a:rPr>
              <a:t>buah</a:t>
            </a:r>
            <a:r>
              <a:rPr lang="en-US" altLang="ko-KR" dirty="0">
                <a:ea typeface="Gulim" pitchFamily="34" charset="-127"/>
              </a:rPr>
              <a:t> tag yang </a:t>
            </a:r>
            <a:r>
              <a:rPr lang="en-US" altLang="ko-KR" dirty="0" err="1">
                <a:ea typeface="Gulim" pitchFamily="34" charset="-127"/>
              </a:rPr>
              <a:t>digunakan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untuk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mengatur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ukuran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teks</a:t>
            </a:r>
            <a:r>
              <a:rPr lang="en-US" altLang="ko-KR" dirty="0">
                <a:ea typeface="Gulim" pitchFamily="34" charset="-127"/>
              </a:rPr>
              <a:t> yang </a:t>
            </a:r>
            <a:r>
              <a:rPr lang="en-US" altLang="ko-KR" dirty="0" err="1">
                <a:ea typeface="Gulim" pitchFamily="34" charset="-127"/>
              </a:rPr>
              <a:t>dijadikan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sebagai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judul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dalam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badan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dokumen</a:t>
            </a:r>
            <a:endParaRPr lang="en-US" altLang="ko-KR" dirty="0">
              <a:ea typeface="Gulim" pitchFamily="34" charset="-127"/>
            </a:endParaRPr>
          </a:p>
          <a:p>
            <a:r>
              <a:rPr lang="en-US" altLang="ko-KR" dirty="0">
                <a:ea typeface="Gulim" pitchFamily="34" charset="-127"/>
              </a:rPr>
              <a:t>Tang-tag </a:t>
            </a:r>
            <a:r>
              <a:rPr lang="en-US" altLang="ko-KR" dirty="0" err="1">
                <a:ea typeface="Gulim" pitchFamily="34" charset="-127"/>
              </a:rPr>
              <a:t>judul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ini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berupa</a:t>
            </a:r>
            <a:r>
              <a:rPr lang="en-US" altLang="ko-KR" dirty="0">
                <a:ea typeface="Gulim" pitchFamily="34" charset="-127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ko-KR" dirty="0">
                <a:ea typeface="Gulim" pitchFamily="34" charset="-127"/>
              </a:rPr>
              <a:t>	</a:t>
            </a:r>
            <a:r>
              <a:rPr lang="en-US" altLang="ko-KR" dirty="0">
                <a:solidFill>
                  <a:srgbClr val="333399"/>
                </a:solidFill>
                <a:ea typeface="Gulim" pitchFamily="34" charset="-127"/>
              </a:rPr>
              <a:t>&lt;H1&gt; .. &lt;/H1&gt;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sampai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dengan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>
                <a:solidFill>
                  <a:srgbClr val="333399"/>
                </a:solidFill>
                <a:ea typeface="Gulim" pitchFamily="34" charset="-127"/>
              </a:rPr>
              <a:t>&lt;H6&gt; .. &lt;/H6&gt;</a:t>
            </a:r>
          </a:p>
          <a:p>
            <a:r>
              <a:rPr lang="en-US" altLang="ko-KR" dirty="0" err="1" smtClean="0">
                <a:ea typeface="Gulim" pitchFamily="34" charset="-127"/>
              </a:rPr>
              <a:t>Atribut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dan</a:t>
            </a:r>
            <a:r>
              <a:rPr lang="en-US" altLang="ko-KR" dirty="0" smtClean="0">
                <a:ea typeface="Gulim" pitchFamily="34" charset="-127"/>
              </a:rPr>
              <a:t> value</a:t>
            </a:r>
          </a:p>
          <a:p>
            <a:pPr lvl="1"/>
            <a:r>
              <a:rPr lang="en-US" dirty="0" smtClean="0">
                <a:ea typeface="Gulim" pitchFamily="34" charset="-127"/>
              </a:rPr>
              <a:t>Align (left, center, justify, center)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Horizontal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nb-NO" sz="2800" dirty="0" smtClean="0">
                <a:latin typeface="+mj-lt"/>
              </a:rPr>
              <a:t>Untuk mempercantik halaman, seringkali pembuat dokumen Web menambahkan garis horisontal. Garis ini sebenarnya dapat dibuat dengan mudah, yakni dengan menyertakan tag &lt;HR&gt;.</a:t>
            </a:r>
          </a:p>
          <a:p>
            <a:pPr algn="just">
              <a:buFont typeface="Arial" pitchFamily="34" charset="0"/>
              <a:buChar char="•"/>
            </a:pPr>
            <a:r>
              <a:rPr lang="nb-NO" sz="2800" dirty="0" smtClean="0">
                <a:latin typeface="+mj-lt"/>
              </a:rPr>
              <a:t>Atribut dan value</a:t>
            </a:r>
          </a:p>
          <a:p>
            <a:pPr lvl="1" algn="just">
              <a:buFont typeface="Arial" pitchFamily="34" charset="0"/>
              <a:buChar char="•"/>
            </a:pPr>
            <a:r>
              <a:rPr lang="nb-NO" sz="2400" dirty="0" smtClean="0">
                <a:latin typeface="+mj-lt"/>
              </a:rPr>
              <a:t>Width </a:t>
            </a:r>
            <a:r>
              <a:rPr lang="nb-NO" sz="2400" dirty="0" smtClean="0">
                <a:latin typeface="+mj-lt"/>
                <a:sym typeface="Wingdings" pitchFamily="2" charset="2"/>
              </a:rPr>
              <a:t>ukuran garis (satuan pixel atau persentase)</a:t>
            </a:r>
          </a:p>
          <a:p>
            <a:pPr lvl="1" algn="just">
              <a:buFont typeface="Arial" pitchFamily="34" charset="0"/>
              <a:buChar char="•"/>
            </a:pPr>
            <a:r>
              <a:rPr lang="nb-NO" sz="2400" dirty="0" smtClean="0">
                <a:latin typeface="+mj-lt"/>
                <a:sym typeface="Wingdings" pitchFamily="2" charset="2"/>
              </a:rPr>
              <a:t>Color  warna garis</a:t>
            </a:r>
          </a:p>
          <a:p>
            <a:pPr lvl="1" algn="just">
              <a:buFont typeface="Arial" pitchFamily="34" charset="0"/>
              <a:buChar char="•"/>
            </a:pPr>
            <a:r>
              <a:rPr lang="nb-NO" sz="2400" dirty="0" smtClean="0">
                <a:latin typeface="+mj-lt"/>
                <a:sym typeface="Wingdings" pitchFamily="2" charset="2"/>
              </a:rPr>
              <a:t>Size  ketebalan garis (satuan pixel)</a:t>
            </a:r>
          </a:p>
          <a:p>
            <a:pPr lvl="1" algn="just">
              <a:buFont typeface="Arial" pitchFamily="34" charset="0"/>
              <a:buChar char="•"/>
            </a:pPr>
            <a:r>
              <a:rPr lang="nb-NO" sz="2400" dirty="0" smtClean="0">
                <a:latin typeface="+mj-lt"/>
                <a:sym typeface="Wingdings" pitchFamily="2" charset="2"/>
              </a:rPr>
              <a:t>Align  posisi garis</a:t>
            </a:r>
            <a:endParaRPr lang="en-US" sz="2400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+mj-lt"/>
              </a:rPr>
              <a:t>Break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Kadangkala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diperlukan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untuk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menulis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baris</a:t>
            </a:r>
            <a:r>
              <a:rPr lang="en-US" sz="2800" dirty="0" smtClean="0">
                <a:latin typeface="+mj-lt"/>
              </a:rPr>
              <a:t> yang </a:t>
            </a:r>
            <a:r>
              <a:rPr lang="en-US" sz="2800" dirty="0" err="1" smtClean="0">
                <a:latin typeface="+mj-lt"/>
              </a:rPr>
              <a:t>baru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dalam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sebuah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paragraf</a:t>
            </a:r>
            <a:r>
              <a:rPr lang="en-US" sz="2800" dirty="0" smtClean="0">
                <a:latin typeface="+mj-lt"/>
              </a:rPr>
              <a:t> yang </a:t>
            </a:r>
            <a:r>
              <a:rPr lang="en-US" sz="2800" dirty="0" err="1" smtClean="0">
                <a:latin typeface="+mj-lt"/>
              </a:rPr>
              <a:t>sama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pada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halaman</a:t>
            </a:r>
            <a:r>
              <a:rPr lang="en-US" sz="2800" dirty="0" smtClean="0">
                <a:latin typeface="+mj-lt"/>
              </a:rPr>
              <a:t> web yang </a:t>
            </a:r>
            <a:r>
              <a:rPr lang="en-US" sz="2800" dirty="0" err="1" smtClean="0">
                <a:latin typeface="+mj-lt"/>
              </a:rPr>
              <a:t>dibuat</a:t>
            </a:r>
            <a:r>
              <a:rPr lang="en-US" sz="2800" dirty="0" smtClean="0">
                <a:latin typeface="+mj-lt"/>
              </a:rPr>
              <a:t>. </a:t>
            </a:r>
            <a:r>
              <a:rPr lang="en-US" sz="2800" dirty="0" err="1" smtClean="0">
                <a:latin typeface="+mj-lt"/>
              </a:rPr>
              <a:t>Untuk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itu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digunakan</a:t>
            </a:r>
            <a:r>
              <a:rPr lang="en-US" sz="2800" dirty="0" smtClean="0">
                <a:latin typeface="+mj-lt"/>
              </a:rPr>
              <a:t> tag break yang </a:t>
            </a:r>
            <a:r>
              <a:rPr lang="en-US" sz="2800" dirty="0" err="1" smtClean="0">
                <a:latin typeface="+mj-lt"/>
              </a:rPr>
              <a:t>berupa</a:t>
            </a:r>
            <a:r>
              <a:rPr lang="en-US" sz="2800" dirty="0" smtClean="0">
                <a:latin typeface="+mj-lt"/>
              </a:rPr>
              <a:t> &lt;BR&gt;.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</a:t>
            </a:r>
            <a:endParaRPr lang="en-US" dirty="0"/>
          </a:p>
        </p:txBody>
      </p:sp>
      <p:pic>
        <p:nvPicPr>
          <p:cNvPr id="7" name="Content Placeholder 6" descr="contoh2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6835" y="1600200"/>
            <a:ext cx="7710329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7" name="Content Placeholder 6" descr="contoh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5301" y="1600200"/>
            <a:ext cx="5993397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 smtClean="0">
                <a:latin typeface="+mj-lt"/>
              </a:rPr>
              <a:t>Berikut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ini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beberapa</a:t>
            </a:r>
            <a:r>
              <a:rPr lang="en-US" sz="2400" dirty="0" smtClean="0">
                <a:latin typeface="+mj-lt"/>
              </a:rPr>
              <a:t> font style yang </a:t>
            </a:r>
            <a:r>
              <a:rPr lang="en-US" sz="2400" dirty="0" err="1" smtClean="0">
                <a:latin typeface="+mj-lt"/>
              </a:rPr>
              <a:t>sering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digunakan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antara</a:t>
            </a:r>
            <a:r>
              <a:rPr lang="en-US" sz="2400" dirty="0" smtClean="0">
                <a:latin typeface="+mj-lt"/>
              </a:rPr>
              <a:t> lain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  <p:graphicFrame>
        <p:nvGraphicFramePr>
          <p:cNvPr id="7" name="Group 37"/>
          <p:cNvGraphicFramePr>
            <a:graphicFrameLocks/>
          </p:cNvGraphicFramePr>
          <p:nvPr/>
        </p:nvGraphicFramePr>
        <p:xfrm>
          <a:off x="1905000" y="2362200"/>
          <a:ext cx="6172200" cy="3937637"/>
        </p:xfrm>
        <a:graphic>
          <a:graphicData uri="http://schemas.openxmlformats.org/drawingml/2006/table">
            <a:tbl>
              <a:tblPr/>
              <a:tblGrid>
                <a:gridCol w="1532972"/>
                <a:gridCol w="4639228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Tag Style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Keterangan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Menebalkan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text (Bold)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Memiringkan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text(Italic)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Menggarisbawahi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text (Underline)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Memberi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coretan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Membuat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Membuat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subscript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Font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dirty="0" err="1" smtClean="0">
                <a:latin typeface="+mj-lt"/>
              </a:rPr>
              <a:t>Dalam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mengatur</a:t>
            </a:r>
            <a:r>
              <a:rPr lang="en-US" dirty="0" smtClean="0">
                <a:latin typeface="+mj-lt"/>
              </a:rPr>
              <a:t> layout </a:t>
            </a:r>
            <a:r>
              <a:rPr lang="en-US" dirty="0" err="1" smtClean="0">
                <a:latin typeface="+mj-lt"/>
              </a:rPr>
              <a:t>sebuah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halaman</a:t>
            </a:r>
            <a:r>
              <a:rPr lang="en-US" dirty="0" smtClean="0">
                <a:latin typeface="+mj-lt"/>
              </a:rPr>
              <a:t> web yang </a:t>
            </a:r>
            <a:r>
              <a:rPr lang="en-US" dirty="0" err="1" smtClean="0">
                <a:latin typeface="+mj-lt"/>
              </a:rPr>
              <a:t>berisi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teks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pengaturan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besarnya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huruf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warna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ukuran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adalah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hal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sangat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penting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untuk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dilakukan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oleh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seorang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perancang</a:t>
            </a:r>
            <a:r>
              <a:rPr lang="en-US" dirty="0" smtClean="0">
                <a:latin typeface="+mj-lt"/>
              </a:rPr>
              <a:t> web. </a:t>
            </a:r>
            <a:r>
              <a:rPr lang="en-US" dirty="0" err="1" smtClean="0">
                <a:latin typeface="+mj-lt"/>
              </a:rPr>
              <a:t>Pengaturan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dapat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menggunakan</a:t>
            </a:r>
            <a:r>
              <a:rPr lang="en-US" dirty="0" smtClean="0">
                <a:latin typeface="+mj-lt"/>
              </a:rPr>
              <a:t> tag Font &lt;FONT&gt; </a:t>
            </a:r>
          </a:p>
          <a:p>
            <a:pPr algn="just">
              <a:lnSpc>
                <a:spcPct val="80000"/>
              </a:lnSpc>
            </a:pPr>
            <a:r>
              <a:rPr lang="en-US" dirty="0" smtClean="0">
                <a:latin typeface="+mj-lt"/>
              </a:rPr>
              <a:t>Tag &lt;font&gt; </a:t>
            </a:r>
            <a:r>
              <a:rPr lang="en-US" dirty="0" err="1" smtClean="0">
                <a:latin typeface="+mj-lt"/>
              </a:rPr>
              <a:t>sudah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mulai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ditinggalkan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diganti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dengan</a:t>
            </a:r>
            <a:r>
              <a:rPr lang="en-US" dirty="0" smtClean="0">
                <a:latin typeface="+mj-lt"/>
              </a:rPr>
              <a:t> CSS</a:t>
            </a:r>
          </a:p>
          <a:p>
            <a:pPr algn="just">
              <a:lnSpc>
                <a:spcPct val="80000"/>
              </a:lnSpc>
            </a:pPr>
            <a:r>
              <a:rPr lang="en-US" dirty="0" err="1" smtClean="0">
                <a:latin typeface="+mj-lt"/>
              </a:rPr>
              <a:t>Atribut</a:t>
            </a:r>
            <a:endParaRPr lang="en-US" dirty="0" smtClean="0">
              <a:latin typeface="+mj-lt"/>
            </a:endParaRPr>
          </a:p>
          <a:p>
            <a:pPr lvl="1" algn="just">
              <a:lnSpc>
                <a:spcPct val="80000"/>
              </a:lnSpc>
            </a:pPr>
            <a:r>
              <a:rPr lang="en-US" dirty="0" smtClean="0">
                <a:latin typeface="+mj-lt"/>
              </a:rPr>
              <a:t>Face </a:t>
            </a:r>
            <a:r>
              <a:rPr lang="en-US" dirty="0" smtClean="0">
                <a:latin typeface="+mj-lt"/>
                <a:sym typeface="Wingdings" pitchFamily="2" charset="2"/>
              </a:rPr>
              <a:t> </a:t>
            </a:r>
            <a:r>
              <a:rPr lang="en-US" dirty="0" err="1" smtClean="0">
                <a:latin typeface="+mj-lt"/>
                <a:sym typeface="Wingdings" pitchFamily="2" charset="2"/>
              </a:rPr>
              <a:t>jenis</a:t>
            </a:r>
            <a:r>
              <a:rPr lang="en-US" dirty="0" smtClean="0">
                <a:latin typeface="+mj-lt"/>
                <a:sym typeface="Wingdings" pitchFamily="2" charset="2"/>
              </a:rPr>
              <a:t> font (</a:t>
            </a:r>
            <a:r>
              <a:rPr lang="en-US" dirty="0" err="1" smtClean="0">
                <a:latin typeface="+mj-lt"/>
                <a:sym typeface="Wingdings" pitchFamily="2" charset="2"/>
              </a:rPr>
              <a:t>tahoma</a:t>
            </a:r>
            <a:r>
              <a:rPr lang="en-US" dirty="0" smtClean="0">
                <a:latin typeface="+mj-lt"/>
                <a:sym typeface="Wingdings" pitchFamily="2" charset="2"/>
              </a:rPr>
              <a:t>, </a:t>
            </a:r>
            <a:r>
              <a:rPr lang="en-US" dirty="0" err="1" smtClean="0">
                <a:latin typeface="+mj-lt"/>
                <a:sym typeface="Wingdings" pitchFamily="2" charset="2"/>
              </a:rPr>
              <a:t>arial</a:t>
            </a:r>
            <a:r>
              <a:rPr lang="en-US" dirty="0" smtClean="0">
                <a:latin typeface="+mj-lt"/>
                <a:sym typeface="Wingdings" pitchFamily="2" charset="2"/>
              </a:rPr>
              <a:t>, </a:t>
            </a:r>
            <a:r>
              <a:rPr lang="en-US" dirty="0" err="1" smtClean="0">
                <a:latin typeface="+mj-lt"/>
                <a:sym typeface="Wingdings" pitchFamily="2" charset="2"/>
              </a:rPr>
              <a:t>verdana</a:t>
            </a:r>
            <a:r>
              <a:rPr lang="en-US" dirty="0" smtClean="0">
                <a:latin typeface="+mj-lt"/>
                <a:sym typeface="Wingdings" pitchFamily="2" charset="2"/>
              </a:rPr>
              <a:t>, </a:t>
            </a:r>
            <a:r>
              <a:rPr lang="en-US" dirty="0" err="1" smtClean="0">
                <a:latin typeface="+mj-lt"/>
                <a:sym typeface="Wingdings" pitchFamily="2" charset="2"/>
              </a:rPr>
              <a:t>dll</a:t>
            </a:r>
            <a:r>
              <a:rPr lang="en-US" dirty="0" smtClean="0">
                <a:latin typeface="+mj-lt"/>
                <a:sym typeface="Wingdings" pitchFamily="2" charset="2"/>
              </a:rPr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>
                <a:latin typeface="+mj-lt"/>
                <a:sym typeface="Wingdings" pitchFamily="2" charset="2"/>
              </a:rPr>
              <a:t>Size  </a:t>
            </a:r>
            <a:r>
              <a:rPr lang="en-US" dirty="0" err="1" smtClean="0">
                <a:latin typeface="+mj-lt"/>
                <a:sym typeface="Wingdings" pitchFamily="2" charset="2"/>
              </a:rPr>
              <a:t>ukuran</a:t>
            </a:r>
            <a:r>
              <a:rPr lang="en-US" dirty="0" smtClean="0">
                <a:latin typeface="+mj-lt"/>
                <a:sym typeface="Wingdings" pitchFamily="2" charset="2"/>
              </a:rPr>
              <a:t> font (1 s/d 7, </a:t>
            </a:r>
            <a:r>
              <a:rPr lang="en-US" dirty="0" err="1" smtClean="0">
                <a:latin typeface="+mj-lt"/>
                <a:sym typeface="Wingdings" pitchFamily="2" charset="2"/>
              </a:rPr>
              <a:t>nilai</a:t>
            </a:r>
            <a:r>
              <a:rPr lang="en-US" dirty="0" smtClean="0">
                <a:latin typeface="+mj-lt"/>
                <a:sym typeface="Wingdings" pitchFamily="2" charset="2"/>
              </a:rPr>
              <a:t> default 2)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>
                <a:latin typeface="+mj-lt"/>
                <a:sym typeface="Wingdings" pitchFamily="2" charset="2"/>
              </a:rPr>
              <a:t>Color  </a:t>
            </a:r>
            <a:r>
              <a:rPr lang="en-US" dirty="0" err="1" smtClean="0">
                <a:latin typeface="+mj-lt"/>
                <a:sym typeface="Wingdings" pitchFamily="2" charset="2"/>
              </a:rPr>
              <a:t>warna</a:t>
            </a:r>
            <a:r>
              <a:rPr lang="en-US" dirty="0" smtClean="0">
                <a:latin typeface="+mj-lt"/>
                <a:sym typeface="Wingdings" pitchFamily="2" charset="2"/>
              </a:rPr>
              <a:t> </a:t>
            </a:r>
            <a:r>
              <a:rPr lang="en-US" dirty="0" err="1" smtClean="0">
                <a:latin typeface="+mj-lt"/>
                <a:sym typeface="Wingdings" pitchFamily="2" charset="2"/>
              </a:rPr>
              <a:t>huruf</a:t>
            </a:r>
            <a:endParaRPr lang="en-US" dirty="0" smtClean="0">
              <a:latin typeface="+mj-lt"/>
            </a:endParaRPr>
          </a:p>
          <a:p>
            <a:pPr algn="just">
              <a:lnSpc>
                <a:spcPct val="80000"/>
              </a:lnSpc>
              <a:buNone/>
            </a:pPr>
            <a:endParaRPr lang="en-US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Untuk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lebih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mempercantik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tampilan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sebuah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halaman</a:t>
            </a:r>
            <a:r>
              <a:rPr lang="en-US" sz="2800" dirty="0" smtClean="0">
                <a:latin typeface="+mj-lt"/>
              </a:rPr>
              <a:t> web, </a:t>
            </a:r>
            <a:r>
              <a:rPr lang="en-US" sz="2800" dirty="0" err="1" smtClean="0">
                <a:latin typeface="+mj-lt"/>
              </a:rPr>
              <a:t>permainan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warna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menjadi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satu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hal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penting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dalam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perancangan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halaman</a:t>
            </a:r>
            <a:r>
              <a:rPr lang="en-US" sz="2800" dirty="0" smtClean="0">
                <a:latin typeface="+mj-lt"/>
              </a:rPr>
              <a:t> web. </a:t>
            </a:r>
            <a:r>
              <a:rPr lang="en-US" sz="2800" dirty="0" err="1" smtClean="0">
                <a:latin typeface="+mj-lt"/>
              </a:rPr>
              <a:t>Penulisan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atribut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warna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dapat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menggunakan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nilai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heksa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desimal</a:t>
            </a:r>
            <a:r>
              <a:rPr lang="en-US" sz="2800" dirty="0" smtClean="0">
                <a:latin typeface="+mj-lt"/>
              </a:rPr>
              <a:t> (6 digit) </a:t>
            </a:r>
            <a:r>
              <a:rPr lang="en-US" sz="2800" dirty="0" err="1" smtClean="0">
                <a:latin typeface="+mj-lt"/>
              </a:rPr>
              <a:t>ataupun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nama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warnanya</a:t>
            </a:r>
            <a:r>
              <a:rPr lang="en-US" sz="2800" dirty="0" smtClean="0">
                <a:latin typeface="+mj-lt"/>
              </a:rPr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9091" y="1600200"/>
            <a:ext cx="560230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</a:t>
            </a:r>
            <a:endParaRPr lang="en-US" dirty="0"/>
          </a:p>
        </p:txBody>
      </p:sp>
      <p:pic>
        <p:nvPicPr>
          <p:cNvPr id="7" name="Content Placeholder 6" descr="contoh3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53799"/>
            <a:ext cx="8229600" cy="353740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PERTEMUAN - 2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dirty="0" smtClean="0"/>
              <a:t>PEMROGRAMAN WEB 1 – PG065- 3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7" name="Content Placeholder 6" descr="contoh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5301" y="1600200"/>
            <a:ext cx="5993397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80000"/>
              </a:lnSpc>
              <a:buNone/>
              <a:defRPr/>
            </a:pPr>
            <a:r>
              <a:rPr lang="en-US" sz="2800" dirty="0" smtClean="0">
                <a:latin typeface="+mj-lt"/>
              </a:rPr>
              <a:t>HTML </a:t>
            </a:r>
            <a:r>
              <a:rPr lang="en-US" sz="2800" dirty="0" err="1" smtClean="0">
                <a:latin typeface="+mj-lt"/>
              </a:rPr>
              <a:t>mendukung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beberapa</a:t>
            </a:r>
            <a:r>
              <a:rPr lang="en-US" sz="2800" dirty="0" smtClean="0">
                <a:latin typeface="+mj-lt"/>
              </a:rPr>
              <a:t> format list, </a:t>
            </a:r>
            <a:r>
              <a:rPr lang="en-US" sz="2800" dirty="0" err="1" smtClean="0">
                <a:latin typeface="+mj-lt"/>
              </a:rPr>
              <a:t>yaitu</a:t>
            </a:r>
            <a:r>
              <a:rPr lang="en-US" sz="2800" dirty="0" smtClean="0">
                <a:latin typeface="+mj-lt"/>
              </a:rPr>
              <a:t> Unordered List </a:t>
            </a:r>
            <a:r>
              <a:rPr lang="en-US" sz="2800" dirty="0" err="1" smtClean="0">
                <a:latin typeface="+mj-lt"/>
              </a:rPr>
              <a:t>dan</a:t>
            </a:r>
            <a:r>
              <a:rPr lang="en-US" sz="2800" dirty="0" smtClean="0">
                <a:latin typeface="+mj-lt"/>
              </a:rPr>
              <a:t> Ordered List.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sz="2800" dirty="0" smtClean="0">
              <a:latin typeface="+mj-lt"/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sz="2800" dirty="0" smtClean="0">
                <a:latin typeface="+mj-lt"/>
              </a:rPr>
              <a:t>Unordered List </a:t>
            </a:r>
            <a:r>
              <a:rPr lang="en-US" sz="2800" dirty="0" err="1" smtClean="0">
                <a:latin typeface="+mj-lt"/>
              </a:rPr>
              <a:t>adalah</a:t>
            </a:r>
            <a:r>
              <a:rPr lang="en-US" sz="2800" dirty="0" smtClean="0">
                <a:latin typeface="+mj-lt"/>
              </a:rPr>
              <a:t> list yang </a:t>
            </a:r>
            <a:r>
              <a:rPr lang="en-US" sz="2800" dirty="0" err="1" smtClean="0">
                <a:latin typeface="+mj-lt"/>
              </a:rPr>
              <a:t>menggunakan</a:t>
            </a:r>
            <a:r>
              <a:rPr lang="en-US" sz="2800" dirty="0" smtClean="0">
                <a:latin typeface="+mj-lt"/>
              </a:rPr>
              <a:t> bullet </a:t>
            </a:r>
            <a:r>
              <a:rPr lang="en-US" sz="2800" dirty="0" err="1" smtClean="0">
                <a:latin typeface="+mj-lt"/>
              </a:rPr>
              <a:t>sebagai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tanda</a:t>
            </a:r>
            <a:r>
              <a:rPr lang="en-US" sz="2800" dirty="0" smtClean="0">
                <a:latin typeface="+mj-lt"/>
              </a:rPr>
              <a:t> point.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sz="2800" dirty="0" smtClean="0">
              <a:latin typeface="+mj-lt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Contoh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sintaksis</a:t>
            </a:r>
            <a:r>
              <a:rPr lang="en-US" sz="2800" dirty="0" smtClean="0">
                <a:latin typeface="+mj-lt"/>
              </a:rPr>
              <a:t> :</a:t>
            </a:r>
            <a:br>
              <a:rPr lang="en-US" sz="2800" dirty="0" smtClean="0">
                <a:latin typeface="+mj-lt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&lt;UL&gt;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&lt;LI&gt; apples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&lt;LI&gt; bananas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&lt;LI&gt; grapefruit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&lt;/UL&gt;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Hasil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di</a:t>
            </a:r>
            <a:r>
              <a:rPr lang="en-US" sz="2800" dirty="0" smtClean="0">
                <a:latin typeface="+mj-lt"/>
              </a:rPr>
              <a:t> browser :</a:t>
            </a:r>
          </a:p>
          <a:p>
            <a:pPr marL="68580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latin typeface="+mj-lt"/>
              </a:rPr>
              <a:t>apples </a:t>
            </a:r>
          </a:p>
          <a:p>
            <a:pPr marL="68580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latin typeface="+mj-lt"/>
              </a:rPr>
              <a:t>bananas </a:t>
            </a:r>
          </a:p>
          <a:p>
            <a:pPr marL="685800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latin typeface="+mj-lt"/>
              </a:rPr>
              <a:t>grapefruit</a:t>
            </a:r>
          </a:p>
          <a:p>
            <a:pPr>
              <a:lnSpc>
                <a:spcPct val="80000"/>
              </a:lnSpc>
              <a:defRPr/>
            </a:pPr>
            <a:endParaRPr lang="en-US" sz="2800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1000" indent="-381000">
              <a:lnSpc>
                <a:spcPct val="80000"/>
              </a:lnSpc>
              <a:defRPr/>
            </a:pPr>
            <a:r>
              <a:rPr lang="en-US" sz="2400" dirty="0" smtClean="0">
                <a:latin typeface="+mj-lt"/>
              </a:rPr>
              <a:t>Ordered List</a:t>
            </a:r>
          </a:p>
          <a:p>
            <a:pPr marL="381000" indent="-381000">
              <a:lnSpc>
                <a:spcPct val="80000"/>
              </a:lnSpc>
              <a:buNone/>
              <a:defRPr/>
            </a:pPr>
            <a:r>
              <a:rPr lang="en-US" sz="2400" dirty="0" smtClean="0">
                <a:latin typeface="+mj-lt"/>
              </a:rPr>
              <a:t>	List yang </a:t>
            </a:r>
            <a:r>
              <a:rPr lang="en-US" sz="2400" dirty="0" err="1" smtClean="0">
                <a:latin typeface="+mj-lt"/>
              </a:rPr>
              <a:t>menggunakan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angka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urut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sebagai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tanda</a:t>
            </a:r>
            <a:r>
              <a:rPr lang="en-US" sz="2400" dirty="0" smtClean="0">
                <a:latin typeface="+mj-lt"/>
              </a:rPr>
              <a:t> point. </a:t>
            </a:r>
          </a:p>
          <a:p>
            <a:pPr marL="381000" indent="-381000">
              <a:lnSpc>
                <a:spcPct val="80000"/>
              </a:lnSpc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</a:p>
          <a:p>
            <a:pPr marL="381000" indent="-381000">
              <a:lnSpc>
                <a:spcPct val="80000"/>
              </a:lnSpc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Contoh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sintaksis</a:t>
            </a:r>
            <a:r>
              <a:rPr lang="en-US" sz="2400" dirty="0" smtClean="0">
                <a:latin typeface="+mj-lt"/>
              </a:rPr>
              <a:t> : </a:t>
            </a:r>
            <a:br>
              <a:rPr lang="en-US" sz="2400" dirty="0" smtClean="0">
                <a:latin typeface="+mj-lt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&lt;OL&gt;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&lt;LI&gt; oranges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&lt;LI&gt; peaches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&lt;LI&gt; grapes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&lt;/OL&gt;</a:t>
            </a:r>
          </a:p>
          <a:p>
            <a:pPr marL="381000" indent="-381000">
              <a:lnSpc>
                <a:spcPct val="80000"/>
              </a:lnSpc>
              <a:defRPr/>
            </a:pPr>
            <a:endParaRPr lang="en-US" sz="2400" dirty="0" smtClean="0">
              <a:latin typeface="+mj-lt"/>
            </a:endParaRPr>
          </a:p>
          <a:p>
            <a:pPr marL="381000" indent="-381000">
              <a:lnSpc>
                <a:spcPct val="80000"/>
              </a:lnSpc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Tampilan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di</a:t>
            </a:r>
            <a:r>
              <a:rPr lang="en-US" sz="2400" dirty="0" smtClean="0">
                <a:latin typeface="+mj-lt"/>
              </a:rPr>
              <a:t> browser :</a:t>
            </a:r>
          </a:p>
          <a:p>
            <a:pPr marL="792163" indent="-381000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lang="en-US" sz="2400" dirty="0" smtClean="0">
                <a:latin typeface="+mj-lt"/>
              </a:rPr>
              <a:t>oranges </a:t>
            </a:r>
          </a:p>
          <a:p>
            <a:pPr marL="792163" indent="-381000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lang="en-US" sz="2400" dirty="0" smtClean="0">
                <a:latin typeface="+mj-lt"/>
              </a:rPr>
              <a:t>peaches </a:t>
            </a:r>
          </a:p>
          <a:p>
            <a:pPr marL="792163" indent="-381000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lang="en-US" sz="2400" dirty="0" smtClean="0">
                <a:latin typeface="+mj-lt"/>
              </a:rPr>
              <a:t>grapes </a:t>
            </a:r>
          </a:p>
          <a:p>
            <a:pPr marL="381000" indent="-381000">
              <a:lnSpc>
                <a:spcPct val="80000"/>
              </a:lnSpc>
              <a:defRPr/>
            </a:pPr>
            <a:endParaRPr lang="en-US" sz="2400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sz="2400" dirty="0" err="1" smtClean="0">
                <a:latin typeface="+mj-lt"/>
              </a:rPr>
              <a:t>Untuk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menyisipkan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gambar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dapat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memanfaatkan</a:t>
            </a:r>
            <a:r>
              <a:rPr lang="en-US" sz="2400" dirty="0" smtClean="0">
                <a:latin typeface="+mj-lt"/>
              </a:rPr>
              <a:t> tag &lt;IMG&gt;. </a:t>
            </a:r>
          </a:p>
          <a:p>
            <a:pPr algn="just">
              <a:lnSpc>
                <a:spcPct val="80000"/>
              </a:lnSpc>
            </a:pPr>
            <a:r>
              <a:rPr lang="en-US" sz="2400" dirty="0" smtClean="0">
                <a:latin typeface="+mj-lt"/>
              </a:rPr>
              <a:t>Format file </a:t>
            </a:r>
            <a:r>
              <a:rPr lang="en-US" sz="2400" dirty="0" err="1" smtClean="0">
                <a:latin typeface="+mj-lt"/>
              </a:rPr>
              <a:t>gambar</a:t>
            </a:r>
            <a:r>
              <a:rPr lang="en-US" sz="2400" dirty="0" smtClean="0">
                <a:latin typeface="+mj-lt"/>
              </a:rPr>
              <a:t> yang </a:t>
            </a:r>
            <a:r>
              <a:rPr lang="en-US" sz="2400" dirty="0" err="1" smtClean="0">
                <a:latin typeface="+mj-lt"/>
              </a:rPr>
              <a:t>bisa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ditampilkan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yaitu</a:t>
            </a:r>
            <a:r>
              <a:rPr lang="en-US" sz="2400" dirty="0" smtClean="0">
                <a:latin typeface="+mj-lt"/>
              </a:rPr>
              <a:t> jpeg, gif, </a:t>
            </a:r>
            <a:r>
              <a:rPr lang="en-US" sz="2400" dirty="0" err="1" smtClean="0">
                <a:latin typeface="+mj-lt"/>
              </a:rPr>
              <a:t>png</a:t>
            </a:r>
            <a:endParaRPr lang="en-US" sz="2400" dirty="0" smtClean="0">
              <a:latin typeface="+mj-lt"/>
            </a:endParaRPr>
          </a:p>
          <a:p>
            <a:pPr algn="just">
              <a:lnSpc>
                <a:spcPct val="80000"/>
              </a:lnSpc>
            </a:pPr>
            <a:r>
              <a:rPr lang="en-US" sz="2400" dirty="0" err="1" smtClean="0">
                <a:latin typeface="+mj-lt"/>
              </a:rPr>
              <a:t>Atribut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dan</a:t>
            </a:r>
            <a:r>
              <a:rPr lang="en-US" sz="2400" dirty="0" smtClean="0">
                <a:latin typeface="+mj-lt"/>
              </a:rPr>
              <a:t> Value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 err="1" smtClean="0">
                <a:latin typeface="+mj-lt"/>
              </a:rPr>
              <a:t>src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  <a:sym typeface="Wingdings" pitchFamily="2" charset="2"/>
              </a:rPr>
              <a:t>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lokasi</a:t>
            </a:r>
            <a:r>
              <a:rPr lang="en-US" sz="2000" dirty="0" smtClean="0">
                <a:latin typeface="+mj-lt"/>
                <a:sym typeface="Wingdings" pitchFamily="2" charset="2"/>
              </a:rPr>
              <a:t> file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gambar</a:t>
            </a:r>
            <a:endParaRPr lang="en-US" sz="2000" dirty="0" smtClean="0">
              <a:latin typeface="+mj-lt"/>
              <a:sym typeface="Wingdings" pitchFamily="2" charset="2"/>
            </a:endParaRPr>
          </a:p>
          <a:p>
            <a:pPr lvl="1" algn="just">
              <a:lnSpc>
                <a:spcPct val="80000"/>
              </a:lnSpc>
            </a:pPr>
            <a:r>
              <a:rPr lang="en-US" sz="2000" dirty="0" smtClean="0">
                <a:latin typeface="+mj-lt"/>
                <a:sym typeface="Wingdings" pitchFamily="2" charset="2"/>
              </a:rPr>
              <a:t>Width 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lebar</a:t>
            </a:r>
            <a:r>
              <a:rPr lang="en-US" sz="2000" dirty="0" smtClean="0"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gambar</a:t>
            </a:r>
            <a:endParaRPr lang="en-US" sz="2000" dirty="0" smtClean="0">
              <a:latin typeface="+mj-lt"/>
              <a:sym typeface="Wingdings" pitchFamily="2" charset="2"/>
            </a:endParaRPr>
          </a:p>
          <a:p>
            <a:pPr lvl="1" algn="just">
              <a:lnSpc>
                <a:spcPct val="80000"/>
              </a:lnSpc>
            </a:pPr>
            <a:r>
              <a:rPr lang="en-US" sz="2000" dirty="0" smtClean="0">
                <a:latin typeface="+mj-lt"/>
                <a:sym typeface="Wingdings" pitchFamily="2" charset="2"/>
              </a:rPr>
              <a:t>Height 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tinggi</a:t>
            </a:r>
            <a:r>
              <a:rPr lang="en-US" sz="2000" dirty="0" smtClean="0">
                <a:latin typeface="+mj-lt"/>
                <a:sym typeface="Wingdings" pitchFamily="2" charset="2"/>
              </a:rPr>
              <a:t>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gambar</a:t>
            </a:r>
            <a:endParaRPr lang="en-US" sz="2000" dirty="0" smtClean="0">
              <a:latin typeface="+mj-lt"/>
              <a:sym typeface="Wingdings" pitchFamily="2" charset="2"/>
            </a:endParaRPr>
          </a:p>
          <a:p>
            <a:pPr lvl="1" algn="just">
              <a:lnSpc>
                <a:spcPct val="80000"/>
              </a:lnSpc>
            </a:pPr>
            <a:r>
              <a:rPr lang="en-US" sz="2000" dirty="0" smtClean="0">
                <a:latin typeface="+mj-lt"/>
                <a:sym typeface="Wingdings" pitchFamily="2" charset="2"/>
              </a:rPr>
              <a:t>Alt  </a:t>
            </a:r>
            <a:r>
              <a:rPr lang="en-US" sz="2000" dirty="0" err="1" smtClean="0">
                <a:latin typeface="+mj-lt"/>
                <a:sym typeface="Wingdings" pitchFamily="2" charset="2"/>
              </a:rPr>
              <a:t>alternatif</a:t>
            </a:r>
            <a:r>
              <a:rPr lang="en-US" sz="2000" dirty="0" smtClean="0">
                <a:latin typeface="+mj-lt"/>
                <a:sym typeface="Wingdings" pitchFamily="2" charset="2"/>
              </a:rPr>
              <a:t> text</a:t>
            </a:r>
            <a:endParaRPr lang="en-US" sz="2000" dirty="0" smtClean="0">
              <a:latin typeface="+mj-lt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US" sz="2400" dirty="0" err="1" smtClean="0">
                <a:latin typeface="+mj-lt"/>
              </a:rPr>
              <a:t>Contoh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penggunaan</a:t>
            </a:r>
            <a:r>
              <a:rPr lang="en-US" sz="2400" dirty="0" smtClean="0">
                <a:latin typeface="+mj-lt"/>
              </a:rPr>
              <a:t> :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+mj-lt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&lt;IMG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=“logo.gif" width="78" height="79“ alt="logo"&gt;</a:t>
            </a:r>
          </a:p>
          <a:p>
            <a:pPr>
              <a:lnSpc>
                <a:spcPct val="80000"/>
              </a:lnSpc>
              <a:buNone/>
            </a:pPr>
            <a:endParaRPr lang="en-US" sz="2000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Hyperlink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600" dirty="0" err="1" smtClean="0">
                <a:latin typeface="+mj-lt"/>
              </a:rPr>
              <a:t>Kekuatan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utama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dokumen</a:t>
            </a:r>
            <a:r>
              <a:rPr lang="en-US" sz="2600" dirty="0" smtClean="0">
                <a:latin typeface="+mj-lt"/>
              </a:rPr>
              <a:t> HTML </a:t>
            </a:r>
            <a:r>
              <a:rPr lang="en-US" sz="2600" dirty="0" err="1" smtClean="0">
                <a:latin typeface="+mj-lt"/>
              </a:rPr>
              <a:t>terletak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pada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u="sng" dirty="0" smtClean="0">
                <a:latin typeface="+mj-lt"/>
              </a:rPr>
              <a:t>hypertext link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atau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u="sng" dirty="0" smtClean="0">
                <a:latin typeface="+mj-lt"/>
              </a:rPr>
              <a:t>hyperlink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atau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lebih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singkat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lagi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disebut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u="sng" dirty="0" smtClean="0">
                <a:latin typeface="+mj-lt"/>
              </a:rPr>
              <a:t>link</a:t>
            </a:r>
            <a:r>
              <a:rPr lang="en-US" sz="2600" dirty="0" smtClean="0">
                <a:latin typeface="+mj-lt"/>
              </a:rPr>
              <a:t>. </a:t>
            </a:r>
          </a:p>
          <a:p>
            <a:pPr algn="just">
              <a:lnSpc>
                <a:spcPct val="80000"/>
              </a:lnSpc>
            </a:pPr>
            <a:r>
              <a:rPr lang="en-US" sz="2600" dirty="0" err="1" smtClean="0">
                <a:latin typeface="+mj-lt"/>
              </a:rPr>
              <a:t>Dengan</a:t>
            </a:r>
            <a:r>
              <a:rPr lang="en-US" sz="2600" dirty="0" smtClean="0">
                <a:latin typeface="+mj-lt"/>
              </a:rPr>
              <a:t> hyperlink, </a:t>
            </a:r>
            <a:r>
              <a:rPr lang="en-US" sz="2600" dirty="0" err="1" smtClean="0">
                <a:latin typeface="+mj-lt"/>
              </a:rPr>
              <a:t>dapat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membuka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dokumen</a:t>
            </a:r>
            <a:r>
              <a:rPr lang="en-US" sz="2600" dirty="0" smtClean="0">
                <a:latin typeface="+mj-lt"/>
              </a:rPr>
              <a:t> HTML lain. </a:t>
            </a:r>
          </a:p>
          <a:p>
            <a:pPr algn="just">
              <a:lnSpc>
                <a:spcPct val="80000"/>
              </a:lnSpc>
            </a:pPr>
            <a:r>
              <a:rPr lang="en-US" sz="2600" dirty="0" smtClean="0">
                <a:latin typeface="+mj-lt"/>
              </a:rPr>
              <a:t>Hyperlink </a:t>
            </a:r>
            <a:r>
              <a:rPr lang="en-US" sz="2600" dirty="0" err="1" smtClean="0">
                <a:latin typeface="+mj-lt"/>
              </a:rPr>
              <a:t>ini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dapat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diletakkan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pada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teks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tertentu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ataupun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pada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sebuah</a:t>
            </a:r>
            <a:r>
              <a:rPr lang="en-US" sz="2600" dirty="0" smtClean="0">
                <a:latin typeface="+mj-lt"/>
              </a:rPr>
              <a:t> image.</a:t>
            </a:r>
          </a:p>
          <a:p>
            <a:pPr algn="just">
              <a:lnSpc>
                <a:spcPct val="80000"/>
              </a:lnSpc>
            </a:pPr>
            <a:r>
              <a:rPr lang="en-US" sz="2600" dirty="0" err="1" smtClean="0">
                <a:latin typeface="+mj-lt"/>
              </a:rPr>
              <a:t>Bila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diletakkan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pada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teks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maka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teks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tersebut</a:t>
            </a:r>
            <a:r>
              <a:rPr lang="en-US" sz="2600" dirty="0" smtClean="0">
                <a:latin typeface="+mj-lt"/>
              </a:rPr>
              <a:t> (</a:t>
            </a:r>
            <a:r>
              <a:rPr lang="en-US" sz="2600" dirty="0" err="1" smtClean="0">
                <a:latin typeface="+mj-lt"/>
              </a:rPr>
              <a:t>secara</a:t>
            </a:r>
            <a:r>
              <a:rPr lang="en-US" sz="2600" dirty="0" smtClean="0">
                <a:latin typeface="+mj-lt"/>
              </a:rPr>
              <a:t> default) </a:t>
            </a:r>
            <a:r>
              <a:rPr lang="en-US" sz="2600" dirty="0" err="1" smtClean="0">
                <a:latin typeface="+mj-lt"/>
              </a:rPr>
              <a:t>akan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digaris-bawahi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dan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warnanya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menjadi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berbeda</a:t>
            </a:r>
            <a:r>
              <a:rPr lang="en-US" sz="2600" dirty="0" smtClean="0">
                <a:latin typeface="+mj-lt"/>
              </a:rPr>
              <a:t>. </a:t>
            </a:r>
            <a:r>
              <a:rPr lang="en-US" sz="2600" dirty="0" err="1" smtClean="0">
                <a:latin typeface="+mj-lt"/>
              </a:rPr>
              <a:t>Sintaksis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penulisan</a:t>
            </a:r>
            <a:r>
              <a:rPr lang="en-US" sz="2600" dirty="0" smtClean="0">
                <a:latin typeface="+mj-lt"/>
              </a:rPr>
              <a:t> :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000" dirty="0" smtClean="0">
                <a:latin typeface="+mj-lt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url_file_tujuan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Teks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hyperlink &lt;/A&gt;</a:t>
            </a:r>
          </a:p>
          <a:p>
            <a:pPr algn="just">
              <a:lnSpc>
                <a:spcPct val="80000"/>
              </a:lnSpc>
              <a:buNone/>
            </a:pPr>
            <a:endParaRPr lang="en-US" sz="2400" dirty="0" smtClean="0">
              <a:latin typeface="+mj-lt"/>
            </a:endParaRPr>
          </a:p>
          <a:p>
            <a:pPr algn="just">
              <a:lnSpc>
                <a:spcPct val="80000"/>
              </a:lnSpc>
            </a:pPr>
            <a:r>
              <a:rPr lang="en-US" sz="2600" dirty="0" err="1" smtClean="0">
                <a:latin typeface="+mj-lt"/>
              </a:rPr>
              <a:t>Contoh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penggunaan</a:t>
            </a:r>
            <a:r>
              <a:rPr lang="en-US" sz="2600" dirty="0" smtClean="0">
                <a:latin typeface="+mj-lt"/>
              </a:rPr>
              <a:t> :</a:t>
            </a:r>
          </a:p>
          <a:p>
            <a:pPr algn="just">
              <a:lnSpc>
                <a:spcPct val="80000"/>
              </a:lnSpc>
              <a:buNone/>
            </a:pPr>
            <a:r>
              <a:rPr lang="en-US" sz="2600" dirty="0" smtClean="0">
                <a:latin typeface="+mj-lt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="tag_hyperlink.html“&gt;Tag Hyperlink&lt;/A&gt;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Hyperlink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80000"/>
              </a:lnSpc>
            </a:pPr>
            <a:r>
              <a:rPr lang="en-US" sz="3400" dirty="0" smtClean="0">
                <a:latin typeface="+mj-lt"/>
              </a:rPr>
              <a:t>Path </a:t>
            </a:r>
            <a:r>
              <a:rPr lang="en-US" sz="3400" dirty="0" err="1" smtClean="0">
                <a:latin typeface="+mj-lt"/>
              </a:rPr>
              <a:t>Relatif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dan</a:t>
            </a:r>
            <a:r>
              <a:rPr lang="en-US" sz="3400" dirty="0" smtClean="0">
                <a:latin typeface="+mj-lt"/>
              </a:rPr>
              <a:t> Path Absolute</a:t>
            </a:r>
          </a:p>
          <a:p>
            <a:pPr algn="just">
              <a:lnSpc>
                <a:spcPct val="80000"/>
              </a:lnSpc>
              <a:buNone/>
            </a:pPr>
            <a:endParaRPr lang="en-US" u="sng" dirty="0" smtClean="0">
              <a:latin typeface="+mj-lt"/>
            </a:endParaRPr>
          </a:p>
          <a:p>
            <a:pPr lvl="1" algn="just">
              <a:lnSpc>
                <a:spcPct val="80000"/>
              </a:lnSpc>
            </a:pPr>
            <a:r>
              <a:rPr lang="en-US" dirty="0" err="1" smtClean="0">
                <a:latin typeface="+mj-lt"/>
              </a:rPr>
              <a:t>Bila</a:t>
            </a:r>
            <a:r>
              <a:rPr lang="en-US" dirty="0" smtClean="0">
                <a:latin typeface="+mj-lt"/>
              </a:rPr>
              <a:t> file HTML </a:t>
            </a:r>
            <a:r>
              <a:rPr lang="en-US" dirty="0" err="1" smtClean="0">
                <a:latin typeface="+mj-lt"/>
              </a:rPr>
              <a:t>tujuan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berada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pada</a:t>
            </a:r>
            <a:r>
              <a:rPr lang="en-US" dirty="0" smtClean="0">
                <a:latin typeface="+mj-lt"/>
              </a:rPr>
              <a:t> domain name yang </a:t>
            </a:r>
            <a:r>
              <a:rPr lang="en-US" dirty="0" err="1" smtClean="0">
                <a:latin typeface="+mj-lt"/>
              </a:rPr>
              <a:t>sama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tetapi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pada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direktori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tidak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sama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maka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kita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bisa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menggunakan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url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relatif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yaitu</a:t>
            </a:r>
            <a:r>
              <a:rPr lang="en-US" dirty="0" smtClean="0">
                <a:latin typeface="+mj-lt"/>
              </a:rPr>
              <a:t> path name </a:t>
            </a:r>
            <a:r>
              <a:rPr lang="en-US" dirty="0" err="1" smtClean="0">
                <a:latin typeface="+mj-lt"/>
              </a:rPr>
              <a:t>relatif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berdasarkan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posisi</a:t>
            </a:r>
            <a:r>
              <a:rPr lang="en-US" dirty="0" smtClean="0">
                <a:latin typeface="+mj-lt"/>
              </a:rPr>
              <a:t> file </a:t>
            </a:r>
            <a:r>
              <a:rPr lang="en-US" dirty="0" err="1" smtClean="0">
                <a:latin typeface="+mj-lt"/>
              </a:rPr>
              <a:t>saat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ini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 smtClean="0">
                <a:latin typeface="+mj-lt"/>
              </a:rPr>
              <a:t>Misalnya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kita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membuka</a:t>
            </a:r>
            <a:r>
              <a:rPr lang="en-US" dirty="0" smtClean="0">
                <a:latin typeface="+mj-lt"/>
              </a:rPr>
              <a:t> file atas.html yang </a:t>
            </a:r>
            <a:r>
              <a:rPr lang="en-US" dirty="0" err="1" smtClean="0">
                <a:latin typeface="+mj-lt"/>
              </a:rPr>
              <a:t>berada</a:t>
            </a:r>
            <a:r>
              <a:rPr lang="en-US" dirty="0" smtClean="0">
                <a:latin typeface="+mj-lt"/>
              </a:rPr>
              <a:t> 2 </a:t>
            </a:r>
            <a:r>
              <a:rPr lang="en-US" dirty="0" err="1" smtClean="0">
                <a:latin typeface="+mj-lt"/>
              </a:rPr>
              <a:t>tingkat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diatasnya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maka</a:t>
            </a:r>
            <a:r>
              <a:rPr lang="en-US" dirty="0" smtClean="0">
                <a:latin typeface="+mj-lt"/>
              </a:rPr>
              <a:t> hyperlink-</a:t>
            </a:r>
            <a:r>
              <a:rPr lang="en-US" dirty="0" err="1" smtClean="0">
                <a:latin typeface="+mj-lt"/>
              </a:rPr>
              <a:t>nya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berbentuk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seperti</a:t>
            </a:r>
            <a:r>
              <a:rPr lang="en-US" dirty="0" smtClean="0">
                <a:latin typeface="+mj-lt"/>
              </a:rPr>
              <a:t> :</a:t>
            </a:r>
          </a:p>
          <a:p>
            <a:pPr algn="just">
              <a:lnSpc>
                <a:spcPct val="80000"/>
              </a:lnSpc>
            </a:pPr>
            <a:endParaRPr lang="en-US" dirty="0" smtClean="0">
              <a:latin typeface="+mj-lt"/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dirty="0" smtClean="0">
                <a:latin typeface="+mj-lt"/>
              </a:rPr>
              <a:t>	      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="../../atas.html"&gt;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Keatas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&lt;/a&gt;</a:t>
            </a:r>
          </a:p>
          <a:p>
            <a:pPr algn="just">
              <a:lnSpc>
                <a:spcPct val="80000"/>
              </a:lnSpc>
              <a:buNone/>
            </a:pPr>
            <a:endParaRPr lang="en-US" dirty="0" smtClean="0">
              <a:latin typeface="+mj-lt"/>
            </a:endParaRPr>
          </a:p>
          <a:p>
            <a:pPr lvl="1" algn="just">
              <a:lnSpc>
                <a:spcPct val="80000"/>
              </a:lnSpc>
            </a:pPr>
            <a:r>
              <a:rPr lang="en-US" dirty="0" err="1" smtClean="0">
                <a:latin typeface="+mj-lt"/>
              </a:rPr>
              <a:t>Bila</a:t>
            </a:r>
            <a:r>
              <a:rPr lang="en-US" dirty="0" smtClean="0">
                <a:latin typeface="+mj-lt"/>
              </a:rPr>
              <a:t> file yang </a:t>
            </a:r>
            <a:r>
              <a:rPr lang="en-US" dirty="0" err="1" smtClean="0">
                <a:latin typeface="+mj-lt"/>
              </a:rPr>
              <a:t>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dikaitkan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berada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pada</a:t>
            </a:r>
            <a:r>
              <a:rPr lang="en-US" dirty="0" smtClean="0">
                <a:latin typeface="+mj-lt"/>
              </a:rPr>
              <a:t> domain name yang </a:t>
            </a:r>
            <a:r>
              <a:rPr lang="en-US" dirty="0" err="1" smtClean="0">
                <a:latin typeface="+mj-lt"/>
              </a:rPr>
              <a:t>berbeda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dengan</a:t>
            </a:r>
            <a:r>
              <a:rPr lang="en-US" dirty="0" smtClean="0">
                <a:latin typeface="+mj-lt"/>
              </a:rPr>
              <a:t> domain name file yang </a:t>
            </a:r>
            <a:r>
              <a:rPr lang="en-US" dirty="0" err="1" smtClean="0">
                <a:latin typeface="+mj-lt"/>
              </a:rPr>
              <a:t>sekarang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ini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maka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kita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harus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menggunakan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url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lengkap</a:t>
            </a:r>
            <a:r>
              <a:rPr lang="en-US" dirty="0" smtClean="0">
                <a:latin typeface="+mj-lt"/>
              </a:rPr>
              <a:t> file </a:t>
            </a:r>
            <a:r>
              <a:rPr lang="en-US" dirty="0" err="1" smtClean="0">
                <a:latin typeface="+mj-lt"/>
              </a:rPr>
              <a:t>tujuan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tersebut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 smtClean="0">
                <a:latin typeface="+mj-lt"/>
              </a:rPr>
              <a:t>Misalnya</a:t>
            </a:r>
            <a:r>
              <a:rPr lang="en-US" dirty="0" smtClean="0">
                <a:latin typeface="+mj-lt"/>
              </a:rPr>
              <a:t> :</a:t>
            </a:r>
          </a:p>
          <a:p>
            <a:pPr algn="just">
              <a:lnSpc>
                <a:spcPct val="80000"/>
              </a:lnSpc>
            </a:pPr>
            <a:endParaRPr lang="en-US" dirty="0" smtClean="0">
              <a:latin typeface="+mj-lt"/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dirty="0" smtClean="0">
                <a:latin typeface="+mj-lt"/>
              </a:rPr>
              <a:t>	      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="http://www.budiluhur.ac.id"&gt;Budi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Luhur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&lt;/a&gt;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Hyperlink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+mj-lt"/>
              </a:rPr>
              <a:t>Mailto</a:t>
            </a:r>
          </a:p>
          <a:p>
            <a:pPr algn="just">
              <a:buNone/>
            </a:pP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Untuk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memudahkan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pengguna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mengirimkan</a:t>
            </a:r>
            <a:r>
              <a:rPr lang="en-US" sz="2800" dirty="0" smtClean="0">
                <a:latin typeface="+mj-lt"/>
              </a:rPr>
              <a:t> email </a:t>
            </a:r>
            <a:r>
              <a:rPr lang="en-US" sz="2800" dirty="0" err="1" smtClean="0">
                <a:latin typeface="+mj-lt"/>
              </a:rPr>
              <a:t>ke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suatu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alamat</a:t>
            </a:r>
            <a:r>
              <a:rPr lang="en-US" sz="2800" dirty="0" smtClean="0">
                <a:latin typeface="+mj-lt"/>
              </a:rPr>
              <a:t> email </a:t>
            </a:r>
            <a:r>
              <a:rPr lang="en-US" sz="2800" dirty="0" err="1" smtClean="0">
                <a:latin typeface="+mj-lt"/>
              </a:rPr>
              <a:t>tertentu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dapat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dilakukan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dengan</a:t>
            </a:r>
            <a:r>
              <a:rPr lang="en-US" sz="2800" dirty="0" smtClean="0">
                <a:latin typeface="+mj-lt"/>
              </a:rPr>
              <a:t> tag hyperlink </a:t>
            </a:r>
            <a:r>
              <a:rPr lang="en-US" sz="2800" dirty="0" err="1" smtClean="0">
                <a:latin typeface="+mj-lt"/>
              </a:rPr>
              <a:t>ini</a:t>
            </a:r>
            <a:r>
              <a:rPr lang="en-US" sz="2800" dirty="0" smtClean="0">
                <a:latin typeface="+mj-lt"/>
              </a:rPr>
              <a:t>. </a:t>
            </a:r>
            <a:r>
              <a:rPr lang="en-US" sz="2800" dirty="0" err="1" smtClean="0">
                <a:latin typeface="+mj-lt"/>
              </a:rPr>
              <a:t>Yaitu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dengan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menambah</a:t>
            </a:r>
            <a:r>
              <a:rPr lang="en-US" sz="2800" dirty="0" smtClean="0">
                <a:latin typeface="+mj-lt"/>
              </a:rPr>
              <a:t> "mailto" </a:t>
            </a:r>
            <a:r>
              <a:rPr lang="en-US" sz="2800" dirty="0" err="1" smtClean="0">
                <a:latin typeface="+mj-lt"/>
              </a:rPr>
              <a:t>dan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alamat</a:t>
            </a:r>
            <a:r>
              <a:rPr lang="en-US" sz="2800" dirty="0" smtClean="0">
                <a:latin typeface="+mj-lt"/>
              </a:rPr>
              <a:t> email </a:t>
            </a:r>
            <a:r>
              <a:rPr lang="en-US" sz="2800" dirty="0" err="1" smtClean="0">
                <a:latin typeface="+mj-lt"/>
              </a:rPr>
              <a:t>tujuan</a:t>
            </a:r>
            <a:r>
              <a:rPr lang="en-US" sz="2800" dirty="0" smtClean="0">
                <a:latin typeface="+mj-lt"/>
              </a:rPr>
              <a:t>. </a:t>
            </a:r>
            <a:r>
              <a:rPr lang="en-US" sz="2800" dirty="0" err="1" smtClean="0">
                <a:latin typeface="+mj-lt"/>
              </a:rPr>
              <a:t>Sintaksis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penulisannya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sebagai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berikut</a:t>
            </a:r>
            <a:r>
              <a:rPr lang="en-US" sz="2800" dirty="0" smtClean="0">
                <a:latin typeface="+mj-lt"/>
              </a:rPr>
              <a:t> 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&lt;a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="mailto:fti@budiluhur.ac.id"&gt;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Kirim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email &lt;/a&gt;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</a:t>
            </a:r>
            <a:endParaRPr lang="en-US" dirty="0"/>
          </a:p>
        </p:txBody>
      </p:sp>
      <p:pic>
        <p:nvPicPr>
          <p:cNvPr id="7" name="Content Placeholder 6" descr="contoh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64861"/>
            <a:ext cx="8229600" cy="35966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7" name="Content Placeholder 6" descr="contoh5r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5301" y="1600200"/>
            <a:ext cx="5993397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+mj-lt"/>
              </a:rPr>
              <a:t>Tag </a:t>
            </a:r>
            <a:r>
              <a:rPr lang="en-US" sz="2800" dirty="0" err="1" smtClean="0">
                <a:latin typeface="+mj-lt"/>
              </a:rPr>
              <a:t>tabel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ini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memerlukan</a:t>
            </a:r>
            <a:r>
              <a:rPr lang="en-US" sz="2800" dirty="0" smtClean="0">
                <a:latin typeface="+mj-lt"/>
              </a:rPr>
              <a:t> tag </a:t>
            </a:r>
            <a:r>
              <a:rPr lang="en-US" sz="2800" dirty="0" err="1" smtClean="0">
                <a:latin typeface="+mj-lt"/>
              </a:rPr>
              <a:t>lainnya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untuk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menampilkan</a:t>
            </a:r>
            <a:r>
              <a:rPr lang="en-US" sz="2800" dirty="0" smtClean="0">
                <a:latin typeface="+mj-lt"/>
              </a:rPr>
              <a:t> data </a:t>
            </a:r>
            <a:r>
              <a:rPr lang="en-US" sz="2800" dirty="0" err="1" smtClean="0">
                <a:latin typeface="+mj-lt"/>
              </a:rPr>
              <a:t>dalam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bentuk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tabulasi</a:t>
            </a:r>
            <a:r>
              <a:rPr lang="en-US" sz="2800" dirty="0" smtClean="0">
                <a:latin typeface="+mj-lt"/>
              </a:rPr>
              <a:t>. </a:t>
            </a:r>
            <a:endParaRPr lang="en-US" sz="28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5537" y="2514600"/>
            <a:ext cx="7256463" cy="383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+mj-lt"/>
              </a:rPr>
              <a:t>HTML (Hypertext Markup Language) </a:t>
            </a:r>
            <a:r>
              <a:rPr lang="en-US" dirty="0" err="1" smtClean="0">
                <a:latin typeface="+mj-lt"/>
              </a:rPr>
              <a:t>merupakan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bahasa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pemrograman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digunakan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untuk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membuat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halaman</a:t>
            </a:r>
            <a:r>
              <a:rPr lang="en-US" dirty="0" smtClean="0">
                <a:latin typeface="+mj-lt"/>
              </a:rPr>
              <a:t> web.</a:t>
            </a:r>
          </a:p>
          <a:p>
            <a:pPr algn="just"/>
            <a:r>
              <a:rPr lang="en-US" dirty="0" err="1" smtClean="0">
                <a:latin typeface="+mj-lt"/>
              </a:rPr>
              <a:t>Untuk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menulis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dokumen</a:t>
            </a:r>
            <a:r>
              <a:rPr lang="en-US" dirty="0" smtClean="0">
                <a:latin typeface="+mj-lt"/>
              </a:rPr>
              <a:t> HTML </a:t>
            </a:r>
            <a:r>
              <a:rPr lang="en-US" dirty="0" err="1" smtClean="0">
                <a:latin typeface="+mj-lt"/>
              </a:rPr>
              <a:t>dapat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menggunakan</a:t>
            </a:r>
            <a:r>
              <a:rPr lang="en-US" dirty="0" smtClean="0">
                <a:latin typeface="+mj-lt"/>
              </a:rPr>
              <a:t> editor  </a:t>
            </a:r>
            <a:r>
              <a:rPr lang="en-US" dirty="0" err="1" smtClean="0">
                <a:latin typeface="+mj-lt"/>
              </a:rPr>
              <a:t>seperti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NotePad</a:t>
            </a:r>
            <a:r>
              <a:rPr lang="en-US" dirty="0" smtClean="0">
                <a:latin typeface="+mj-lt"/>
              </a:rPr>
              <a:t>, Notepad++, Sublime text, </a:t>
            </a:r>
            <a:r>
              <a:rPr lang="en-US" dirty="0" err="1" smtClean="0">
                <a:latin typeface="+mj-lt"/>
              </a:rPr>
              <a:t>atau</a:t>
            </a:r>
            <a:r>
              <a:rPr lang="en-US" dirty="0" smtClean="0">
                <a:latin typeface="+mj-lt"/>
              </a:rPr>
              <a:t> Dreamweaver</a:t>
            </a:r>
          </a:p>
          <a:p>
            <a:pPr algn="just"/>
            <a:r>
              <a:rPr lang="en-US" dirty="0" err="1" smtClean="0">
                <a:latin typeface="+mj-lt"/>
              </a:rPr>
              <a:t>Versi</a:t>
            </a:r>
            <a:r>
              <a:rPr lang="en-US" dirty="0" smtClean="0">
                <a:latin typeface="+mj-lt"/>
              </a:rPr>
              <a:t> HTML </a:t>
            </a:r>
            <a:r>
              <a:rPr lang="en-US" dirty="0" err="1" smtClean="0">
                <a:latin typeface="+mj-lt"/>
              </a:rPr>
              <a:t>terbaru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adalah</a:t>
            </a:r>
            <a:r>
              <a:rPr lang="en-US" dirty="0" smtClean="0">
                <a:latin typeface="+mj-lt"/>
              </a:rPr>
              <a:t> HTML5</a:t>
            </a:r>
          </a:p>
          <a:p>
            <a:pPr algn="just"/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HTML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i="1" dirty="0" smtClean="0"/>
              <a:t>case-insensitive</a:t>
            </a:r>
            <a:endParaRPr lang="en-US" dirty="0" smtClean="0"/>
          </a:p>
          <a:p>
            <a:pPr algn="just"/>
            <a:endParaRPr lang="en-US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err="1" smtClean="0">
                <a:latin typeface="+mj-lt"/>
              </a:rPr>
              <a:t>Atribut</a:t>
            </a:r>
            <a:r>
              <a:rPr lang="en-US" sz="2800" dirty="0" smtClean="0">
                <a:latin typeface="+mj-lt"/>
              </a:rPr>
              <a:t> Tag </a:t>
            </a:r>
            <a:r>
              <a:rPr lang="en-US" sz="2800" dirty="0" err="1" smtClean="0">
                <a:latin typeface="+mj-lt"/>
              </a:rPr>
              <a:t>Tabel</a:t>
            </a:r>
            <a:endParaRPr lang="en-US" sz="28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8153400" cy="371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2400" dirty="0" err="1" smtClean="0">
                <a:latin typeface="+mj-lt"/>
              </a:rPr>
              <a:t>Berikut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ini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atribut</a:t>
            </a:r>
            <a:r>
              <a:rPr lang="en-US" sz="2400" dirty="0" smtClean="0">
                <a:latin typeface="+mj-lt"/>
              </a:rPr>
              <a:t> tag-tag &lt;</a:t>
            </a:r>
            <a:r>
              <a:rPr lang="en-US" sz="2400" dirty="0" err="1" smtClean="0">
                <a:latin typeface="+mj-lt"/>
              </a:rPr>
              <a:t>th</a:t>
            </a:r>
            <a:r>
              <a:rPr lang="en-US" sz="2400" dirty="0" smtClean="0">
                <a:latin typeface="+mj-lt"/>
              </a:rPr>
              <a:t>&gt; </a:t>
            </a:r>
            <a:r>
              <a:rPr lang="en-US" sz="2400" dirty="0" err="1" smtClean="0">
                <a:latin typeface="+mj-lt"/>
              </a:rPr>
              <a:t>dan</a:t>
            </a:r>
            <a:r>
              <a:rPr lang="en-US" sz="2400" dirty="0" smtClean="0">
                <a:latin typeface="+mj-lt"/>
              </a:rPr>
              <a:t> &lt;td&gt;, </a:t>
            </a:r>
            <a:r>
              <a:rPr lang="en-US" sz="2400" dirty="0" err="1" smtClean="0">
                <a:latin typeface="+mj-lt"/>
              </a:rPr>
              <a:t>bila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disebutkan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di</a:t>
            </a:r>
            <a:r>
              <a:rPr lang="en-US" sz="2400" dirty="0" smtClean="0">
                <a:latin typeface="+mj-lt"/>
              </a:rPr>
              <a:t> tag &lt;</a:t>
            </a:r>
            <a:r>
              <a:rPr lang="en-US" sz="2400" dirty="0" err="1" smtClean="0">
                <a:latin typeface="+mj-lt"/>
              </a:rPr>
              <a:t>tr</a:t>
            </a:r>
            <a:r>
              <a:rPr lang="en-US" sz="2400" dirty="0" smtClean="0">
                <a:latin typeface="+mj-lt"/>
              </a:rPr>
              <a:t>&gt; </a:t>
            </a:r>
            <a:r>
              <a:rPr lang="en-US" sz="2400" dirty="0" err="1" smtClean="0">
                <a:latin typeface="+mj-lt"/>
              </a:rPr>
              <a:t>maka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atribut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di</a:t>
            </a:r>
            <a:r>
              <a:rPr lang="en-US" sz="2400" dirty="0" smtClean="0">
                <a:latin typeface="+mj-lt"/>
              </a:rPr>
              <a:t> tag &lt;</a:t>
            </a:r>
            <a:r>
              <a:rPr lang="en-US" sz="2400" dirty="0" err="1" smtClean="0">
                <a:latin typeface="+mj-lt"/>
              </a:rPr>
              <a:t>th</a:t>
            </a:r>
            <a:r>
              <a:rPr lang="en-US" sz="2400" dirty="0" smtClean="0">
                <a:latin typeface="+mj-lt"/>
              </a:rPr>
              <a:t>&gt; </a:t>
            </a:r>
            <a:r>
              <a:rPr lang="en-US" sz="2400" dirty="0" err="1" smtClean="0">
                <a:latin typeface="+mj-lt"/>
              </a:rPr>
              <a:t>dan</a:t>
            </a:r>
            <a:r>
              <a:rPr lang="en-US" sz="2400" dirty="0" smtClean="0">
                <a:latin typeface="+mj-lt"/>
              </a:rPr>
              <a:t> &lt;td&gt; </a:t>
            </a:r>
            <a:r>
              <a:rPr lang="en-US" sz="2400" dirty="0" err="1" smtClean="0">
                <a:latin typeface="+mj-lt"/>
              </a:rPr>
              <a:t>diabaikan</a:t>
            </a:r>
            <a:endParaRPr lang="en-US" sz="2400" dirty="0" smtClean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86000"/>
            <a:ext cx="8077200" cy="3138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</a:t>
            </a:r>
            <a:endParaRPr lang="en-US" dirty="0"/>
          </a:p>
        </p:txBody>
      </p:sp>
      <p:pic>
        <p:nvPicPr>
          <p:cNvPr id="7" name="Content Placeholder 6" descr="contoh4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1"/>
            <a:ext cx="8229600" cy="442930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7" name="Content Placeholder 6" descr="contoh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5301" y="1600200"/>
            <a:ext cx="5993397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HTML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valid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,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dicek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https://validator.w3.org/#validate_by_input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latin typeface="Tahoma" pitchFamily="34" charset="0"/>
                <a:ea typeface="Gulim" pitchFamily="34" charset="-127"/>
              </a:rPr>
              <a:t>Tag</a:t>
            </a:r>
            <a:endParaRPr lang="en-US" b="1">
              <a:latin typeface="Tahoma" pitchFamily="34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Gulim" pitchFamily="34" charset="-127"/>
              </a:rPr>
              <a:t>Tag </a:t>
            </a:r>
            <a:r>
              <a:rPr lang="en-US" altLang="ko-KR" dirty="0" err="1" smtClean="0">
                <a:ea typeface="Gulim" pitchFamily="34" charset="-127"/>
              </a:rPr>
              <a:t>adalah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kode</a:t>
            </a:r>
            <a:r>
              <a:rPr lang="en-US" altLang="ko-KR" dirty="0" smtClean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khusus</a:t>
            </a:r>
            <a:r>
              <a:rPr lang="en-US" altLang="ko-KR" dirty="0">
                <a:ea typeface="Gulim" pitchFamily="34" charset="-127"/>
              </a:rPr>
              <a:t> yang </a:t>
            </a:r>
            <a:r>
              <a:rPr lang="en-US" altLang="ko-KR" dirty="0" err="1">
                <a:ea typeface="Gulim" pitchFamily="34" charset="-127"/>
              </a:rPr>
              <a:t>merupakan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komponen</a:t>
            </a:r>
            <a:r>
              <a:rPr lang="en-US" altLang="ko-KR" dirty="0">
                <a:ea typeface="Gulim" pitchFamily="34" charset="-127"/>
              </a:rPr>
              <a:t> fundamental </a:t>
            </a:r>
            <a:r>
              <a:rPr lang="en-US" altLang="ko-KR" dirty="0" err="1">
                <a:ea typeface="Gulim" pitchFamily="34" charset="-127"/>
              </a:rPr>
              <a:t>pada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dokumen</a:t>
            </a:r>
            <a:r>
              <a:rPr lang="en-US" altLang="ko-KR" dirty="0" smtClean="0">
                <a:ea typeface="Gulim" pitchFamily="34" charset="-127"/>
              </a:rPr>
              <a:t> HTML</a:t>
            </a:r>
            <a:endParaRPr lang="en-US" altLang="ko-KR" dirty="0">
              <a:ea typeface="Gulim" pitchFamily="34" charset="-127"/>
            </a:endParaRPr>
          </a:p>
          <a:p>
            <a:r>
              <a:rPr lang="en-US" altLang="ko-KR" dirty="0" err="1">
                <a:ea typeface="Gulim" pitchFamily="34" charset="-127"/>
              </a:rPr>
              <a:t>Nama</a:t>
            </a:r>
            <a:r>
              <a:rPr lang="en-US" altLang="ko-KR" dirty="0">
                <a:ea typeface="Gulim" pitchFamily="34" charset="-127"/>
              </a:rPr>
              <a:t> TAG </a:t>
            </a:r>
            <a:r>
              <a:rPr lang="en-US" altLang="ko-KR" dirty="0" err="1">
                <a:ea typeface="Gulim" pitchFamily="34" charset="-127"/>
              </a:rPr>
              <a:t>ditulis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di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dalam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tanda</a:t>
            </a:r>
            <a:r>
              <a:rPr lang="en-US" altLang="ko-KR" dirty="0">
                <a:ea typeface="Gulim" pitchFamily="34" charset="-127"/>
              </a:rPr>
              <a:t> &lt; </a:t>
            </a:r>
            <a:r>
              <a:rPr lang="en-US" altLang="ko-KR" dirty="0" err="1">
                <a:ea typeface="Gulim" pitchFamily="34" charset="-127"/>
              </a:rPr>
              <a:t>dan</a:t>
            </a:r>
            <a:r>
              <a:rPr lang="en-US" altLang="ko-KR" dirty="0">
                <a:ea typeface="Gulim" pitchFamily="34" charset="-127"/>
              </a:rPr>
              <a:t> &gt; </a:t>
            </a:r>
            <a:r>
              <a:rPr lang="en-US" altLang="ko-KR" dirty="0" err="1">
                <a:ea typeface="Gulim" pitchFamily="34" charset="-127"/>
              </a:rPr>
              <a:t>dan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untuk</a:t>
            </a:r>
            <a:r>
              <a:rPr lang="en-US" altLang="ko-KR" dirty="0">
                <a:ea typeface="Gulim" pitchFamily="34" charset="-127"/>
              </a:rPr>
              <a:t> TAG </a:t>
            </a:r>
            <a:r>
              <a:rPr lang="en-US" altLang="ko-KR" dirty="0" err="1">
                <a:ea typeface="Gulim" pitchFamily="34" charset="-127"/>
              </a:rPr>
              <a:t>penutup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ditambahan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tanda</a:t>
            </a:r>
            <a:r>
              <a:rPr lang="en-US" altLang="ko-KR" dirty="0">
                <a:ea typeface="Gulim" pitchFamily="34" charset="-127"/>
              </a:rPr>
              <a:t> /</a:t>
            </a:r>
          </a:p>
          <a:p>
            <a:r>
              <a:rPr lang="en-US" altLang="ko-KR" dirty="0" err="1">
                <a:ea typeface="Gulim" pitchFamily="34" charset="-127"/>
              </a:rPr>
              <a:t>Boleh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dituliskan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dengan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huruf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besar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>
                <a:ea typeface="Gulim" pitchFamily="34" charset="-127"/>
              </a:rPr>
              <a:t>maupun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 err="1" smtClean="0">
                <a:ea typeface="Gulim" pitchFamily="34" charset="-127"/>
              </a:rPr>
              <a:t>kecil</a:t>
            </a:r>
            <a:endParaRPr lang="en-US" altLang="ko-KR" dirty="0"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latin typeface="Tahoma" pitchFamily="34" charset="0"/>
                <a:ea typeface="Gulim" pitchFamily="34" charset="-127"/>
              </a:rPr>
              <a:t>Atribut dan Value</a:t>
            </a:r>
            <a:endParaRPr lang="en-US" b="1">
              <a:latin typeface="Tahoma" pitchFamily="34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Gulim" pitchFamily="34" charset="-127"/>
              </a:rPr>
              <a:t>Beberapa tag mengandung atribut didalamnya, contoh: &lt;p align=“center”&gt;</a:t>
            </a:r>
          </a:p>
          <a:p>
            <a:r>
              <a:rPr lang="en-US" altLang="ko-KR">
                <a:ea typeface="Gulim" pitchFamily="34" charset="-127"/>
              </a:rPr>
              <a:t>Pada contoh di atas, p adalah nama tag, sedangkan align adalah nama atribut</a:t>
            </a:r>
          </a:p>
          <a:p>
            <a:r>
              <a:rPr lang="en-US" altLang="ko-KR">
                <a:ea typeface="Gulim" pitchFamily="34" charset="-127"/>
              </a:rPr>
              <a:t>Atribut pada umumnya melibatkan value, seperti pada contoh, “center” adalah value untuk atribut align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HTML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buNone/>
            </a:pPr>
            <a:r>
              <a:rPr lang="en-US" sz="2400" dirty="0" err="1" smtClean="0">
                <a:latin typeface="+mj-lt"/>
              </a:rPr>
              <a:t>Contoh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kode</a:t>
            </a:r>
            <a:r>
              <a:rPr lang="en-US" sz="2400" dirty="0" smtClean="0">
                <a:latin typeface="+mj-lt"/>
              </a:rPr>
              <a:t> HTML5 yang </a:t>
            </a:r>
            <a:r>
              <a:rPr lang="en-US" sz="2400" dirty="0" err="1" smtClean="0">
                <a:latin typeface="+mj-lt"/>
              </a:rPr>
              <a:t>sangat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sederhana</a:t>
            </a:r>
            <a:r>
              <a:rPr lang="en-US" sz="2400" dirty="0" smtClean="0">
                <a:latin typeface="+mj-lt"/>
              </a:rPr>
              <a:t> 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&lt;meta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charset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="utf-8"&gt;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&lt;title&gt;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Belajar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HTML5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mudah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sekali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&lt;/title&gt;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&lt;h1&gt;HTML5&lt;/h1&gt;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&lt;p&gt;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Belajar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HTML5 yuk&lt;/p&gt;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HTML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b="1" dirty="0" smtClean="0"/>
              <a:t>DOCTYPE</a:t>
            </a:r>
            <a:r>
              <a:rPr lang="en-US" sz="2800" dirty="0" smtClean="0"/>
              <a:t> </a:t>
            </a:r>
            <a:r>
              <a:rPr lang="en-US" sz="2800" dirty="0" err="1" smtClean="0"/>
              <a:t>atau</a:t>
            </a:r>
            <a:r>
              <a:rPr lang="en-US" sz="2800" dirty="0" smtClean="0"/>
              <a:t> </a:t>
            </a:r>
            <a:r>
              <a:rPr lang="en-US" sz="2800" b="1" i="1" dirty="0" smtClean="0"/>
              <a:t>document type declaration (DTD)</a:t>
            </a:r>
            <a:r>
              <a:rPr lang="en-US" sz="2800" dirty="0" smtClean="0"/>
              <a:t> 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keterangan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ditulis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memberitahu</a:t>
            </a:r>
            <a:r>
              <a:rPr lang="en-US" sz="2800" dirty="0" smtClean="0"/>
              <a:t> web browser </a:t>
            </a:r>
            <a:r>
              <a:rPr lang="en-US" sz="2800" dirty="0" err="1" smtClean="0"/>
              <a:t>tentang</a:t>
            </a:r>
            <a:r>
              <a:rPr lang="en-US" sz="2800" dirty="0" smtClean="0"/>
              <a:t> </a:t>
            </a:r>
            <a:r>
              <a:rPr lang="en-US" sz="2800" dirty="0" err="1" smtClean="0"/>
              <a:t>aturan</a:t>
            </a:r>
            <a:r>
              <a:rPr lang="en-US" sz="2800" dirty="0" smtClean="0"/>
              <a:t> </a:t>
            </a:r>
            <a:r>
              <a:rPr lang="en-US" sz="2800" dirty="0" err="1" smtClean="0"/>
              <a:t>penulisan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dokumen</a:t>
            </a:r>
            <a:r>
              <a:rPr lang="en-US" sz="2800" dirty="0" smtClean="0"/>
              <a:t> yang </a:t>
            </a:r>
            <a:r>
              <a:rPr lang="en-US" sz="2800" dirty="0" err="1" smtClean="0"/>
              <a:t>sedang</a:t>
            </a:r>
            <a:r>
              <a:rPr lang="en-US" sz="2800" dirty="0" smtClean="0"/>
              <a:t> </a:t>
            </a:r>
            <a:r>
              <a:rPr lang="en-US" sz="2800" dirty="0" err="1" smtClean="0"/>
              <a:t>ditampilkan</a:t>
            </a:r>
            <a:r>
              <a:rPr lang="en-US" sz="2800" dirty="0" smtClean="0"/>
              <a:t>.</a:t>
            </a:r>
            <a:endParaRPr lang="en-US" sz="2600" dirty="0" smtClean="0">
              <a:latin typeface="+mj-lt"/>
            </a:endParaRPr>
          </a:p>
          <a:p>
            <a:pPr algn="just"/>
            <a:r>
              <a:rPr lang="en-US" sz="2600" dirty="0" err="1" smtClean="0">
                <a:latin typeface="+mj-lt"/>
              </a:rPr>
              <a:t>Pasangan</a:t>
            </a:r>
            <a:r>
              <a:rPr lang="en-US" sz="2600" dirty="0" smtClean="0">
                <a:latin typeface="+mj-lt"/>
              </a:rPr>
              <a:t> tag &lt;HTML&gt; </a:t>
            </a:r>
            <a:r>
              <a:rPr lang="en-US" sz="2600" dirty="0" err="1" smtClean="0">
                <a:latin typeface="+mj-lt"/>
              </a:rPr>
              <a:t>dan</a:t>
            </a:r>
            <a:r>
              <a:rPr lang="en-US" sz="2600" dirty="0" smtClean="0">
                <a:latin typeface="+mj-lt"/>
              </a:rPr>
              <a:t> &lt;/HTML&gt; </a:t>
            </a:r>
            <a:r>
              <a:rPr lang="en-US" sz="2600" dirty="0" err="1" smtClean="0">
                <a:latin typeface="+mj-lt"/>
              </a:rPr>
              <a:t>menandakan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bahwa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kode</a:t>
            </a:r>
            <a:r>
              <a:rPr lang="en-US" sz="2600" dirty="0" smtClean="0">
                <a:latin typeface="+mj-lt"/>
              </a:rPr>
              <a:t> yang </a:t>
            </a:r>
            <a:r>
              <a:rPr lang="en-US" sz="2600" dirty="0" err="1" smtClean="0">
                <a:latin typeface="+mj-lt"/>
              </a:rPr>
              <a:t>terdapat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dalamnya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adalah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kode</a:t>
            </a:r>
            <a:r>
              <a:rPr lang="en-US" sz="2600" dirty="0" smtClean="0">
                <a:latin typeface="+mj-lt"/>
              </a:rPr>
              <a:t> HTML</a:t>
            </a:r>
          </a:p>
          <a:p>
            <a:pPr algn="just"/>
            <a:r>
              <a:rPr lang="en-US" sz="2600" dirty="0" err="1" smtClean="0">
                <a:latin typeface="+mj-lt"/>
              </a:rPr>
              <a:t>Bagian</a:t>
            </a:r>
            <a:r>
              <a:rPr lang="en-US" sz="2600" dirty="0" smtClean="0">
                <a:latin typeface="+mj-lt"/>
              </a:rPr>
              <a:t> yang </a:t>
            </a:r>
            <a:r>
              <a:rPr lang="en-US" sz="2600" dirty="0" err="1" smtClean="0">
                <a:latin typeface="+mj-lt"/>
              </a:rPr>
              <a:t>terdapat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dalam</a:t>
            </a:r>
            <a:r>
              <a:rPr lang="en-US" sz="2600" dirty="0" smtClean="0">
                <a:latin typeface="+mj-lt"/>
              </a:rPr>
              <a:t> &lt;HTML&gt; </a:t>
            </a:r>
            <a:r>
              <a:rPr lang="en-US" sz="2600" dirty="0" err="1" smtClean="0">
                <a:latin typeface="+mj-lt"/>
              </a:rPr>
              <a:t>dan</a:t>
            </a:r>
            <a:r>
              <a:rPr lang="en-US" sz="2600" dirty="0" smtClean="0">
                <a:latin typeface="+mj-lt"/>
              </a:rPr>
              <a:t> &lt;/HTML&gt; </a:t>
            </a:r>
            <a:r>
              <a:rPr lang="en-US" sz="2600" dirty="0" err="1" smtClean="0">
                <a:latin typeface="+mj-lt"/>
              </a:rPr>
              <a:t>umumnya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terbagi</a:t>
            </a:r>
            <a:r>
              <a:rPr lang="en-US" sz="2600" dirty="0" smtClean="0">
                <a:latin typeface="+mj-lt"/>
              </a:rPr>
              <a:t> </a:t>
            </a:r>
            <a:r>
              <a:rPr lang="en-US" sz="2600" dirty="0" err="1" smtClean="0">
                <a:latin typeface="+mj-lt"/>
              </a:rPr>
              <a:t>atas</a:t>
            </a:r>
            <a:r>
              <a:rPr lang="en-US" sz="2600" dirty="0" smtClean="0">
                <a:latin typeface="+mj-lt"/>
              </a:rPr>
              <a:t> :</a:t>
            </a:r>
          </a:p>
          <a:p>
            <a:pPr lvl="1" algn="just"/>
            <a:r>
              <a:rPr lang="en-US" sz="2400" dirty="0" err="1" smtClean="0">
                <a:latin typeface="+mj-lt"/>
              </a:rPr>
              <a:t>kepala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ditandai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dengan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pasangan</a:t>
            </a:r>
            <a:r>
              <a:rPr lang="en-US" sz="2400" dirty="0" smtClean="0">
                <a:latin typeface="+mj-lt"/>
              </a:rPr>
              <a:t> tag &lt;HEAD&gt; </a:t>
            </a:r>
            <a:r>
              <a:rPr lang="en-US" sz="2400" dirty="0" err="1" smtClean="0">
                <a:latin typeface="+mj-lt"/>
              </a:rPr>
              <a:t>dan</a:t>
            </a:r>
            <a:r>
              <a:rPr lang="en-US" sz="2400" dirty="0" smtClean="0">
                <a:latin typeface="+mj-lt"/>
              </a:rPr>
              <a:t> &lt;/HEAD&gt;</a:t>
            </a:r>
          </a:p>
          <a:p>
            <a:pPr lvl="1" algn="just"/>
            <a:r>
              <a:rPr lang="en-US" sz="2400" dirty="0" err="1" smtClean="0">
                <a:latin typeface="+mj-lt"/>
              </a:rPr>
              <a:t>badan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 smtClean="0">
                <a:latin typeface="+mj-lt"/>
              </a:rPr>
              <a:t>ditandai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dengan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pasangan</a:t>
            </a:r>
            <a:r>
              <a:rPr lang="en-US" sz="2400" dirty="0" smtClean="0">
                <a:latin typeface="+mj-lt"/>
              </a:rPr>
              <a:t> tag &lt;BODY&gt; </a:t>
            </a:r>
            <a:r>
              <a:rPr lang="en-US" sz="2400" dirty="0" err="1" smtClean="0">
                <a:latin typeface="+mj-lt"/>
              </a:rPr>
              <a:t>dan</a:t>
            </a:r>
            <a:r>
              <a:rPr lang="en-US" sz="2400" dirty="0" smtClean="0">
                <a:latin typeface="+mj-lt"/>
              </a:rPr>
              <a:t> &lt;/BODY&gt;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HTML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 smtClean="0">
                <a:latin typeface="+mj-lt"/>
              </a:rPr>
              <a:t>Bagian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i="1" dirty="0" smtClean="0">
                <a:latin typeface="+mj-lt"/>
              </a:rPr>
              <a:t>head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berfungsi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untuk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memberikan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informasi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tentang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dokumen</a:t>
            </a:r>
            <a:r>
              <a:rPr lang="en-US" sz="2800" dirty="0" smtClean="0">
                <a:latin typeface="+mj-lt"/>
              </a:rPr>
              <a:t> HTML, </a:t>
            </a:r>
            <a:r>
              <a:rPr lang="en-US" sz="2800" dirty="0" err="1" smtClean="0">
                <a:latin typeface="+mj-lt"/>
              </a:rPr>
              <a:t>misalnya</a:t>
            </a:r>
            <a:endParaRPr lang="en-US" sz="2800" dirty="0" smtClean="0">
              <a:latin typeface="+mj-lt"/>
            </a:endParaRPr>
          </a:p>
          <a:p>
            <a:pPr lvl="1" algn="just"/>
            <a:r>
              <a:rPr lang="en-US" sz="2400" dirty="0" smtClean="0">
                <a:latin typeface="+mj-lt"/>
              </a:rPr>
              <a:t>Meta </a:t>
            </a:r>
            <a:r>
              <a:rPr lang="en-US" sz="2400" dirty="0" err="1" smtClean="0">
                <a:latin typeface="+mj-lt"/>
              </a:rPr>
              <a:t>charset</a:t>
            </a:r>
            <a:r>
              <a:rPr lang="en-US" sz="2400" dirty="0" smtClean="0">
                <a:latin typeface="+mj-lt"/>
              </a:rPr>
              <a:t>=‘utf-8’ </a:t>
            </a:r>
            <a:r>
              <a:rPr lang="en-US" sz="2400" dirty="0" err="1" smtClean="0">
                <a:latin typeface="+mj-lt"/>
              </a:rPr>
              <a:t>memberitahukan</a:t>
            </a:r>
            <a:r>
              <a:rPr lang="en-US" sz="2400" dirty="0" smtClean="0">
                <a:latin typeface="+mj-lt"/>
              </a:rPr>
              <a:t> browser </a:t>
            </a:r>
            <a:r>
              <a:rPr lang="en-US" sz="2400" dirty="0" err="1" smtClean="0">
                <a:latin typeface="+mj-lt"/>
              </a:rPr>
              <a:t>bahwa</a:t>
            </a:r>
            <a:r>
              <a:rPr lang="en-US" sz="2400" dirty="0" smtClean="0">
                <a:latin typeface="+mj-lt"/>
              </a:rPr>
              <a:t> character set yang </a:t>
            </a:r>
            <a:r>
              <a:rPr lang="en-US" sz="2400" dirty="0" err="1" smtClean="0">
                <a:latin typeface="+mj-lt"/>
              </a:rPr>
              <a:t>digunakan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adalah</a:t>
            </a:r>
            <a:r>
              <a:rPr lang="en-US" sz="2400" dirty="0" smtClean="0">
                <a:latin typeface="+mj-lt"/>
              </a:rPr>
              <a:t> utf-8</a:t>
            </a:r>
          </a:p>
          <a:p>
            <a:pPr lvl="1" algn="just"/>
            <a:r>
              <a:rPr lang="en-US" sz="2400" dirty="0" err="1" smtClean="0">
                <a:latin typeface="+mj-lt"/>
              </a:rPr>
              <a:t>Judul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dokumen</a:t>
            </a:r>
            <a:r>
              <a:rPr lang="en-US" sz="2400" dirty="0" smtClean="0">
                <a:latin typeface="+mj-lt"/>
              </a:rPr>
              <a:t> HTML </a:t>
            </a:r>
            <a:r>
              <a:rPr lang="en-US" sz="2400" dirty="0" err="1" smtClean="0">
                <a:latin typeface="+mj-lt"/>
              </a:rPr>
              <a:t>ditulis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dalam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dirty="0" err="1" smtClean="0">
                <a:latin typeface="+mj-lt"/>
              </a:rPr>
              <a:t>pasangan</a:t>
            </a:r>
            <a:r>
              <a:rPr lang="en-US" sz="2400" dirty="0" smtClean="0">
                <a:latin typeface="+mj-lt"/>
              </a:rPr>
              <a:t> tag &lt;TITLE&gt; </a:t>
            </a:r>
            <a:r>
              <a:rPr lang="en-US" sz="2400" dirty="0" err="1" smtClean="0">
                <a:latin typeface="+mj-lt"/>
              </a:rPr>
              <a:t>dan</a:t>
            </a:r>
            <a:r>
              <a:rPr lang="en-US" sz="2400" dirty="0" smtClean="0">
                <a:latin typeface="+mj-lt"/>
              </a:rPr>
              <a:t> &lt;/TITLE&gt;</a:t>
            </a:r>
          </a:p>
          <a:p>
            <a:pPr algn="just"/>
            <a:r>
              <a:rPr lang="en-US" sz="2800" dirty="0" err="1" smtClean="0">
                <a:latin typeface="+mj-lt"/>
              </a:rPr>
              <a:t>Bagian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i="1" dirty="0" smtClean="0">
                <a:latin typeface="+mj-lt"/>
              </a:rPr>
              <a:t>body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berisi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semua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instruksi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untuk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mengatur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seluruh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tampilan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halaman</a:t>
            </a:r>
            <a:r>
              <a:rPr lang="en-US" sz="2800" dirty="0" smtClean="0">
                <a:latin typeface="+mj-lt"/>
              </a:rPr>
              <a:t> web </a:t>
            </a:r>
            <a:r>
              <a:rPr lang="en-US" sz="2800" dirty="0" err="1" smtClean="0">
                <a:latin typeface="+mj-lt"/>
              </a:rPr>
              <a:t>di</a:t>
            </a:r>
            <a:r>
              <a:rPr lang="en-US" sz="2800" dirty="0" smtClean="0">
                <a:latin typeface="+mj-lt"/>
              </a:rPr>
              <a:t> web browser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2800" dirty="0" smtClean="0">
                <a:latin typeface="+mj-lt"/>
              </a:rPr>
              <a:t>Paragraph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err="1" smtClean="0">
                <a:latin typeface="+mj-lt"/>
              </a:rPr>
              <a:t>Jika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dokumen</a:t>
            </a:r>
            <a:r>
              <a:rPr lang="en-US" sz="2400" dirty="0" smtClean="0">
                <a:latin typeface="+mj-lt"/>
              </a:rPr>
              <a:t> HTML </a:t>
            </a:r>
            <a:r>
              <a:rPr lang="en-US" sz="2400" dirty="0" err="1" smtClean="0">
                <a:latin typeface="+mj-lt"/>
              </a:rPr>
              <a:t>berisi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teks</a:t>
            </a:r>
            <a:r>
              <a:rPr lang="en-US" sz="2400" dirty="0" smtClean="0">
                <a:latin typeface="+mj-lt"/>
              </a:rPr>
              <a:t> yang </a:t>
            </a:r>
            <a:r>
              <a:rPr lang="en-US" sz="2400" dirty="0" err="1" smtClean="0">
                <a:latin typeface="+mj-lt"/>
              </a:rPr>
              <a:t>cukup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panjang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maka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sangat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diperlukan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untuk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membaginya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kedalam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beberapa</a:t>
            </a:r>
            <a:r>
              <a:rPr lang="en-US" sz="2400" dirty="0" smtClean="0">
                <a:latin typeface="+mj-lt"/>
              </a:rPr>
              <a:t> paragraph </a:t>
            </a:r>
            <a:r>
              <a:rPr lang="en-US" sz="2400" dirty="0" err="1" smtClean="0">
                <a:latin typeface="+mj-lt"/>
              </a:rPr>
              <a:t>untuk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memudahkan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pembacaan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oleh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pengguna</a:t>
            </a:r>
            <a:r>
              <a:rPr lang="en-US" sz="2400" dirty="0" smtClean="0">
                <a:latin typeface="+mj-lt"/>
              </a:rPr>
              <a:t>.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err="1" smtClean="0">
                <a:latin typeface="+mj-lt"/>
              </a:rPr>
              <a:t>Pembentukan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elemen</a:t>
            </a:r>
            <a:r>
              <a:rPr lang="en-US" sz="2400" dirty="0" smtClean="0">
                <a:latin typeface="+mj-lt"/>
              </a:rPr>
              <a:t> paragraph </a:t>
            </a:r>
            <a:r>
              <a:rPr lang="en-US" sz="2400" dirty="0" err="1" smtClean="0">
                <a:latin typeface="+mj-lt"/>
              </a:rPr>
              <a:t>ini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menggunakan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sintaksis</a:t>
            </a:r>
            <a:r>
              <a:rPr lang="en-US" sz="2400" dirty="0" smtClean="0">
                <a:latin typeface="+mj-lt"/>
              </a:rPr>
              <a:t> :</a:t>
            </a:r>
          </a:p>
          <a:p>
            <a:pPr algn="just">
              <a:lnSpc>
                <a:spcPct val="90000"/>
              </a:lnSpc>
            </a:pPr>
            <a:endParaRPr lang="en-US" sz="2400" dirty="0" smtClean="0">
              <a:latin typeface="+mj-lt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sz="2400" dirty="0" smtClean="0">
                <a:latin typeface="+mj-lt"/>
              </a:rPr>
              <a:t>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teks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sebuah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paragraph &lt;/p&gt;</a:t>
            </a:r>
          </a:p>
          <a:p>
            <a:pPr algn="just">
              <a:lnSpc>
                <a:spcPct val="90000"/>
              </a:lnSpc>
              <a:buNone/>
            </a:pPr>
            <a:endParaRPr lang="en-US" sz="2400" dirty="0" smtClean="0">
              <a:latin typeface="+mj-lt"/>
            </a:endParaRPr>
          </a:p>
          <a:p>
            <a:pPr lvl="1" algn="just">
              <a:lnSpc>
                <a:spcPct val="90000"/>
              </a:lnSpc>
            </a:pPr>
            <a:r>
              <a:rPr lang="en-US" sz="2400" dirty="0" err="1" smtClean="0">
                <a:latin typeface="+mj-lt"/>
              </a:rPr>
              <a:t>Atribut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dan</a:t>
            </a:r>
            <a:r>
              <a:rPr lang="en-US" sz="2400" dirty="0" smtClean="0">
                <a:latin typeface="+mj-lt"/>
              </a:rPr>
              <a:t> value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 smtClean="0">
                <a:latin typeface="+mj-lt"/>
              </a:rPr>
              <a:t>Align (left, right, center, justify)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02551e49cf1d8966fad6cfaa5a557835b3c71"/>
</p:tagLst>
</file>

<file path=ppt/theme/theme1.xml><?xml version="1.0" encoding="utf-8"?>
<a:theme xmlns:a="http://schemas.openxmlformats.org/drawingml/2006/main" name="fti_blu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fti_blue</Template>
  <TotalTime>343</TotalTime>
  <Words>1155</Words>
  <Application>Microsoft Office PowerPoint</Application>
  <PresentationFormat>On-screen Show (4:3)</PresentationFormat>
  <Paragraphs>275</Paragraphs>
  <Slides>34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fti_blue</vt:lpstr>
      <vt:lpstr>Pemrograman Web 1</vt:lpstr>
      <vt:lpstr>HTML</vt:lpstr>
      <vt:lpstr>Pengenalan HTML</vt:lpstr>
      <vt:lpstr>Tag</vt:lpstr>
      <vt:lpstr>Atribut dan Value</vt:lpstr>
      <vt:lpstr>Struktur HTML (1)</vt:lpstr>
      <vt:lpstr>Struktur HTML (2)</vt:lpstr>
      <vt:lpstr>Struktur HTML (3)</vt:lpstr>
      <vt:lpstr>Paragraph</vt:lpstr>
      <vt:lpstr>Heading</vt:lpstr>
      <vt:lpstr>Horizontal Line</vt:lpstr>
      <vt:lpstr>Break</vt:lpstr>
      <vt:lpstr>Contoh Program</vt:lpstr>
      <vt:lpstr>Hasil</vt:lpstr>
      <vt:lpstr>Font Style</vt:lpstr>
      <vt:lpstr>Tag Font </vt:lpstr>
      <vt:lpstr>Atribut Warna (1)</vt:lpstr>
      <vt:lpstr>Atribut Warna (2)</vt:lpstr>
      <vt:lpstr>Contoh Program</vt:lpstr>
      <vt:lpstr>Hasil</vt:lpstr>
      <vt:lpstr>List (1)</vt:lpstr>
      <vt:lpstr>List (2)</vt:lpstr>
      <vt:lpstr>Tag Image</vt:lpstr>
      <vt:lpstr>Tag Hyperlink (1)</vt:lpstr>
      <vt:lpstr>Tag Hyperlink (2)</vt:lpstr>
      <vt:lpstr>Tag Hyperlink (3)</vt:lpstr>
      <vt:lpstr>Contoh Program</vt:lpstr>
      <vt:lpstr>Hasil</vt:lpstr>
      <vt:lpstr>Tabel (1)</vt:lpstr>
      <vt:lpstr>Tabel (2)</vt:lpstr>
      <vt:lpstr>Tabel (3)</vt:lpstr>
      <vt:lpstr>Contoh Program</vt:lpstr>
      <vt:lpstr>Hasil</vt:lpstr>
      <vt:lpstr>Validasi Kode HTML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utomo.budiyanto</dc:creator>
  <cp:lastModifiedBy>wahyu</cp:lastModifiedBy>
  <cp:revision>103</cp:revision>
  <dcterms:created xsi:type="dcterms:W3CDTF">2009-03-02T00:54:17Z</dcterms:created>
  <dcterms:modified xsi:type="dcterms:W3CDTF">2016-09-07T08:38:32Z</dcterms:modified>
</cp:coreProperties>
</file>