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83" r:id="rId20"/>
    <p:sldId id="288" r:id="rId21"/>
    <p:sldId id="289" r:id="rId22"/>
    <p:sldId id="323" r:id="rId23"/>
    <p:sldId id="324" r:id="rId24"/>
    <p:sldId id="293" r:id="rId25"/>
    <p:sldId id="294" r:id="rId26"/>
    <p:sldId id="296" r:id="rId27"/>
    <p:sldId id="297" r:id="rId28"/>
    <p:sldId id="298" r:id="rId29"/>
    <p:sldId id="303" r:id="rId30"/>
    <p:sldId id="300" r:id="rId31"/>
    <p:sldId id="301" r:id="rId32"/>
    <p:sldId id="302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8" r:id="rId45"/>
    <p:sldId id="319" r:id="rId46"/>
    <p:sldId id="320" r:id="rId47"/>
    <p:sldId id="321" r:id="rId48"/>
    <p:sldId id="322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883B-27D1-4EE1-972C-A5910DC407FA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C23C-269B-4C3D-A176-79D227AB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554B-3A2C-40CE-9828-EF879069DC86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AA37-F840-4C58-990C-257C3311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Kode</a:t>
            </a:r>
            <a:r>
              <a:rPr lang="en-US" dirty="0" smtClean="0"/>
              <a:t> - 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 userDrawn="1"/>
        </p:nvSpPr>
        <p:spPr>
          <a:xfrm>
            <a:off x="595952" y="5486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2009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Fakultas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Budi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Luhur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Ciledug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Raya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Petukangan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Utara Jakarta Selatan 12260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http://fti.bl.ac.id Email: sekretariat_fti@bl.ac.id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0" y="3616656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479713" cy="1524000"/>
          </a:xfrm>
          <a:prstGeom prst="rect">
            <a:avLst/>
          </a:prstGeom>
        </p:spPr>
      </p:pic>
      <p:pic>
        <p:nvPicPr>
          <p:cNvPr id="15" name="Picture 14" descr="ft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505688"/>
            <a:ext cx="457200" cy="46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JUDUL PERTEMUAN/BAB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PERTEMUAN -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4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0023" y="3124200"/>
            <a:ext cx="11097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3" name="Right Triangle 12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all\all2\html\html\html\References\References\w3schools\www.w3schools.com\css\pr_border-bottom_width.asp.ht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smtClean="0"/>
              <a:t>PG065- 3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CSS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tag HTML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style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tag HTML yang </a:t>
            </a:r>
            <a:r>
              <a:rPr lang="en-US" dirty="0" err="1" smtClean="0"/>
              <a:t>dimaksud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b="1" dirty="0" smtClean="0"/>
              <a:t>h1 </a:t>
            </a:r>
            <a:r>
              <a:rPr lang="en-US" b="1" dirty="0" smtClean="0">
                <a:solidFill>
                  <a:srgbClr val="FF0000"/>
                </a:solidFill>
              </a:rPr>
              <a:t>style="color: red; margin-top: 2em"&gt;</a:t>
            </a:r>
            <a:r>
              <a:rPr lang="en-US" b="1" dirty="0" err="1" smtClean="0"/>
              <a:t>Judul</a:t>
            </a:r>
            <a:r>
              <a:rPr lang="en-US" b="1" dirty="0" smtClean="0"/>
              <a:t> website&lt;/h1&gt;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 descr="cs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9810" y="1600200"/>
            <a:ext cx="586438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Picture 3" descr="css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86000"/>
            <a:ext cx="6464223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css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7077075" cy="490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CSS 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tag HTML.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CSS selector  lain </a:t>
            </a:r>
            <a:r>
              <a:rPr lang="en-US" dirty="0" err="1" smtClean="0"/>
              <a:t>yaitu</a:t>
            </a:r>
            <a:r>
              <a:rPr lang="en-US" dirty="0" smtClean="0"/>
              <a:t> class, ID, grouped </a:t>
            </a:r>
            <a:r>
              <a:rPr lang="en-US" dirty="0" err="1" smtClean="0"/>
              <a:t>dan</a:t>
            </a:r>
            <a:r>
              <a:rPr lang="en-US" dirty="0" smtClean="0"/>
              <a:t> contextual.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Penamaan</a:t>
            </a:r>
            <a:r>
              <a:rPr lang="en-US" dirty="0" smtClean="0"/>
              <a:t> Class Selector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(.)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,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class=‘NAMASELECTOR’ </a:t>
            </a:r>
            <a:r>
              <a:rPr lang="en-US" dirty="0" err="1" smtClean="0"/>
              <a:t>pada</a:t>
            </a:r>
            <a:r>
              <a:rPr lang="en-US" dirty="0" smtClean="0"/>
              <a:t> tag HTML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judulmerah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err="1" smtClean="0"/>
              <a:t>Color:red</a:t>
            </a:r>
            <a:r>
              <a:rPr lang="en-US" dirty="0" smtClean="0"/>
              <a:t>; font : 12pt </a:t>
            </a:r>
            <a:r>
              <a:rPr lang="en-US" dirty="0" err="1" smtClean="0"/>
              <a:t>arial</a:t>
            </a:r>
            <a:r>
              <a:rPr lang="en-US" dirty="0" smtClean="0"/>
              <a:t> bold;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Class Selector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Penamaan</a:t>
            </a:r>
            <a:r>
              <a:rPr lang="en-US" dirty="0" smtClean="0"/>
              <a:t> id Selector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#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,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id=‘NAMASELECTOR’ </a:t>
            </a:r>
            <a:r>
              <a:rPr lang="en-US" dirty="0" err="1" smtClean="0"/>
              <a:t>pada</a:t>
            </a:r>
            <a:r>
              <a:rPr lang="en-US" dirty="0" smtClean="0"/>
              <a:t> tag HTML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.footer{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Color:white</a:t>
            </a:r>
            <a:r>
              <a:rPr lang="en-US" dirty="0" smtClean="0"/>
              <a:t>; background-</a:t>
            </a:r>
            <a:r>
              <a:rPr lang="en-US" dirty="0" err="1" smtClean="0"/>
              <a:t>color:blue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element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selector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(,)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/>
              <a:t>h1, h2, h3, h4, h5, h6{ 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CSS Background Properties 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143000"/>
          <a:ext cx="8229600" cy="494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505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menyeting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background property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deklarasi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saja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background-image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background-repeat 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background-attachment 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background-position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background-attachment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apakah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background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gambar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posisinya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fixed(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tetap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scroll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scroll</a:t>
                      </a:r>
                      <a:b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fixed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color-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color-hex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color-name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background-image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gambar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sebagai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namafilegambar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CSS Background Properties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95400"/>
          <a:ext cx="8610600" cy="528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2004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Property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background-repeat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bagaimana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background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gambar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ditampilkan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berulang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repeat</a:t>
                      </a:r>
                      <a:b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repeat-x</a:t>
                      </a:r>
                      <a:b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repeat-y</a:t>
                      </a:r>
                      <a:b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no-repeat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background-position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posisi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background yang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berupa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gambar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left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center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right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 left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right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 left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 center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 right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x-% y-%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x-pos y-pos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PERTEMUAN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Text Properties 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066800"/>
          <a:ext cx="8229600" cy="510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30"/>
                <a:gridCol w="344937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Property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color-hex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color-name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letter-spacing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spasi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antar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huruf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 unit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px,cm,em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Perataan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text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sebuah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text-decoration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Menambahkan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dekorasi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line-through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blink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text-indent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Memberikan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indent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pertama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 unit 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px,cm,em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52400"/>
            <a:ext cx="8229600" cy="667512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/>
              <a:t>CSS Text Properties </a:t>
            </a:r>
            <a:r>
              <a:rPr lang="en-US" sz="4000" b="1" dirty="0" smtClean="0"/>
              <a:t>(2)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192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30"/>
                <a:gridCol w="344937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Property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text-transform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word-spacing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spasi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antar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kata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 unit 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px,cm,em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7" name="Content Placeholder 6" descr="cs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871" y="1371600"/>
            <a:ext cx="7282929" cy="51128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css3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7155" y="1600200"/>
            <a:ext cx="6925914" cy="4800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CSS Font Properties 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954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30"/>
                <a:gridCol w="344937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Property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property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singkat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menyeting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deklarasi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font-variant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font-size/line-height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caption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message-box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small-caption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status-bar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family-name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generic-family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ketebalan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bolder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lighter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 Properties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19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30"/>
                <a:gridCol w="344937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Property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ukuran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huruf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xx-small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x-small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x-large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xx-large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larger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style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oblique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Contoh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467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 List </a:t>
            </a:r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30"/>
                <a:gridCol w="344937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Property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properties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sekaligus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b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list-style-image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Menetapkan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image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penanda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(‘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namafilegambar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list-style-position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penanda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item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outside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penanda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item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none, disc,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decimal-leading-zero,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lower-roman,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upper-roman,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lower-alpha,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upper-alpha,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lower-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lower-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upper-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style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link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website. </a:t>
            </a:r>
          </a:p>
          <a:p>
            <a:r>
              <a:rPr lang="en-US" sz="2400" dirty="0" smtClean="0"/>
              <a:t>Link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diatur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CSS property.</a:t>
            </a:r>
          </a:p>
          <a:p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smtClean="0"/>
              <a:t>4 state property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CSS Styling Links Properties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124200"/>
          <a:ext cx="8077200" cy="26670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26275"/>
                <a:gridCol w="5550925"/>
              </a:tblGrid>
              <a:tr h="489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Property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Description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7024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a:link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Kondisi Link normal, belum dikunjungi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89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a:visited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Kondisi Link yang sudah pernah dikunjungi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927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a:hover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Kondisi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ketika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kursor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melewati</a:t>
                      </a:r>
                      <a:r>
                        <a:rPr lang="en-US" sz="1600" dirty="0"/>
                        <a:t> link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927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a:active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Kondisi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link </a:t>
                      </a:r>
                      <a:r>
                        <a:rPr lang="en-US" sz="1600" dirty="0" err="1" smtClean="0"/>
                        <a:t>ketika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/>
                        <a:t>sedang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diklik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Cascading Style Sheets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merupakan</a:t>
            </a:r>
            <a:r>
              <a:rPr lang="en-US" dirty="0" smtClean="0"/>
              <a:t> standard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W3C (World Wide Web Consortium)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 visual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HTML, XHTML, </a:t>
            </a:r>
            <a:r>
              <a:rPr lang="en-US" dirty="0" err="1" smtClean="0"/>
              <a:t>dan</a:t>
            </a:r>
            <a:r>
              <a:rPr lang="en-US" dirty="0" smtClean="0"/>
              <a:t> XML.  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CSS,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 visual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web. 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 visual, </a:t>
            </a:r>
            <a:r>
              <a:rPr lang="en-US" dirty="0" err="1" smtClean="0"/>
              <a:t>sementara</a:t>
            </a:r>
            <a:r>
              <a:rPr lang="en-US" dirty="0" smtClean="0"/>
              <a:t> HTML/XHTML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strukturnya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CSS3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CSS List (list.html)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096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400" dirty="0" err="1" smtClean="0"/>
              <a:t>Contoh</a:t>
            </a:r>
            <a:r>
              <a:rPr lang="en-US" sz="4400" dirty="0" smtClean="0"/>
              <a:t> CSS List (list.css)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1"/>
            <a:ext cx="495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list.html	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295400"/>
            <a:ext cx="473059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Box </a:t>
            </a:r>
            <a:r>
              <a:rPr lang="en-US" sz="2400" dirty="0" smtClean="0"/>
              <a:t>model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CSS.</a:t>
            </a:r>
          </a:p>
          <a:p>
            <a:r>
              <a:rPr lang="en-US" sz="2400" dirty="0" err="1" smtClean="0"/>
              <a:t>Berdasarkan</a:t>
            </a:r>
            <a:r>
              <a:rPr lang="en-US" sz="2400" dirty="0" smtClean="0"/>
              <a:t> box model,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(box)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property width, height, padding, border </a:t>
            </a:r>
            <a:r>
              <a:rPr lang="en-US" sz="2400" dirty="0" err="1" smtClean="0"/>
              <a:t>dan</a:t>
            </a:r>
            <a:r>
              <a:rPr lang="en-US" sz="2400" dirty="0" smtClean="0"/>
              <a:t> margin. </a:t>
            </a:r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CSS Box Model (1)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00400"/>
            <a:ext cx="5867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Margin </a:t>
            </a:r>
            <a:r>
              <a:rPr lang="en-US" dirty="0" smtClean="0"/>
              <a:t>: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terpengaruh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background,  margin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taransparan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Border </a:t>
            </a:r>
            <a:r>
              <a:rPr lang="en-US" dirty="0" smtClean="0"/>
              <a:t>: Border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pembatas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frame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pembatas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Padding </a:t>
            </a:r>
            <a:r>
              <a:rPr lang="en-US" dirty="0" smtClean="0"/>
              <a:t>: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terpengaruh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background,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content.</a:t>
            </a:r>
          </a:p>
          <a:p>
            <a:pPr lvl="0"/>
            <a:r>
              <a:rPr lang="en-US" b="1" dirty="0" smtClean="0"/>
              <a:t>Content </a:t>
            </a:r>
            <a:r>
              <a:rPr lang="en-US" dirty="0" smtClean="0"/>
              <a:t>: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web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ditampilkan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000999" cy="42720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/>
                <a:gridCol w="4876800"/>
                <a:gridCol w="1600199"/>
              </a:tblGrid>
              <a:tr h="255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/>
                        <a:t>Property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Description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Values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 anchor="ctr"/>
                </a:tc>
              </a:tr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width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Digunakan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menentukan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lebar</a:t>
                      </a:r>
                      <a:r>
                        <a:rPr lang="en-US" sz="1800" dirty="0"/>
                        <a:t> content area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px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>%</a:t>
                      </a:r>
                      <a:br>
                        <a:rPr lang="en-US" sz="1800" dirty="0"/>
                      </a:br>
                      <a:r>
                        <a:rPr lang="en-US" sz="1800" dirty="0" smtClean="0"/>
                        <a:t>auto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</a:tr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height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Digunakan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menentukan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tinggi</a:t>
                      </a:r>
                      <a:r>
                        <a:rPr lang="en-US" sz="1800" dirty="0"/>
                        <a:t> content </a:t>
                      </a:r>
                      <a:r>
                        <a:rPr lang="en-US" sz="1800" dirty="0" smtClean="0"/>
                        <a:t>area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px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>%</a:t>
                      </a:r>
                      <a:br>
                        <a:rPr lang="en-US" sz="1800" dirty="0"/>
                      </a:br>
                      <a:r>
                        <a:rPr lang="en-US" sz="1800" dirty="0" smtClean="0"/>
                        <a:t>auto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</a:tr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max-width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Digunakan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menentukan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maksimum</a:t>
                      </a:r>
                      <a:r>
                        <a:rPr lang="en-US" sz="1800" dirty="0"/>
                        <a:t> content </a:t>
                      </a:r>
                      <a:r>
                        <a:rPr lang="en-US" sz="1800" dirty="0" smtClean="0"/>
                        <a:t>area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px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>%</a:t>
                      </a:r>
                      <a:br>
                        <a:rPr lang="en-US" sz="1800" dirty="0"/>
                      </a:br>
                      <a:r>
                        <a:rPr lang="en-US" sz="1800" dirty="0" smtClean="0"/>
                        <a:t>auto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</a:tr>
              <a:tr h="5657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/>
                        <a:t>max-width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Digunakan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menentukan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lebar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maksimum</a:t>
                      </a:r>
                      <a:r>
                        <a:rPr lang="en-US" sz="1800" dirty="0"/>
                        <a:t> content </a:t>
                      </a:r>
                      <a:r>
                        <a:rPr lang="en-US" sz="1800" dirty="0" smtClean="0"/>
                        <a:t>area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/>
                        <a:t>px</a:t>
                      </a:r>
                      <a:r>
                        <a:rPr kumimoji="0" lang="en-US" sz="1800" kern="1200" dirty="0" smtClean="0"/>
                        <a:t/>
                      </a:r>
                      <a:br>
                        <a:rPr kumimoji="0" lang="en-US" sz="1800" kern="1200" dirty="0" smtClean="0"/>
                      </a:br>
                      <a:r>
                        <a:rPr kumimoji="0" lang="en-US" sz="1800" kern="1200" dirty="0" smtClean="0"/>
                        <a:t>%</a:t>
                      </a:r>
                      <a:br>
                        <a:rPr kumimoji="0" lang="en-US" sz="1800" kern="1200" dirty="0" smtClean="0"/>
                      </a:br>
                      <a:r>
                        <a:rPr kumimoji="0" lang="en-US" sz="1800" kern="1200" dirty="0" smtClean="0"/>
                        <a:t>auto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Width, Height, Overflow Property (1)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000999" cy="42745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/>
                <a:gridCol w="4876800"/>
                <a:gridCol w="1600199"/>
              </a:tblGrid>
              <a:tr h="255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Property 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n-lt"/>
                        </a:rPr>
                        <a:t>Description 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Values 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018" marR="49018" marT="24509" marB="24509" anchor="ctr"/>
                </a:tc>
              </a:tr>
              <a:tr h="255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max-height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maksimum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content </a:t>
                      </a: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area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px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%</a:t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auto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55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min-width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lebar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minimum content </a:t>
                      </a: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area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px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%</a:t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auto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55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min-height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minimum </a:t>
                      </a: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content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px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%</a:t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auto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55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apa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harus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dilakukan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terhadap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content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jika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sebuah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element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ukurannya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lebih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kecil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dibandingkan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contentnya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visible</a:t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hidden</a:t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scroll</a:t>
                      </a:r>
                      <a:b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auto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Width, Height, Overflow Property (2)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(box1.html)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(box1.html)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Property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371600"/>
          <a:ext cx="8458199" cy="24825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97184"/>
                <a:gridCol w="3846998"/>
                <a:gridCol w="2114017"/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/>
                        <a:t>Property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Description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Values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/>
                        <a:t>padding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Menentukan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empat</a:t>
                      </a:r>
                      <a:r>
                        <a:rPr lang="en-US" sz="1800" dirty="0"/>
                        <a:t> padding </a:t>
                      </a:r>
                      <a:r>
                        <a:rPr lang="en-US" sz="1800" dirty="0" err="1"/>
                        <a:t>sebuah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atas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kanan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bawah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kiri</a:t>
                      </a:r>
                      <a:r>
                        <a:rPr lang="en-US" sz="1800" dirty="0"/>
                        <a:t>) </a:t>
                      </a:r>
                      <a:r>
                        <a:rPr lang="en-US" sz="1800" dirty="0" err="1"/>
                        <a:t>sekaligus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/>
                        <a:t>padding-top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padding-right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padding-bottom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padding-left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/>
                        <a:t>padding-</a:t>
                      </a:r>
                      <a:r>
                        <a:rPr lang="en-US" sz="1800" b="1" dirty="0" smtClean="0"/>
                        <a:t>LOCATION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/>
                        <a:t>Menentukan</a:t>
                      </a:r>
                      <a:r>
                        <a:rPr lang="en-US" sz="1800" dirty="0"/>
                        <a:t> padding </a:t>
                      </a:r>
                      <a:r>
                        <a:rPr lang="en-US" sz="1800" b="1" dirty="0" smtClean="0"/>
                        <a:t>LOCATION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dirty="0" err="1" smtClean="0"/>
                        <a:t>sebuah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elemen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/>
                        <a:t>length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%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4038600"/>
            <a:ext cx="491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LOCATION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berisi</a:t>
            </a:r>
            <a:r>
              <a:rPr lang="en-US" dirty="0" smtClean="0">
                <a:solidFill>
                  <a:srgbClr val="FF0000"/>
                </a:solidFill>
              </a:rPr>
              <a:t> top, bottom, left, right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sheet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rules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element </a:t>
            </a:r>
            <a:r>
              <a:rPr lang="en-US" dirty="0" err="1" smtClean="0"/>
              <a:t>atau</a:t>
            </a:r>
            <a:r>
              <a:rPr lang="en-US" dirty="0" smtClean="0"/>
              <a:t> group element </a:t>
            </a:r>
            <a:r>
              <a:rPr lang="en-US" dirty="0" err="1" smtClean="0"/>
              <a:t>ditampilkan</a:t>
            </a:r>
            <a:r>
              <a:rPr lang="en-US" dirty="0" smtClean="0"/>
              <a:t>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rules CSS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Menulis</a:t>
            </a:r>
            <a:r>
              <a:rPr lang="en-US" dirty="0" smtClean="0"/>
              <a:t> Rules CSS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95799"/>
            <a:ext cx="4572000" cy="16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(box2.html)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696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(box2.html)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010400" cy="271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Border Property 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95400"/>
          <a:ext cx="8686800" cy="48641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800"/>
                <a:gridCol w="3753994"/>
                <a:gridCol w="2342006"/>
              </a:tblGrid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Property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Description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+mn-lt"/>
                        </a:rPr>
                        <a:t>Values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 anchor="ctr"/>
                </a:tc>
              </a:tr>
              <a:tr h="939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+mn-lt"/>
                        </a:rPr>
                        <a:t>border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+mn-lt"/>
                        </a:rPr>
                        <a:t>Digunakan untuk menentukan property border(atas, kiri, kanan, bawah) dalam satu deklarasi saja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border-width</a:t>
                      </a:r>
                      <a:br>
                        <a:rPr lang="en-US" sz="1800" dirty="0">
                          <a:latin typeface="+mn-lt"/>
                        </a:rPr>
                      </a:br>
                      <a:r>
                        <a:rPr lang="en-US" sz="1800" dirty="0">
                          <a:latin typeface="+mn-lt"/>
                        </a:rPr>
                        <a:t>border-style</a:t>
                      </a:r>
                      <a:br>
                        <a:rPr lang="en-US" sz="1800" dirty="0">
                          <a:latin typeface="+mn-lt"/>
                        </a:rPr>
                      </a:br>
                      <a:r>
                        <a:rPr lang="en-US" sz="1800" dirty="0">
                          <a:latin typeface="+mn-lt"/>
                        </a:rPr>
                        <a:t>border-color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/>
                </a:tc>
              </a:tr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border-color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keempat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border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/>
                </a:tc>
              </a:tr>
              <a:tr h="1591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border-style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style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keempat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border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sekaligus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None / hidden / dotted / dashed / solid / double / groove / ridge /inset / outset</a:t>
                      </a:r>
                    </a:p>
                  </a:txBody>
                  <a:tcPr/>
                </a:tc>
              </a:tr>
              <a:tr h="1591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border-width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ukuran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keempat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border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sekaligus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thin </a:t>
                      </a: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/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medium / thick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length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Border Property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598"/>
          <a:ext cx="8686800" cy="29242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800"/>
                <a:gridCol w="3753994"/>
                <a:gridCol w="2342006"/>
              </a:tblGrid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Property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Description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Values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4775" marR="34775" marT="17387" marB="17387" anchor="ctr"/>
                </a:tc>
              </a:tr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border-</a:t>
                      </a: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LOCATION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property border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bagian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LOCATION </a:t>
                      </a:r>
                      <a:r>
                        <a:rPr lang="en-US" sz="1800" dirty="0" err="1" smtClean="0"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deklarasi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saja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border-bottom-width</a:t>
                      </a:r>
                      <a:b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border-style</a:t>
                      </a:r>
                      <a:b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border-color</a:t>
                      </a: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/>
                </a:tc>
              </a:tr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border-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LOCATION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-color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warna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border </a:t>
                      </a: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LOCATION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border-color</a:t>
                      </a: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/>
                </a:tc>
              </a:tr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border-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LOCATION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-style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style border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Times New Roman"/>
                        </a:rPr>
                        <a:t>bawah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border-style</a:t>
                      </a: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/>
                </a:tc>
              </a:tr>
              <a:tr h="33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border-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LOCATION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-width</a:t>
                      </a:r>
                      <a:r>
                        <a:rPr lang="en-US" sz="1800" u="sng" dirty="0" smtClean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 action="ppaction://hlinkfile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Menentukan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lebar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border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Times New Roman"/>
                        </a:rPr>
                        <a:t>bawah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Thin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thick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i="1" dirty="0"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038600"/>
            <a:ext cx="491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LOCATION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berisi</a:t>
            </a:r>
            <a:r>
              <a:rPr lang="en-US" dirty="0" smtClean="0">
                <a:solidFill>
                  <a:srgbClr val="FF0000"/>
                </a:solidFill>
              </a:rPr>
              <a:t> top, bottom, left, right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(box3.html)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858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(box3.html)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62847"/>
            <a:ext cx="7848600" cy="355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Margin Property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1" y="990601"/>
          <a:ext cx="8382000" cy="28044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0850"/>
                <a:gridCol w="4192909"/>
                <a:gridCol w="2028241"/>
              </a:tblGrid>
              <a:tr h="38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Property 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Description 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Values 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1290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margin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 smtClean="0"/>
                        <a:t>Mengatur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margin </a:t>
                      </a:r>
                      <a:r>
                        <a:rPr lang="en-US" sz="1600" dirty="0" err="1"/>
                        <a:t>properti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kempat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sisi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atas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kanan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bawah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kiri</a:t>
                      </a:r>
                      <a:r>
                        <a:rPr lang="en-US" sz="1600" dirty="0"/>
                        <a:t>) </a:t>
                      </a:r>
                      <a:r>
                        <a:rPr lang="en-US" sz="1600" dirty="0" err="1"/>
                        <a:t>sekaligus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margin-top</a:t>
                      </a:r>
                      <a:br>
                        <a:rPr lang="en-US" sz="1600"/>
                      </a:br>
                      <a:r>
                        <a:rPr lang="en-US" sz="1600"/>
                        <a:t>margin-right</a:t>
                      </a:r>
                      <a:br>
                        <a:rPr lang="en-US" sz="1600"/>
                      </a:br>
                      <a:r>
                        <a:rPr lang="en-US" sz="1600"/>
                        <a:t>margin-bottom</a:t>
                      </a:r>
                      <a:br>
                        <a:rPr lang="en-US" sz="1600"/>
                      </a:br>
                      <a:r>
                        <a:rPr lang="en-US" sz="1600"/>
                        <a:t>margin-left 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1256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margin-</a:t>
                      </a:r>
                      <a:r>
                        <a:rPr lang="en-US" sz="1600" b="1" dirty="0" smtClean="0"/>
                        <a:t>LOCATION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Mengatur</a:t>
                      </a:r>
                      <a:r>
                        <a:rPr lang="en-US" sz="1600" dirty="0"/>
                        <a:t> margin </a:t>
                      </a:r>
                      <a:r>
                        <a:rPr lang="en-US" sz="1600" dirty="0" smtClean="0"/>
                        <a:t>location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length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% 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LOCATION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berisi</a:t>
            </a:r>
            <a:r>
              <a:rPr lang="en-US" dirty="0" smtClean="0">
                <a:solidFill>
                  <a:srgbClr val="FF0000"/>
                </a:solidFill>
              </a:rPr>
              <a:t> top, bottom, left, right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(box4.html)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248400" cy="476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(box4.html)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62749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Selectors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Selector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tag </a:t>
            </a:r>
            <a:r>
              <a:rPr lang="en-US" dirty="0" smtClean="0"/>
              <a:t>HTML , id selector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class selector. </a:t>
            </a:r>
          </a:p>
          <a:p>
            <a:r>
              <a:rPr lang="en-US" b="1" dirty="0" smtClean="0"/>
              <a:t>Declarations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property </a:t>
            </a:r>
            <a:r>
              <a:rPr lang="en-US" dirty="0" err="1" smtClean="0"/>
              <a:t>dan</a:t>
            </a:r>
            <a:r>
              <a:rPr lang="en-US" dirty="0" smtClean="0"/>
              <a:t> value.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aturannya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(;).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Menulis</a:t>
            </a:r>
            <a:r>
              <a:rPr lang="en-US" dirty="0" smtClean="0"/>
              <a:t> Rules CSS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H1{ </a:t>
            </a:r>
            <a:r>
              <a:rPr lang="en-US" dirty="0" err="1" smtClean="0"/>
              <a:t>color:green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P{ font-size:14px; font-</a:t>
            </a:r>
            <a:r>
              <a:rPr lang="en-US" dirty="0" err="1" smtClean="0"/>
              <a:t>family:arial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judul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font-size:20px;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 smtClean="0"/>
              <a:t>H2 { font-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font-size:20px;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Rules 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CSS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</a:p>
          <a:p>
            <a:pPr lvl="1"/>
            <a:r>
              <a:rPr lang="en-US" dirty="0" smtClean="0"/>
              <a:t>External Style Sheets</a:t>
            </a:r>
          </a:p>
          <a:p>
            <a:pPr lvl="1"/>
            <a:r>
              <a:rPr lang="en-US" dirty="0" smtClean="0"/>
              <a:t>Internet Style Sheets</a:t>
            </a:r>
          </a:p>
          <a:p>
            <a:pPr lvl="1"/>
            <a:r>
              <a:rPr lang="en-US" dirty="0" smtClean="0"/>
              <a:t>Inline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smtClean="0"/>
              <a:t>CSS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CSS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file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ekstension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1 file CSS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&lt;link </a:t>
            </a:r>
            <a:r>
              <a:rPr lang="en-US" sz="2600" b="1" dirty="0" err="1" smtClean="0">
                <a:solidFill>
                  <a:srgbClr val="FF0000"/>
                </a:solidFill>
              </a:rPr>
              <a:t>rel</a:t>
            </a:r>
            <a:r>
              <a:rPr lang="en-US" sz="2600" b="1" dirty="0" smtClean="0">
                <a:solidFill>
                  <a:srgbClr val="FF0000"/>
                </a:solidFill>
              </a:rPr>
              <a:t>=’</a:t>
            </a:r>
            <a:r>
              <a:rPr lang="en-US" sz="2600" b="1" dirty="0" err="1" smtClean="0">
                <a:solidFill>
                  <a:srgbClr val="FF0000"/>
                </a:solidFill>
              </a:rPr>
              <a:t>stylesheet</a:t>
            </a:r>
            <a:r>
              <a:rPr lang="en-US" sz="2600" b="1" dirty="0" smtClean="0">
                <a:solidFill>
                  <a:srgbClr val="FF0000"/>
                </a:solidFill>
              </a:rPr>
              <a:t>’ </a:t>
            </a:r>
            <a:r>
              <a:rPr lang="en-US" sz="2600" b="1" dirty="0" err="1" smtClean="0">
                <a:solidFill>
                  <a:srgbClr val="FF0000"/>
                </a:solidFill>
              </a:rPr>
              <a:t>href</a:t>
            </a:r>
            <a:r>
              <a:rPr lang="en-US" sz="2600" b="1" dirty="0" smtClean="0">
                <a:solidFill>
                  <a:srgbClr val="FF0000"/>
                </a:solidFill>
              </a:rPr>
              <a:t>=</a:t>
            </a:r>
            <a:r>
              <a:rPr lang="en-US" sz="2600" b="1" dirty="0" smtClean="0">
                <a:solidFill>
                  <a:srgbClr val="FF0000"/>
                </a:solidFill>
              </a:rPr>
              <a:t>’namafile.css</a:t>
            </a:r>
            <a:r>
              <a:rPr lang="en-US" sz="2600" b="1" dirty="0" smtClean="0">
                <a:solidFill>
                  <a:srgbClr val="FF0000"/>
                </a:solidFill>
              </a:rPr>
              <a:t>’&gt;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&lt;/head&gt;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CSS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HTML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HTML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&lt;head</a:t>
            </a:r>
            <a:r>
              <a:rPr lang="en-US" dirty="0" smtClean="0"/>
              <a:t>&gt;..&lt;/head&gt;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smtClean="0"/>
              <a:t>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’&gt;…&lt;/style</a:t>
            </a:r>
            <a:r>
              <a:rPr lang="en-US" dirty="0" smtClean="0"/>
              <a:t>&gt; </a:t>
            </a:r>
            <a:r>
              <a:rPr lang="en-US" dirty="0" err="1" smtClean="0"/>
              <a:t>atau</a:t>
            </a:r>
            <a:r>
              <a:rPr lang="en-US" dirty="0" smtClean="0"/>
              <a:t> &lt;style&gt;…&lt;/style&gt;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&lt;html&gt;</a:t>
            </a:r>
          </a:p>
          <a:p>
            <a:pPr>
              <a:buNone/>
            </a:pPr>
            <a:r>
              <a:rPr lang="en-US" sz="2800" dirty="0" smtClean="0"/>
              <a:t>&lt;head&gt;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&lt;style type=’text/</a:t>
            </a:r>
            <a:r>
              <a:rPr lang="en-US" sz="2800" b="1" dirty="0" err="1" smtClean="0">
                <a:solidFill>
                  <a:srgbClr val="FF0000"/>
                </a:solidFill>
              </a:rPr>
              <a:t>css</a:t>
            </a:r>
            <a:r>
              <a:rPr lang="en-US" sz="2800" b="1" dirty="0" smtClean="0">
                <a:solidFill>
                  <a:srgbClr val="FF0000"/>
                </a:solidFill>
              </a:rPr>
              <a:t>’&gt;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/* </a:t>
            </a:r>
            <a:r>
              <a:rPr lang="en-US" sz="2800" b="1" dirty="0" err="1" smtClean="0">
                <a:solidFill>
                  <a:srgbClr val="FF0000"/>
                </a:solidFill>
              </a:rPr>
              <a:t>aturan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css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diletakkan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sinI</a:t>
            </a:r>
            <a:r>
              <a:rPr lang="en-US" sz="2800" b="1" dirty="0" smtClean="0">
                <a:solidFill>
                  <a:srgbClr val="FF0000"/>
                </a:solidFill>
              </a:rPr>
              <a:t> */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&lt;/style&gt;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/>
              <a:t>&lt;/head&gt;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0469bc59d8565ea954b3e64c879b8a5ad79b6a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fti_blue</Template>
  <TotalTime>1407</TotalTime>
  <Words>1252</Words>
  <Application>Microsoft Office PowerPoint</Application>
  <PresentationFormat>On-screen Show (4:3)</PresentationFormat>
  <Paragraphs>308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fti_blue</vt:lpstr>
      <vt:lpstr>Pemrograman Web 1</vt:lpstr>
      <vt:lpstr>CSS</vt:lpstr>
      <vt:lpstr>Pengenalan CSS</vt:lpstr>
      <vt:lpstr>Cara Menulis Rules CSS</vt:lpstr>
      <vt:lpstr>Cara Menulis Rules CSS (2)</vt:lpstr>
      <vt:lpstr>Contoh Rules CSS</vt:lpstr>
      <vt:lpstr>Menambahkan CSS ke HTML</vt:lpstr>
      <vt:lpstr>External Style Sheets</vt:lpstr>
      <vt:lpstr>Internal Style Sheets</vt:lpstr>
      <vt:lpstr>Inline Style</vt:lpstr>
      <vt:lpstr>Contoh </vt:lpstr>
      <vt:lpstr>Contoh</vt:lpstr>
      <vt:lpstr>Hasil</vt:lpstr>
      <vt:lpstr>Selector CSS</vt:lpstr>
      <vt:lpstr>Class Selector</vt:lpstr>
      <vt:lpstr>ID Selector</vt:lpstr>
      <vt:lpstr>Group Selector</vt:lpstr>
      <vt:lpstr>CSS Background Properties (1)</vt:lpstr>
      <vt:lpstr>CSS Background Properties (2)</vt:lpstr>
      <vt:lpstr>CSS Text Properties (1)</vt:lpstr>
      <vt:lpstr>Slide 21</vt:lpstr>
      <vt:lpstr>Contoh</vt:lpstr>
      <vt:lpstr>Hasil</vt:lpstr>
      <vt:lpstr>CSS Font Properties (1)</vt:lpstr>
      <vt:lpstr>CSS Font Properties (2)</vt:lpstr>
      <vt:lpstr>Contoh</vt:lpstr>
      <vt:lpstr>Hasil</vt:lpstr>
      <vt:lpstr> CSS List Properties</vt:lpstr>
      <vt:lpstr>CSS Styling Links Properties (1)</vt:lpstr>
      <vt:lpstr>Contoh CSS List (list.html)</vt:lpstr>
      <vt:lpstr>Contoh CSS List (list.css)</vt:lpstr>
      <vt:lpstr>Hasil list.html </vt:lpstr>
      <vt:lpstr>CSS Box Model (1)</vt:lpstr>
      <vt:lpstr>CSS Box Model (1)</vt:lpstr>
      <vt:lpstr>Width, Height, Overflow Property (1)</vt:lpstr>
      <vt:lpstr>Width, Height, Overflow Property (2)</vt:lpstr>
      <vt:lpstr>Contoh (box1.html)</vt:lpstr>
      <vt:lpstr>Hasil (box1.html)</vt:lpstr>
      <vt:lpstr>Padding Property</vt:lpstr>
      <vt:lpstr>Contoh (box2.html)</vt:lpstr>
      <vt:lpstr>Hasil (box2.html)</vt:lpstr>
      <vt:lpstr>Border Property (1)</vt:lpstr>
      <vt:lpstr>Border Property (2)</vt:lpstr>
      <vt:lpstr>Contoh (box3.html)</vt:lpstr>
      <vt:lpstr>Hasil (box3.html)</vt:lpstr>
      <vt:lpstr>Margin Property</vt:lpstr>
      <vt:lpstr>Contoh (box4.html)</vt:lpstr>
      <vt:lpstr>Hasil (box4.html)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utomo.budiyanto</dc:creator>
  <cp:lastModifiedBy>user 3</cp:lastModifiedBy>
  <cp:revision>127</cp:revision>
  <dcterms:created xsi:type="dcterms:W3CDTF">2009-03-02T00:54:17Z</dcterms:created>
  <dcterms:modified xsi:type="dcterms:W3CDTF">2016-03-13T11:44:41Z</dcterms:modified>
</cp:coreProperties>
</file>