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25" r:id="rId4"/>
    <p:sldId id="329" r:id="rId5"/>
    <p:sldId id="330" r:id="rId6"/>
    <p:sldId id="331" r:id="rId7"/>
    <p:sldId id="344" r:id="rId8"/>
    <p:sldId id="333" r:id="rId9"/>
    <p:sldId id="335" r:id="rId10"/>
    <p:sldId id="336" r:id="rId11"/>
    <p:sldId id="338" r:id="rId12"/>
    <p:sldId id="340" r:id="rId13"/>
    <p:sldId id="343" r:id="rId14"/>
    <p:sldId id="362" r:id="rId15"/>
    <p:sldId id="363" r:id="rId16"/>
    <p:sldId id="345" r:id="rId17"/>
    <p:sldId id="346" r:id="rId18"/>
    <p:sldId id="347" r:id="rId19"/>
    <p:sldId id="348" r:id="rId20"/>
    <p:sldId id="350" r:id="rId21"/>
    <p:sldId id="364" r:id="rId22"/>
    <p:sldId id="365" r:id="rId23"/>
    <p:sldId id="351" r:id="rId24"/>
    <p:sldId id="366" r:id="rId25"/>
    <p:sldId id="354" r:id="rId26"/>
    <p:sldId id="355" r:id="rId27"/>
    <p:sldId id="356" r:id="rId28"/>
    <p:sldId id="357" r:id="rId29"/>
    <p:sldId id="358" r:id="rId30"/>
    <p:sldId id="360" r:id="rId31"/>
    <p:sldId id="361" r:id="rId32"/>
    <p:sldId id="367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883B-27D1-4EE1-972C-A5910DC407FA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EC23C-269B-4C3D-A176-79D227AB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554B-3A2C-40CE-9828-EF879069DC86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6AA37-F840-4C58-990C-257C33115D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6AA37-F840-4C58-990C-257C33115D8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410200"/>
            <a:ext cx="9144000" cy="1447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130425"/>
            <a:ext cx="5410200" cy="1470025"/>
          </a:xfrm>
          <a:solidFill>
            <a:schemeClr val="accent1">
              <a:alpha val="50000"/>
            </a:schemeClr>
          </a:solidFill>
          <a:ln w="3175">
            <a:noFill/>
          </a:ln>
        </p:spPr>
        <p:txBody>
          <a:bodyPr/>
          <a:lstStyle>
            <a:lvl1pPr>
              <a:defRPr b="1"/>
            </a:lvl1pPr>
          </a:lstStyle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3733800"/>
            <a:ext cx="5410200" cy="381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Kode</a:t>
            </a:r>
            <a:r>
              <a:rPr lang="en-US" dirty="0" smtClean="0"/>
              <a:t> - SKS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410200"/>
            <a:ext cx="9144000" cy="1588"/>
          </a:xfrm>
          <a:prstGeom prst="line">
            <a:avLst/>
          </a:prstGeom>
          <a:ln w="38100" cmpd="sng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 userDrawn="1"/>
        </p:nvSpPr>
        <p:spPr>
          <a:xfrm>
            <a:off x="595952" y="5486400"/>
            <a:ext cx="3581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2009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Fakultas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Teknologi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Universitas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Budi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Luhur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Ciledug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Raya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Petukangan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Utara Jakarta Selatan 12260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Website: http://fti.bl.ac.id Email: sekretariat_fti@bl.ac.id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048000" y="3616656"/>
            <a:ext cx="5410200" cy="158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48000" y="2133600"/>
            <a:ext cx="5410200" cy="158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UB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9600" y="2133600"/>
            <a:ext cx="1479713" cy="1524000"/>
          </a:xfrm>
          <a:prstGeom prst="rect">
            <a:avLst/>
          </a:prstGeom>
        </p:spPr>
      </p:pic>
      <p:pic>
        <p:nvPicPr>
          <p:cNvPr id="15" name="Picture 14" descr="fti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" y="5505688"/>
            <a:ext cx="457200" cy="464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5" name="Right Triangle 14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514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solidFill>
            <a:srgbClr val="0070C0">
              <a:alpha val="50000"/>
            </a:srgbClr>
          </a:solidFill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JUDUL PERTEMUAN/BAB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PERTEMUAN -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9448" y="4419600"/>
            <a:ext cx="7772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UB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70023" y="3124200"/>
            <a:ext cx="110978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1" name="Right Triangle 10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13" name="Right Triangle 12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9" name="Right Triangle 8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362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fti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29600" y="228600"/>
              <a:ext cx="675311" cy="685800"/>
            </a:xfrm>
            <a:prstGeom prst="rect">
              <a:avLst/>
            </a:prstGeom>
          </p:spPr>
        </p:pic>
        <p:sp>
          <p:nvSpPr>
            <p:cNvPr id="8" name="Right Triangle 7"/>
            <p:cNvSpPr/>
            <p:nvPr userDrawn="1"/>
          </p:nvSpPr>
          <p:spPr>
            <a:xfrm rot="10800000">
              <a:off x="0" y="1143001"/>
              <a:ext cx="9144000" cy="152399"/>
            </a:xfrm>
            <a:prstGeom prst="rtTriangle">
              <a:avLst/>
            </a:prstGeom>
            <a:solidFill>
              <a:schemeClr val="accent1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438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FAKULTAS TEKNOLOGI INFORMASI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PEMROGRAMAN WEB 1 – PG065- 3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7BF5-69FA-4C0C-8B88-5B44058215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ology/pub/articles/php_experts/rasmus_php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Web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 smtClean="0"/>
              <a:t>PG065- 3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(1)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Aritmatika</a:t>
            </a:r>
            <a:endParaRPr lang="en-US" dirty="0"/>
          </a:p>
          <a:p>
            <a:pPr lvl="1"/>
            <a:r>
              <a:rPr lang="en-US" dirty="0"/>
              <a:t>+</a:t>
            </a:r>
          </a:p>
          <a:p>
            <a:pPr lvl="1"/>
            <a:r>
              <a:rPr lang="en-US" dirty="0"/>
              <a:t>-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/</a:t>
            </a:r>
          </a:p>
          <a:p>
            <a:pPr lvl="1"/>
            <a:r>
              <a:rPr lang="en-US" dirty="0" smtClean="0"/>
              <a:t>%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Penugasan</a:t>
            </a:r>
            <a:endParaRPr lang="en-US" dirty="0" smtClean="0"/>
          </a:p>
          <a:p>
            <a:pPr lvl="1"/>
            <a:r>
              <a:rPr lang="en-US" dirty="0" smtClean="0"/>
              <a:t>=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(2)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id-ID" sz="2800" dirty="0" smtClean="0"/>
              <a:t>Bitwise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&amp;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|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^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~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&lt;&lt;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&gt;&gt;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Perbandingan</a:t>
            </a:r>
            <a:endParaRPr lang="en-US" dirty="0" smtClean="0"/>
          </a:p>
          <a:p>
            <a:pPr lvl="1"/>
            <a:r>
              <a:rPr lang="id-ID" dirty="0" smtClean="0"/>
              <a:t>==</a:t>
            </a:r>
          </a:p>
          <a:p>
            <a:pPr lvl="1"/>
            <a:r>
              <a:rPr lang="id-ID" dirty="0" smtClean="0"/>
              <a:t>===</a:t>
            </a:r>
          </a:p>
          <a:p>
            <a:pPr lvl="1"/>
            <a:r>
              <a:rPr lang="id-ID" dirty="0" smtClean="0"/>
              <a:t>!=</a:t>
            </a:r>
          </a:p>
          <a:p>
            <a:pPr lvl="1"/>
            <a:r>
              <a:rPr lang="id-ID" dirty="0" smtClean="0"/>
              <a:t>&lt;&gt;</a:t>
            </a:r>
          </a:p>
          <a:p>
            <a:pPr lvl="1"/>
            <a:r>
              <a:rPr lang="id-ID" dirty="0" smtClean="0"/>
              <a:t>!==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95601" y="3962401"/>
            <a:ext cx="2286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id-ID" sz="2400" dirty="0"/>
              <a:t>&lt;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id-ID" sz="2400" dirty="0"/>
              <a:t>&gt;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id-ID" sz="2400" dirty="0"/>
              <a:t>&lt;=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id-ID" sz="2400" dirty="0"/>
              <a:t>&gt;=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(3)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Logika</a:t>
            </a:r>
            <a:endParaRPr lang="id-ID" dirty="0"/>
          </a:p>
          <a:p>
            <a:pPr lvl="1"/>
            <a:r>
              <a:rPr lang="en-US" dirty="0"/>
              <a:t>a</a:t>
            </a:r>
            <a:r>
              <a:rPr lang="id-ID" dirty="0"/>
              <a:t>nd</a:t>
            </a:r>
            <a:r>
              <a:rPr lang="en-US" dirty="0"/>
              <a:t>, </a:t>
            </a:r>
            <a:r>
              <a:rPr lang="id-ID" dirty="0"/>
              <a:t>&amp;&amp;</a:t>
            </a:r>
            <a:r>
              <a:rPr lang="en-US" dirty="0"/>
              <a:t>, </a:t>
            </a:r>
            <a:r>
              <a:rPr lang="id-ID" dirty="0"/>
              <a:t>or</a:t>
            </a:r>
            <a:r>
              <a:rPr lang="en-US" dirty="0"/>
              <a:t>, </a:t>
            </a:r>
            <a:r>
              <a:rPr lang="id-ID" dirty="0"/>
              <a:t>||</a:t>
            </a:r>
            <a:r>
              <a:rPr lang="en-US" dirty="0"/>
              <a:t>, </a:t>
            </a:r>
            <a:r>
              <a:rPr lang="id-ID" dirty="0"/>
              <a:t>xor</a:t>
            </a:r>
            <a:r>
              <a:rPr lang="en-US" dirty="0"/>
              <a:t>, </a:t>
            </a:r>
            <a:r>
              <a:rPr lang="id-ID" dirty="0" smtClean="0"/>
              <a:t>!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id-ID" dirty="0" smtClean="0"/>
              <a:t>String</a:t>
            </a:r>
            <a:endParaRPr lang="en-US" dirty="0" smtClean="0"/>
          </a:p>
          <a:p>
            <a:pPr lvl="1"/>
            <a:r>
              <a:rPr lang="en-US" dirty="0" err="1" smtClean="0"/>
              <a:t>Penggabungan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Komentar (Remark)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Perintah</a:t>
            </a:r>
            <a:r>
              <a:rPr lang="en-US" dirty="0" smtClean="0"/>
              <a:t> PHP yang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tag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endParaRPr lang="en-US" dirty="0" smtClean="0"/>
          </a:p>
          <a:p>
            <a:r>
              <a:rPr lang="en-US" dirty="0" smtClean="0"/>
              <a:t>/* </a:t>
            </a:r>
            <a:r>
              <a:rPr lang="en-US" dirty="0"/>
              <a:t>… */</a:t>
            </a:r>
          </a:p>
          <a:p>
            <a:r>
              <a:rPr lang="en-US" dirty="0"/>
              <a:t>//</a:t>
            </a:r>
          </a:p>
          <a:p>
            <a:r>
              <a:rPr lang="en-US" dirty="0"/>
              <a:t>#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7" name="Content Placeholder 6" descr="php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2485" y="1295400"/>
            <a:ext cx="7625715" cy="498887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7" name="Content Placeholder 6" descr="php2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981200"/>
            <a:ext cx="5348288" cy="340832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Struktur Kondisi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Digunakan untuk menyeleksi suatu kondisi akan dijalankan atau tidak.</a:t>
            </a:r>
          </a:p>
          <a:p>
            <a:pPr>
              <a:lnSpc>
                <a:spcPct val="80000"/>
              </a:lnSpc>
            </a:pPr>
            <a:r>
              <a:rPr lang="en-US" sz="2800"/>
              <a:t>Contohnya dalam proses login di email, jika username dan password yang dimasukkan benar maka kita dapat masuk melihat inbox email kita, tapi jika salah maka tidak akan bisa masuk. </a:t>
            </a:r>
          </a:p>
          <a:p>
            <a:pPr>
              <a:lnSpc>
                <a:spcPct val="80000"/>
              </a:lnSpc>
            </a:pPr>
            <a:r>
              <a:rPr lang="en-US" sz="2800"/>
              <a:t>Pengeleksian kondisi ini (apakah username benar atau salah) menggunakan STRUKTUR KONDISI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Bentuk Umum</a:t>
            </a:r>
          </a:p>
          <a:p>
            <a:pPr>
              <a:buFontTx/>
              <a:buNone/>
            </a:pPr>
            <a:r>
              <a:rPr lang="en-US"/>
              <a:t>	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Contoh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900113" y="2133600"/>
            <a:ext cx="7488237" cy="115093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latin typeface="Courier New" pitchFamily="49" charset="0"/>
              </a:rPr>
              <a:t>if (kondisi) {</a:t>
            </a:r>
          </a:p>
          <a:p>
            <a:r>
              <a:rPr lang="en-US" sz="2400">
                <a:latin typeface="Courier New" pitchFamily="49" charset="0"/>
              </a:rPr>
              <a:t>	statemen;</a:t>
            </a:r>
          </a:p>
          <a:p>
            <a:r>
              <a:rPr lang="en-US" sz="2400">
                <a:latin typeface="Courier New" pitchFamily="49" charset="0"/>
              </a:rPr>
              <a:t>}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652963"/>
            <a:ext cx="4967287" cy="13779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IF…ELSE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Bentuk Umum</a:t>
            </a:r>
          </a:p>
          <a:p>
            <a:pPr>
              <a:buFontTx/>
              <a:buNone/>
            </a:pPr>
            <a:r>
              <a:rPr lang="en-US"/>
              <a:t>	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Contoh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900113" y="2133600"/>
            <a:ext cx="7488237" cy="19431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latin typeface="Courier New" pitchFamily="49" charset="0"/>
              </a:rPr>
              <a:t>if (kondisi) {</a:t>
            </a:r>
          </a:p>
          <a:p>
            <a:r>
              <a:rPr lang="en-US" sz="2400">
                <a:latin typeface="Courier New" pitchFamily="49" charset="0"/>
              </a:rPr>
              <a:t>	statemen-jika-benar;</a:t>
            </a:r>
          </a:p>
          <a:p>
            <a:r>
              <a:rPr lang="en-US" sz="2400">
                <a:latin typeface="Courier New" pitchFamily="49" charset="0"/>
              </a:rPr>
              <a:t>} else {</a:t>
            </a:r>
          </a:p>
          <a:p>
            <a:r>
              <a:rPr lang="en-US" sz="2400">
                <a:latin typeface="Courier New" pitchFamily="49" charset="0"/>
              </a:rPr>
              <a:t>	statemen-jika-salah;</a:t>
            </a:r>
          </a:p>
          <a:p>
            <a:r>
              <a:rPr lang="en-US" sz="2400">
                <a:latin typeface="Courier New" pitchFamily="49" charset="0"/>
              </a:rPr>
              <a:t>}</a:t>
            </a: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4652963"/>
            <a:ext cx="4392612" cy="18272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BENTUK KHUSUS ?: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Bentuk Umum</a:t>
            </a:r>
          </a:p>
          <a:p>
            <a:pPr>
              <a:buFontTx/>
              <a:buNone/>
            </a:pPr>
            <a:r>
              <a:rPr lang="en-US"/>
              <a:t>	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Contoh</a:t>
            </a: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900113" y="2133600"/>
            <a:ext cx="7488237" cy="115093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latin typeface="Courier New" pitchFamily="49" charset="0"/>
              </a:rPr>
              <a:t>$var = (kondisi)? benar : salah;</a:t>
            </a: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581525"/>
            <a:ext cx="7272337" cy="6794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PERTEMUAN - 4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dirty="0" smtClean="0"/>
              <a:t>PEMROGRAMAN WEB 1 – PG065- 3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IF… ENDIF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Bentuk Umum</a:t>
            </a:r>
          </a:p>
          <a:p>
            <a:pPr>
              <a:buFontTx/>
              <a:buNone/>
            </a:pPr>
            <a:r>
              <a:rPr lang="en-US"/>
              <a:t>	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Contoh</a:t>
            </a: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900113" y="2133600"/>
            <a:ext cx="7488237" cy="115093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latin typeface="Courier New" pitchFamily="49" charset="0"/>
              </a:rPr>
              <a:t>if (kondisi) :</a:t>
            </a:r>
          </a:p>
          <a:p>
            <a:r>
              <a:rPr lang="en-US" sz="2400">
                <a:latin typeface="Courier New" pitchFamily="49" charset="0"/>
              </a:rPr>
              <a:t>	statemen-jika-benar;</a:t>
            </a:r>
          </a:p>
          <a:p>
            <a:r>
              <a:rPr lang="en-US" sz="2400">
                <a:latin typeface="Courier New" pitchFamily="49" charset="0"/>
              </a:rPr>
              <a:t>endif;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581525"/>
            <a:ext cx="6551612" cy="11985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7" name="Content Placeholder 6" descr="php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4837" y="2034381"/>
            <a:ext cx="7934325" cy="3657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7" name="Content Placeholder 6" descr="php3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99256" y="1905000"/>
            <a:ext cx="6501744" cy="414339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SWITCH…CASE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Bentuk Umum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Contoh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900113" y="2205038"/>
            <a:ext cx="7488237" cy="201612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latin typeface="Courier New" pitchFamily="49" charset="0"/>
              </a:rPr>
              <a:t>switch ($var) {</a:t>
            </a:r>
          </a:p>
          <a:p>
            <a:r>
              <a:rPr lang="en-US" sz="2400">
                <a:latin typeface="Courier New" pitchFamily="49" charset="0"/>
              </a:rPr>
              <a:t>	case 1 : statement-1; break;</a:t>
            </a:r>
          </a:p>
          <a:p>
            <a:r>
              <a:rPr lang="en-US" sz="2400">
                <a:latin typeface="Courier New" pitchFamily="49" charset="0"/>
              </a:rPr>
              <a:t>	case 2 : statement-2; break;</a:t>
            </a:r>
          </a:p>
          <a:p>
            <a:r>
              <a:rPr lang="en-US" sz="2400">
                <a:latin typeface="Courier New" pitchFamily="49" charset="0"/>
              </a:rPr>
              <a:t>	…</a:t>
            </a:r>
          </a:p>
          <a:p>
            <a:r>
              <a:rPr lang="en-US" sz="2400">
                <a:latin typeface="Courier New" pitchFamily="49" charset="0"/>
              </a:rPr>
              <a:t>}</a:t>
            </a: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5084763"/>
            <a:ext cx="6551612" cy="13160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7" name="Content Placeholder 6" descr="php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143000"/>
            <a:ext cx="7890155" cy="3271044"/>
          </a:xfr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  <p:pic>
        <p:nvPicPr>
          <p:cNvPr id="8" name="Picture 7" descr="php4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4419600"/>
            <a:ext cx="3857625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PERULANGAN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Digunakan untuk mengulang suatu proses yang dieksekusi beberapa kali sekaligus.</a:t>
            </a:r>
          </a:p>
          <a:p>
            <a:r>
              <a:rPr lang="en-US"/>
              <a:t>Contohnya jika akan menampilkan bilangan dari 1-100, maka akan lebih efektif jika menggunakan perulangan.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Bentuk Umum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Contoh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900113" y="2133600"/>
            <a:ext cx="7488237" cy="1150938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latin typeface="Courier New" pitchFamily="49" charset="0"/>
              </a:rPr>
              <a:t>for (awal; batas-akhir; increment) {</a:t>
            </a:r>
          </a:p>
          <a:p>
            <a:r>
              <a:rPr lang="en-US" sz="2400">
                <a:latin typeface="Courier New" pitchFamily="49" charset="0"/>
              </a:rPr>
              <a:t>	statemen-yang-diulang;</a:t>
            </a:r>
          </a:p>
          <a:p>
            <a:r>
              <a:rPr lang="en-US" sz="2400">
                <a:latin typeface="Courier New" pitchFamily="49" charset="0"/>
              </a:rPr>
              <a:t>}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581525"/>
            <a:ext cx="6119812" cy="14192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Bentuk Umum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Contoh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900113" y="2133600"/>
            <a:ext cx="7488237" cy="208756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latin typeface="Courier New" pitchFamily="49" charset="0"/>
              </a:rPr>
              <a:t>inisialisasi-awal;</a:t>
            </a:r>
          </a:p>
          <a:p>
            <a:r>
              <a:rPr lang="en-US" sz="2400">
                <a:latin typeface="Courier New" pitchFamily="49" charset="0"/>
              </a:rPr>
              <a:t>while (batas-akhir) {</a:t>
            </a:r>
          </a:p>
          <a:p>
            <a:r>
              <a:rPr lang="en-US" sz="2400">
                <a:latin typeface="Courier New" pitchFamily="49" charset="0"/>
              </a:rPr>
              <a:t>	statemen-yang-diulang;</a:t>
            </a:r>
          </a:p>
          <a:p>
            <a:r>
              <a:rPr lang="en-US" sz="2400">
                <a:latin typeface="Courier New" pitchFamily="49" charset="0"/>
              </a:rPr>
              <a:t>	increment;</a:t>
            </a:r>
          </a:p>
          <a:p>
            <a:r>
              <a:rPr lang="en-US" sz="2400">
                <a:latin typeface="Courier New" pitchFamily="49" charset="0"/>
              </a:rPr>
              <a:t>}</a:t>
            </a: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4652963"/>
            <a:ext cx="3313112" cy="18478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DO…WHILE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Bentuk Umum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Contoh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900113" y="2133600"/>
            <a:ext cx="7488237" cy="208756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latin typeface="Courier New" pitchFamily="49" charset="0"/>
              </a:rPr>
              <a:t>inisialisasi-awal;</a:t>
            </a:r>
          </a:p>
          <a:p>
            <a:r>
              <a:rPr lang="en-US" sz="2400">
                <a:latin typeface="Courier New" pitchFamily="49" charset="0"/>
              </a:rPr>
              <a:t>do {</a:t>
            </a:r>
          </a:p>
          <a:p>
            <a:r>
              <a:rPr lang="en-US" sz="2400">
                <a:latin typeface="Courier New" pitchFamily="49" charset="0"/>
              </a:rPr>
              <a:t>	statemen-yang-diulang;</a:t>
            </a:r>
          </a:p>
          <a:p>
            <a:r>
              <a:rPr lang="en-US" sz="2400">
                <a:latin typeface="Courier New" pitchFamily="49" charset="0"/>
              </a:rPr>
              <a:t>	increment;</a:t>
            </a:r>
          </a:p>
          <a:p>
            <a:r>
              <a:rPr lang="en-US" sz="2400">
                <a:latin typeface="Courier New" pitchFamily="49" charset="0"/>
              </a:rPr>
              <a:t>} while (kondisi-akhir);</a:t>
            </a: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438" y="4652963"/>
            <a:ext cx="3311525" cy="18716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FOREACH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Bentuk Umum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Contoh</a:t>
            </a: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900113" y="2133600"/>
            <a:ext cx="7488237" cy="1655763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>
                <a:latin typeface="Courier New" pitchFamily="49" charset="0"/>
              </a:rPr>
              <a:t>foreach (array as $var) {</a:t>
            </a:r>
          </a:p>
          <a:p>
            <a:r>
              <a:rPr lang="en-US" sz="2400">
                <a:latin typeface="Courier New" pitchFamily="49" charset="0"/>
              </a:rPr>
              <a:t>	statemen-yang-diulang;</a:t>
            </a:r>
          </a:p>
          <a:p>
            <a:r>
              <a:rPr lang="en-US" sz="2400">
                <a:latin typeface="Courier New" pitchFamily="49" charset="0"/>
              </a:rPr>
              <a:t>}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581525"/>
            <a:ext cx="6624637" cy="13731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91513" cy="4751387"/>
          </a:xfrm>
        </p:spPr>
        <p:txBody>
          <a:bodyPr/>
          <a:lstStyle/>
          <a:p>
            <a:pPr marL="609600" indent="-609600"/>
            <a:r>
              <a:rPr lang="id-ID" sz="2800" dirty="0"/>
              <a:t>Merupakan singkatan </a:t>
            </a:r>
            <a:r>
              <a:rPr lang="id-ID" sz="2800" i="1" dirty="0"/>
              <a:t>recursive</a:t>
            </a:r>
            <a:r>
              <a:rPr lang="id-ID" sz="2800" dirty="0"/>
              <a:t> dari </a:t>
            </a:r>
            <a:r>
              <a:rPr lang="id-ID" sz="2800" b="1" u="sng" dirty="0"/>
              <a:t>P</a:t>
            </a:r>
            <a:r>
              <a:rPr lang="id-ID" sz="2800" dirty="0"/>
              <a:t>HP : </a:t>
            </a:r>
            <a:r>
              <a:rPr lang="id-ID" sz="2800" b="1" u="sng" dirty="0"/>
              <a:t>H</a:t>
            </a:r>
            <a:r>
              <a:rPr lang="id-ID" sz="2800" dirty="0"/>
              <a:t>ypertext </a:t>
            </a:r>
            <a:r>
              <a:rPr lang="id-ID" sz="2800" b="1" u="sng" dirty="0"/>
              <a:t>P</a:t>
            </a:r>
            <a:r>
              <a:rPr lang="id-ID" sz="2800" dirty="0"/>
              <a:t>repocessor</a:t>
            </a:r>
          </a:p>
          <a:p>
            <a:pPr marL="609600" indent="-609600"/>
            <a:r>
              <a:rPr lang="id-ID" sz="2800" dirty="0"/>
              <a:t>Pertama kali dibuat oleh </a:t>
            </a:r>
            <a:r>
              <a:rPr lang="id-ID" sz="2800" b="1" dirty="0">
                <a:hlinkClick r:id="rId2"/>
              </a:rPr>
              <a:t>Rasmus Lerdorf</a:t>
            </a:r>
            <a:r>
              <a:rPr lang="id-ID" sz="2800" b="1" dirty="0"/>
              <a:t> </a:t>
            </a:r>
            <a:r>
              <a:rPr lang="id-ID" sz="2800" dirty="0"/>
              <a:t>pada tahun 1994.</a:t>
            </a:r>
            <a:r>
              <a:rPr lang="en-US" sz="2800" dirty="0"/>
              <a:t> </a:t>
            </a:r>
          </a:p>
          <a:p>
            <a:pPr marL="609600" indent="-609600"/>
            <a:r>
              <a:rPr lang="id-ID" sz="2800" dirty="0"/>
              <a:t>Setiap satu statement (perintah) biasanya diakhiri dengan titik-koma (;)</a:t>
            </a:r>
          </a:p>
          <a:p>
            <a:pPr marL="609600" indent="-609600"/>
            <a:r>
              <a:rPr lang="id-ID" sz="2800" dirty="0"/>
              <a:t>CASE SENSITIVE untuk nama identifier yang dibuat oleh user (variable, konstanta, fungsi dll), namun TIDAK CASE SENSITIVE untuk identifier </a:t>
            </a:r>
            <a:r>
              <a:rPr lang="id-ID" sz="2800" i="1" dirty="0"/>
              <a:t>built-in</a:t>
            </a:r>
            <a:r>
              <a:rPr lang="id-ID" sz="2800" dirty="0"/>
              <a:t> dari PHP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dan CONTINUE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BREAK digunakan untuk keluar dari struktur (blok) program (blok if, while, switch, …)</a:t>
            </a:r>
          </a:p>
          <a:p>
            <a:r>
              <a:rPr lang="en-US"/>
              <a:t>CONTINUE digunakan untuk melanjutkan perintah dari suatu perulangan tanpa melalui perintah-perintah setelahnya.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dan CONTINUE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Contoh Program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2276475"/>
            <a:ext cx="5905500" cy="29035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7" name="Content Placeholder 6" descr="php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219201"/>
            <a:ext cx="4343400" cy="5193196"/>
          </a:xfr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  <p:pic>
        <p:nvPicPr>
          <p:cNvPr id="8" name="Picture 7" descr="php5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286000"/>
            <a:ext cx="3609975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Penulisan Script PHP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…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&lt;? dan ?&gt;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&lt;?</a:t>
            </a:r>
            <a:r>
              <a:rPr lang="id-ID" dirty="0"/>
              <a:t>php dan ?&gt;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&lt;script </a:t>
            </a:r>
            <a:r>
              <a:rPr lang="id-ID" dirty="0"/>
              <a:t>language=”php”&gt; dan &lt;/script&gt;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&lt;% </a:t>
            </a:r>
            <a:r>
              <a:rPr lang="id-ID" dirty="0"/>
              <a:t>dan %&gt;</a:t>
            </a:r>
            <a:r>
              <a:rPr lang="en-US" sz="2800" dirty="0"/>
              <a:t>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err="1" smtClean="0">
                <a:solidFill>
                  <a:srgbClr val="FF0000"/>
                </a:solidFill>
              </a:rPr>
              <a:t>Penulisan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cara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no 2lebih </a:t>
            </a:r>
            <a:r>
              <a:rPr lang="en-US" sz="2800" dirty="0" err="1" smtClean="0">
                <a:solidFill>
                  <a:srgbClr val="FF0000"/>
                </a:solidFill>
              </a:rPr>
              <a:t>direkomendasikan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World!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ph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4505325" cy="1085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php1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4267200"/>
            <a:ext cx="3352800" cy="19335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91513" cy="4679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d-ID" sz="2800" dirty="0"/>
              <a:t>Digunakan untuk menyimpan sebuah value, data atau informasi</a:t>
            </a:r>
          </a:p>
          <a:p>
            <a:pPr>
              <a:lnSpc>
                <a:spcPct val="80000"/>
              </a:lnSpc>
            </a:pPr>
            <a:r>
              <a:rPr lang="id-ID" sz="2800" dirty="0"/>
              <a:t>Nama variabel diawali dengan tanda $ </a:t>
            </a:r>
          </a:p>
          <a:p>
            <a:pPr>
              <a:lnSpc>
                <a:spcPct val="80000"/>
              </a:lnSpc>
            </a:pPr>
            <a:r>
              <a:rPr lang="id-ID" sz="2800" dirty="0"/>
              <a:t>Panjang tidak terbatas</a:t>
            </a:r>
          </a:p>
          <a:p>
            <a:pPr>
              <a:lnSpc>
                <a:spcPct val="80000"/>
              </a:lnSpc>
            </a:pPr>
            <a:r>
              <a:rPr lang="id-ID" sz="2800" dirty="0"/>
              <a:t>Setelah tanda $ diawali oleh huruf atau </a:t>
            </a:r>
            <a:r>
              <a:rPr lang="id-ID" sz="2800" i="1" dirty="0"/>
              <a:t>under-scrore</a:t>
            </a:r>
            <a:r>
              <a:rPr lang="id-ID" sz="2800" dirty="0"/>
              <a:t> (_). Karakter berikutnya bisa terdiri dari huruf, angka, dan karakter tertentu yang diperbolehkan (karakter ASCII dari 127 – 255). </a:t>
            </a:r>
          </a:p>
          <a:p>
            <a:pPr>
              <a:lnSpc>
                <a:spcPct val="80000"/>
              </a:lnSpc>
            </a:pPr>
            <a:r>
              <a:rPr lang="id-ID" sz="2800" dirty="0"/>
              <a:t>Bersifat case-sensitive.</a:t>
            </a:r>
          </a:p>
          <a:p>
            <a:pPr>
              <a:lnSpc>
                <a:spcPct val="80000"/>
              </a:lnSpc>
            </a:pPr>
            <a:r>
              <a:rPr lang="id-ID" sz="2800" dirty="0"/>
              <a:t>Tidak perlu dideklarasikan.</a:t>
            </a:r>
          </a:p>
          <a:p>
            <a:pPr>
              <a:lnSpc>
                <a:spcPct val="80000"/>
              </a:lnSpc>
            </a:pPr>
            <a:r>
              <a:rPr lang="id-ID" sz="2800" dirty="0"/>
              <a:t>Tidak boleh mengandung spasi.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namasaya</a:t>
            </a:r>
            <a:endParaRPr lang="en-US" dirty="0" smtClean="0"/>
          </a:p>
          <a:p>
            <a:pPr lvl="1"/>
            <a:r>
              <a:rPr lang="en-US" dirty="0" smtClean="0"/>
              <a:t>$anak2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nama_saya</a:t>
            </a:r>
            <a:endParaRPr lang="en-US" dirty="0" smtClean="0"/>
          </a:p>
          <a:p>
            <a:pPr lvl="1"/>
            <a:r>
              <a:rPr lang="en-US" dirty="0" smtClean="0"/>
              <a:t>$_</a:t>
            </a:r>
            <a:r>
              <a:rPr lang="en-US" dirty="0" err="1" smtClean="0"/>
              <a:t>nama</a:t>
            </a:r>
            <a:endParaRPr lang="en-US" dirty="0" smtClean="0"/>
          </a:p>
          <a:p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endParaRPr lang="en-US" dirty="0" smtClean="0"/>
          </a:p>
          <a:p>
            <a:pPr lvl="1"/>
            <a:r>
              <a:rPr lang="en-US" dirty="0" smtClean="0"/>
              <a:t>$2anak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nama.saya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FAKULTAS TEKNOLOGI INFORMASI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E67BF5-69FA-4C0C-8B88-5B440582155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PEMROGRAMAN WEB 1 – PG065- 3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Tipe Data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id-ID"/>
              <a:t>boolean</a:t>
            </a:r>
          </a:p>
          <a:p>
            <a:r>
              <a:rPr lang="id-ID"/>
              <a:t>integer</a:t>
            </a:r>
          </a:p>
          <a:p>
            <a:r>
              <a:rPr lang="id-ID"/>
              <a:t>float</a:t>
            </a:r>
          </a:p>
          <a:p>
            <a:r>
              <a:rPr lang="id-ID"/>
              <a:t>string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d-ID"/>
              <a:t>array</a:t>
            </a:r>
          </a:p>
          <a:p>
            <a:r>
              <a:rPr lang="id-ID"/>
              <a:t>object</a:t>
            </a:r>
          </a:p>
          <a:p>
            <a:r>
              <a:rPr lang="id-ID"/>
              <a:t>resource</a:t>
            </a:r>
          </a:p>
          <a:p>
            <a:r>
              <a:rPr lang="id-ID"/>
              <a:t>NULL</a:t>
            </a:r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27088" y="4365625"/>
            <a:ext cx="7705725" cy="831850"/>
          </a:xfrm>
          <a:prstGeom prst="rect">
            <a:avLst/>
          </a:prstGeom>
          <a:solidFill>
            <a:schemeClr val="accent1">
              <a:alpha val="4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Programmer pada dasarnya tidak perlu mendefinisikan tipe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Konstanta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Konstanta merupakan variabel konstan yang nilainya tidak berubah-ubah. </a:t>
            </a:r>
            <a:endParaRPr lang="en-US" dirty="0"/>
          </a:p>
          <a:p>
            <a:r>
              <a:rPr lang="en-US" dirty="0"/>
              <a:t>M</a:t>
            </a:r>
            <a:r>
              <a:rPr lang="id-ID" dirty="0"/>
              <a:t>enggunakan fungsi define</a:t>
            </a:r>
            <a:r>
              <a:rPr lang="id-ID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mendeklarasikannya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a77cc1929f7aca803655e8729e8b2ee0db97"/>
</p:tagLst>
</file>

<file path=ppt/theme/theme1.xml><?xml version="1.0" encoding="utf-8"?>
<a:theme xmlns:a="http://schemas.openxmlformats.org/drawingml/2006/main" name="fti_blu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fti_blue</Template>
  <TotalTime>2046</TotalTime>
  <Words>619</Words>
  <Application>Microsoft Office PowerPoint</Application>
  <PresentationFormat>On-screen Show (4:3)</PresentationFormat>
  <Paragraphs>224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fti_blue</vt:lpstr>
      <vt:lpstr>Pemrograman Web 1</vt:lpstr>
      <vt:lpstr>php</vt:lpstr>
      <vt:lpstr>Pengenalan PHP</vt:lpstr>
      <vt:lpstr>Penulisan Script PHP</vt:lpstr>
      <vt:lpstr>Hello World!</vt:lpstr>
      <vt:lpstr>Variabel (1)</vt:lpstr>
      <vt:lpstr>Variabel (2)</vt:lpstr>
      <vt:lpstr>Tipe Data</vt:lpstr>
      <vt:lpstr>Konstanta</vt:lpstr>
      <vt:lpstr>Operator (1)</vt:lpstr>
      <vt:lpstr>Operator (2)</vt:lpstr>
      <vt:lpstr>Operator (3)</vt:lpstr>
      <vt:lpstr>Komentar (Remark)</vt:lpstr>
      <vt:lpstr>Contoh Program</vt:lpstr>
      <vt:lpstr>Hasil</vt:lpstr>
      <vt:lpstr>Struktur Kondisi</vt:lpstr>
      <vt:lpstr>IF</vt:lpstr>
      <vt:lpstr>IF…ELSE</vt:lpstr>
      <vt:lpstr>BENTUK KHUSUS ?:</vt:lpstr>
      <vt:lpstr>IF… ENDIF</vt:lpstr>
      <vt:lpstr>Contoh Program</vt:lpstr>
      <vt:lpstr>Hasil</vt:lpstr>
      <vt:lpstr>SWITCH…CASE</vt:lpstr>
      <vt:lpstr>Contoh Program</vt:lpstr>
      <vt:lpstr>PERULANGAN</vt:lpstr>
      <vt:lpstr>FOR</vt:lpstr>
      <vt:lpstr>WHILE</vt:lpstr>
      <vt:lpstr>DO…WHILE</vt:lpstr>
      <vt:lpstr>FOREACH</vt:lpstr>
      <vt:lpstr>BREAK dan CONTINUE</vt:lpstr>
      <vt:lpstr>BREAK dan CONTINUE</vt:lpstr>
      <vt:lpstr>Contoh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utomo.budiyanto</dc:creator>
  <cp:lastModifiedBy>user 3</cp:lastModifiedBy>
  <cp:revision>161</cp:revision>
  <dcterms:created xsi:type="dcterms:W3CDTF">2009-03-02T00:54:17Z</dcterms:created>
  <dcterms:modified xsi:type="dcterms:W3CDTF">2016-03-18T13:13:01Z</dcterms:modified>
</cp:coreProperties>
</file>