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4" r:id="rId3"/>
    <p:sldId id="408" r:id="rId4"/>
    <p:sldId id="409" r:id="rId5"/>
    <p:sldId id="385" r:id="rId6"/>
    <p:sldId id="384" r:id="rId7"/>
    <p:sldId id="394" r:id="rId8"/>
    <p:sldId id="395" r:id="rId9"/>
    <p:sldId id="396" r:id="rId10"/>
    <p:sldId id="402" r:id="rId11"/>
    <p:sldId id="397" r:id="rId12"/>
    <p:sldId id="403" r:id="rId13"/>
    <p:sldId id="398" r:id="rId14"/>
    <p:sldId id="399" r:id="rId15"/>
    <p:sldId id="404" r:id="rId16"/>
    <p:sldId id="401" r:id="rId17"/>
    <p:sldId id="410" r:id="rId18"/>
    <p:sldId id="411" r:id="rId19"/>
    <p:sldId id="416" r:id="rId20"/>
    <p:sldId id="417" r:id="rId21"/>
    <p:sldId id="418" r:id="rId22"/>
    <p:sldId id="412" r:id="rId23"/>
    <p:sldId id="413" r:id="rId24"/>
    <p:sldId id="414" r:id="rId25"/>
    <p:sldId id="415" r:id="rId26"/>
  </p:sldIdLst>
  <p:sldSz cx="9144000" cy="5143500" type="screen16x9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048" autoAdjust="0"/>
  </p:normalViewPr>
  <p:slideViewPr>
    <p:cSldViewPr snapToGrid="0" snapToObjects="1">
      <p:cViewPr>
        <p:scale>
          <a:sx n="100" d="100"/>
          <a:sy n="100" d="100"/>
        </p:scale>
        <p:origin x="-1944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  <a:pPr/>
              <a:t>2018/9/6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33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5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400" dirty="0" smtClean="0"/>
              <a:t> </a:t>
            </a:r>
            <a:r>
              <a:rPr lang="en-US" altLang="zh-CN" sz="1400" i="1" dirty="0" smtClean="0"/>
              <a:t>/*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Proceed in 3 steps: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1. If fewer than </a:t>
            </a:r>
            <a:r>
              <a:rPr lang="en-US" altLang="zh-CN" sz="1400" i="1" dirty="0" err="1" smtClean="0"/>
              <a:t>corePoolSize</a:t>
            </a:r>
            <a:r>
              <a:rPr lang="en-US" altLang="zh-CN" sz="1400" i="1" dirty="0" smtClean="0"/>
              <a:t> threads are running, try to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start a new thread with the given command as its first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task.  The call to </a:t>
            </a:r>
            <a:r>
              <a:rPr lang="en-US" altLang="zh-CN" sz="1400" i="1" dirty="0" err="1" smtClean="0"/>
              <a:t>addWorker</a:t>
            </a:r>
            <a:r>
              <a:rPr lang="en-US" altLang="zh-CN" sz="1400" i="1" dirty="0" smtClean="0"/>
              <a:t> atomically checks </a:t>
            </a:r>
            <a:r>
              <a:rPr lang="en-US" altLang="zh-CN" sz="1400" i="1" dirty="0" err="1" smtClean="0"/>
              <a:t>runState</a:t>
            </a:r>
            <a:r>
              <a:rPr lang="en-US" altLang="zh-CN" sz="1400" i="1" dirty="0" smtClean="0"/>
              <a:t> and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</a:t>
            </a:r>
            <a:r>
              <a:rPr lang="en-US" altLang="zh-CN" sz="1400" i="1" dirty="0" err="1" smtClean="0"/>
              <a:t>workerCount</a:t>
            </a:r>
            <a:r>
              <a:rPr lang="en-US" altLang="zh-CN" sz="1400" i="1" dirty="0" smtClean="0"/>
              <a:t>, and so prevents false alarms that would add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threads when it shouldn't, by returning false.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2. If a task can be successfully queued, then we still need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to double-check whether we should have added a thread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(because existing ones died since last checking) or that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the pool shut down since entry into this method. So we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recheck state and if necessary roll back the </a:t>
            </a:r>
            <a:r>
              <a:rPr lang="en-US" altLang="zh-CN" sz="1400" i="1" dirty="0" err="1" smtClean="0"/>
              <a:t>enqueuing</a:t>
            </a:r>
            <a:r>
              <a:rPr lang="en-US" altLang="zh-CN" sz="1400" i="1" dirty="0" smtClean="0"/>
              <a:t> if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stopped, or start a new thread if there are none.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3. If we cannot queue task, then we try to add a new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thread.  If it fails, we know we are shut down or saturated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 and so reject the task.</a:t>
            </a:r>
            <a:br>
              <a:rPr lang="en-US" altLang="zh-CN" sz="1400" i="1" dirty="0" smtClean="0"/>
            </a:br>
            <a:r>
              <a:rPr lang="en-US" altLang="zh-CN" sz="1400" i="1" dirty="0" smtClean="0"/>
              <a:t>     */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addWorker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方法主要做的工作就是新建一个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Woker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线程，加入到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woker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集合中，然后启动该线程，那么接下来的重点就是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Woker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类的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run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方法了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向前</a:t>
            </a:r>
            <a:r>
              <a:rPr lang="en-US" altLang="zh-CN" dirty="0" err="1" smtClean="0"/>
              <a:t>AppServer</a:t>
            </a:r>
            <a:r>
              <a:rPr lang="zh-CN" altLang="en-US" dirty="0" smtClean="0"/>
              <a:t>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"/>
          <p:cNvGrpSpPr>
            <a:grpSpLocks/>
          </p:cNvGrpSpPr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>
              <a:spLocks/>
            </p:cNvSpPr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>
            <a:grpSpLocks/>
          </p:cNvGrpSpPr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  <a:tailEnd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0" name="Group 4"/>
            <p:cNvGrpSpPr>
              <a:grpSpLocks/>
            </p:cNvGrpSpPr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  <a:headEnd/>
                <a:tailE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4" name="Group 8"/>
              <p:cNvGrpSpPr>
                <a:grpSpLocks/>
              </p:cNvGrpSpPr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1800"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1800"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1800"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>
            <a:spLocks/>
          </p:cNvSpPr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88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>
            <a:grpSpLocks/>
          </p:cNvGrpSpPr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Group 138"/>
          <p:cNvGrpSpPr>
            <a:grpSpLocks/>
          </p:cNvGrpSpPr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Group 138"/>
          <p:cNvGrpSpPr>
            <a:grpSpLocks/>
          </p:cNvGrpSpPr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Group 138"/>
          <p:cNvGrpSpPr>
            <a:grpSpLocks/>
          </p:cNvGrpSpPr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>
            <a:grpSpLocks/>
          </p:cNvGrpSpPr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Group 138"/>
          <p:cNvGrpSpPr>
            <a:grpSpLocks/>
          </p:cNvGrpSpPr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>
            <a:grpSpLocks/>
          </p:cNvGrpSpPr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4" r:id="rId15"/>
    <p:sldLayoutId id="2147483673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 spd="med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751">
        <a:defRPr sz="22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22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22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22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22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22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22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22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ThreadPoolExecutor</a:t>
            </a:r>
            <a:r>
              <a:rPr lang="zh-CN" altLang="en-US" dirty="0"/>
              <a:t>线程池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20180823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54998"/>
            <a:ext cx="782002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public </a:t>
            </a:r>
            <a:r>
              <a:rPr lang="en-US" altLang="zh-CN" sz="1600" b="1" dirty="0"/>
              <a:t>static class </a:t>
            </a:r>
            <a:r>
              <a:rPr lang="en-US" altLang="zh-CN" sz="1600" dirty="0" err="1"/>
              <a:t>AbortPolicy</a:t>
            </a:r>
            <a:r>
              <a:rPr lang="en-US" altLang="zh-CN" sz="1600" dirty="0"/>
              <a:t> </a:t>
            </a:r>
            <a:r>
              <a:rPr lang="en-US" altLang="zh-CN" sz="1600" b="1" dirty="0"/>
              <a:t>implements </a:t>
            </a:r>
            <a:r>
              <a:rPr lang="en-US" altLang="zh-CN" sz="1600" dirty="0" err="1"/>
              <a:t>RejectedExecutionHandler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smtClean="0"/>
              <a:t>public </a:t>
            </a:r>
            <a:r>
              <a:rPr lang="en-US" altLang="zh-CN" sz="1600" dirty="0" err="1"/>
              <a:t>AbortPolicy</a:t>
            </a:r>
            <a:r>
              <a:rPr lang="en-US" altLang="zh-CN" sz="1600" dirty="0"/>
              <a:t>() { </a:t>
            </a:r>
            <a:r>
              <a:rPr lang="en-US" altLang="zh-CN" sz="1600" dirty="0" smtClean="0"/>
              <a:t>}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b="1" dirty="0"/>
              <a:t>public void </a:t>
            </a:r>
            <a:r>
              <a:rPr lang="en-US" altLang="zh-CN" sz="1600" dirty="0" err="1"/>
              <a:t>rejectedExecution</a:t>
            </a:r>
            <a:r>
              <a:rPr lang="en-US" altLang="zh-CN" sz="1600" dirty="0"/>
              <a:t>(Runnable r, </a:t>
            </a:r>
            <a:r>
              <a:rPr lang="en-US" altLang="zh-CN" sz="1600" dirty="0" err="1"/>
              <a:t>ThreadPoolExecutor</a:t>
            </a:r>
            <a:r>
              <a:rPr lang="en-US" altLang="zh-CN" sz="1600" dirty="0"/>
              <a:t> e)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throw new </a:t>
            </a:r>
            <a:r>
              <a:rPr lang="en-US" altLang="zh-CN" sz="1600" dirty="0" err="1"/>
              <a:t>RejectedExecutionException</a:t>
            </a:r>
            <a:r>
              <a:rPr lang="en-US" altLang="zh-CN" sz="1600" dirty="0"/>
              <a:t>(</a:t>
            </a:r>
            <a:r>
              <a:rPr lang="en-US" altLang="zh-CN" sz="1600" b="1" dirty="0"/>
              <a:t>"Task "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r.toString</a:t>
            </a:r>
            <a:r>
              <a:rPr lang="en-US" altLang="zh-CN" sz="1600" dirty="0"/>
              <a:t>() +</a:t>
            </a:r>
            <a:br>
              <a:rPr lang="en-US" altLang="zh-CN" sz="1600" dirty="0"/>
            </a:br>
            <a:r>
              <a:rPr lang="en-US" altLang="zh-CN" sz="1600" dirty="0"/>
              <a:t>                                             </a:t>
            </a:r>
            <a:r>
              <a:rPr lang="en-US" altLang="zh-CN" sz="1600" b="1" dirty="0"/>
              <a:t>" rejected from " </a:t>
            </a:r>
            <a:r>
              <a:rPr lang="en-US" altLang="zh-CN" sz="1600" dirty="0"/>
              <a:t>+</a:t>
            </a:r>
            <a:br>
              <a:rPr lang="en-US" altLang="zh-CN" sz="1600" dirty="0"/>
            </a:br>
            <a:r>
              <a:rPr lang="en-US" altLang="zh-CN" sz="1600" dirty="0"/>
              <a:t>                                             </a:t>
            </a:r>
            <a:r>
              <a:rPr lang="en-US" altLang="zh-CN" sz="1600" dirty="0" err="1"/>
              <a:t>e.toString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250" y="4291617"/>
            <a:ext cx="57245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rtl="0" latinLnBrk="1" hangingPunct="0"/>
            <a:r>
              <a:rPr lang="zh-CN" altLang="en-US" sz="2000" dirty="0"/>
              <a:t>丢弃任务并抛出</a:t>
            </a:r>
            <a:r>
              <a:rPr lang="en-US" altLang="zh-CN" sz="2000" dirty="0" err="1"/>
              <a:t>RejectedExecutionException</a:t>
            </a:r>
            <a:r>
              <a:rPr lang="zh-CN" altLang="en-US" sz="2000" dirty="0"/>
              <a:t>异常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680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024328"/>
            <a:ext cx="782002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/>
              <a:t>public static class </a:t>
            </a:r>
            <a:r>
              <a:rPr lang="en-US" altLang="zh-CN" sz="1600" dirty="0" err="1"/>
              <a:t>DiscardPolicy</a:t>
            </a:r>
            <a:r>
              <a:rPr lang="en-US" altLang="zh-CN" sz="1600" dirty="0"/>
              <a:t> </a:t>
            </a:r>
            <a:r>
              <a:rPr lang="en-US" altLang="zh-CN" sz="1600" b="1" dirty="0"/>
              <a:t>implements </a:t>
            </a:r>
            <a:r>
              <a:rPr lang="en-US" altLang="zh-CN" sz="1600" dirty="0" err="1"/>
              <a:t>RejectedExecutionHandler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 smtClean="0"/>
              <a:t>public </a:t>
            </a:r>
            <a:r>
              <a:rPr lang="en-US" altLang="zh-CN" sz="1600" dirty="0" err="1"/>
              <a:t>DiscardPolicy</a:t>
            </a:r>
            <a:r>
              <a:rPr lang="en-US" altLang="zh-CN" sz="1600" dirty="0"/>
              <a:t>() { </a:t>
            </a:r>
            <a:r>
              <a:rPr lang="en-US" altLang="zh-CN" sz="1600" dirty="0" smtClean="0"/>
              <a:t>}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b="1" dirty="0"/>
              <a:t>public void </a:t>
            </a:r>
            <a:r>
              <a:rPr lang="en-US" altLang="zh-CN" sz="1600" dirty="0" err="1"/>
              <a:t>rejectedExecution</a:t>
            </a:r>
            <a:r>
              <a:rPr lang="en-US" altLang="zh-CN" sz="1600" dirty="0"/>
              <a:t>(Runnable r, </a:t>
            </a:r>
            <a:r>
              <a:rPr lang="en-US" altLang="zh-CN" sz="1600" dirty="0" err="1"/>
              <a:t>ThreadPoolExecutor</a:t>
            </a:r>
            <a:r>
              <a:rPr lang="en-US" altLang="zh-CN" sz="1600" dirty="0"/>
              <a:t> e) {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47" y="4291615"/>
            <a:ext cx="736282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rtl="0" latinLnBrk="1" hangingPunct="0"/>
            <a:r>
              <a:rPr lang="zh-CN" altLang="en-US" sz="2000" dirty="0"/>
              <a:t>丢弃任务，但是不抛出异常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75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285664"/>
            <a:ext cx="782002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public </a:t>
            </a:r>
            <a:r>
              <a:rPr lang="en-US" altLang="zh-CN" sz="1600" b="1" dirty="0"/>
              <a:t>static class </a:t>
            </a:r>
            <a:r>
              <a:rPr lang="en-US" altLang="zh-CN" sz="1600" dirty="0" err="1"/>
              <a:t>DiscardOldestPolicy</a:t>
            </a:r>
            <a:r>
              <a:rPr lang="en-US" altLang="zh-CN" sz="1600" dirty="0"/>
              <a:t> </a:t>
            </a:r>
            <a:r>
              <a:rPr lang="en-US" altLang="zh-CN" sz="1600" b="1" dirty="0"/>
              <a:t>implements </a:t>
            </a:r>
            <a:r>
              <a:rPr lang="en-US" altLang="zh-CN" sz="1600" dirty="0" err="1"/>
              <a:t>RejectedExecutionHandler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       </a:t>
            </a:r>
            <a:r>
              <a:rPr lang="en-US" altLang="zh-CN" sz="1600" b="1" dirty="0"/>
              <a:t>public </a:t>
            </a:r>
            <a:r>
              <a:rPr lang="en-US" altLang="zh-CN" sz="1600" dirty="0" err="1"/>
              <a:t>DiscardOldestPolicy</a:t>
            </a:r>
            <a:r>
              <a:rPr lang="en-US" altLang="zh-CN" sz="1600" dirty="0"/>
              <a:t>() { </a:t>
            </a:r>
            <a:r>
              <a:rPr lang="en-US" altLang="zh-CN" sz="1600" dirty="0" smtClean="0"/>
              <a:t>}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       </a:t>
            </a:r>
            <a:r>
              <a:rPr lang="en-US" altLang="zh-CN" sz="1600" b="1" dirty="0"/>
              <a:t>public void </a:t>
            </a:r>
            <a:r>
              <a:rPr lang="en-US" altLang="zh-CN" sz="1600" dirty="0" err="1"/>
              <a:t>rejectedExecution</a:t>
            </a:r>
            <a:r>
              <a:rPr lang="en-US" altLang="zh-CN" sz="1600" dirty="0"/>
              <a:t>(Runnable r, </a:t>
            </a:r>
            <a:r>
              <a:rPr lang="en-US" altLang="zh-CN" sz="1600" dirty="0" err="1"/>
              <a:t>ThreadPoolExecutor</a:t>
            </a:r>
            <a:r>
              <a:rPr lang="en-US" altLang="zh-CN" sz="1600" dirty="0"/>
              <a:t> e) 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(!</a:t>
            </a:r>
            <a:r>
              <a:rPr lang="en-US" altLang="zh-CN" sz="1600" dirty="0" err="1"/>
              <a:t>e.isShutdown</a:t>
            </a:r>
            <a:r>
              <a:rPr lang="en-US" altLang="zh-CN" sz="1600" dirty="0"/>
              <a:t>()) {</a:t>
            </a:r>
            <a:br>
              <a:rPr lang="en-US" altLang="zh-CN" sz="1600" dirty="0"/>
            </a:br>
            <a:r>
              <a:rPr lang="en-US" altLang="zh-CN" sz="1600" dirty="0"/>
              <a:t>                </a:t>
            </a:r>
            <a:r>
              <a:rPr lang="en-US" altLang="zh-CN" sz="1600" dirty="0" err="1"/>
              <a:t>e.getQueue</a:t>
            </a:r>
            <a:r>
              <a:rPr lang="en-US" altLang="zh-CN" sz="1600" dirty="0"/>
              <a:t>().poll();</a:t>
            </a:r>
            <a:br>
              <a:rPr lang="en-US" altLang="zh-CN" sz="1600" dirty="0"/>
            </a:br>
            <a:r>
              <a:rPr lang="en-US" altLang="zh-CN" sz="1600" dirty="0"/>
              <a:t>                </a:t>
            </a:r>
            <a:r>
              <a:rPr lang="en-US" altLang="zh-CN" sz="1600" dirty="0" err="1"/>
              <a:t>e.execute</a:t>
            </a:r>
            <a:r>
              <a:rPr lang="en-US" altLang="zh-CN" sz="1600" dirty="0"/>
              <a:t>(r);</a:t>
            </a:r>
            <a:br>
              <a:rPr lang="en-US" altLang="zh-CN" sz="1600" dirty="0"/>
            </a:br>
            <a:r>
              <a:rPr lang="en-US" altLang="zh-CN" sz="1600" dirty="0"/>
              <a:t>            }</a:t>
            </a:r>
            <a:br>
              <a:rPr lang="en-US" altLang="zh-CN" sz="1600" dirty="0"/>
            </a:br>
            <a:r>
              <a:rPr lang="en-US" altLang="zh-CN" sz="1600" dirty="0"/>
              <a:t>        }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47" y="4291615"/>
            <a:ext cx="736282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zh-CN" altLang="en-US" sz="2000" dirty="0"/>
              <a:t>丢弃队列最前面的任务，然后重新尝试执行任务（重复此过程）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5908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35403"/>
            <a:ext cx="838200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/>
              <a:t>public void </a:t>
            </a:r>
            <a:r>
              <a:rPr lang="en-US" altLang="zh-CN" sz="1600" dirty="0"/>
              <a:t>execute(Runnable command) </a:t>
            </a:r>
            <a:r>
              <a:rPr lang="en-US" altLang="zh-CN" sz="1600" dirty="0" smtClean="0"/>
              <a:t>{   </a:t>
            </a:r>
            <a:r>
              <a:rPr lang="en-US" altLang="zh-CN" sz="1600" i="1" dirty="0" smtClean="0"/>
              <a:t/>
            </a:r>
            <a:br>
              <a:rPr lang="en-US" altLang="zh-CN" sz="1600" i="1" dirty="0" smtClean="0"/>
            </a:br>
            <a:r>
              <a:rPr lang="en-US" altLang="zh-CN" sz="1600" i="1" dirty="0" smtClean="0"/>
              <a:t> 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c = </a:t>
            </a:r>
            <a:r>
              <a:rPr lang="en-US" altLang="zh-CN" sz="1600" b="1" dirty="0" err="1"/>
              <a:t>ctl</a:t>
            </a:r>
            <a:r>
              <a:rPr lang="en-US" altLang="zh-CN" sz="1600" dirty="0" err="1"/>
              <a:t>.get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</a:t>
            </a:r>
            <a:r>
              <a:rPr lang="en-US" altLang="zh-CN" sz="1600" i="1" dirty="0" err="1"/>
              <a:t>workerCountOf</a:t>
            </a:r>
            <a:r>
              <a:rPr lang="en-US" altLang="zh-CN" sz="1600" dirty="0"/>
              <a:t>(c) &lt; </a:t>
            </a:r>
            <a:r>
              <a:rPr lang="en-US" altLang="zh-CN" sz="1600" b="1" dirty="0" err="1"/>
              <a:t>corePoolSize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addWorker</a:t>
            </a:r>
            <a:r>
              <a:rPr lang="en-US" altLang="zh-CN" sz="1600" dirty="0"/>
              <a:t>(command, </a:t>
            </a:r>
            <a:r>
              <a:rPr lang="en-US" altLang="zh-CN" sz="1600" b="1" dirty="0"/>
              <a:t>true</a:t>
            </a:r>
            <a:r>
              <a:rPr lang="en-US" altLang="zh-CN" sz="1600" dirty="0"/>
              <a:t>))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b="1" dirty="0"/>
              <a:t>return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        c = </a:t>
            </a:r>
            <a:r>
              <a:rPr lang="en-US" altLang="zh-CN" sz="1600" b="1" dirty="0" err="1"/>
              <a:t>ctl</a:t>
            </a:r>
            <a:r>
              <a:rPr lang="en-US" altLang="zh-CN" sz="1600" dirty="0" err="1"/>
              <a:t>.get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</a:t>
            </a:r>
            <a:r>
              <a:rPr lang="en-US" altLang="zh-CN" sz="1600" i="1" dirty="0" err="1"/>
              <a:t>isRunning</a:t>
            </a:r>
            <a:r>
              <a:rPr lang="en-US" altLang="zh-CN" sz="1600" dirty="0"/>
              <a:t>(c) &amp;&amp; </a:t>
            </a:r>
            <a:r>
              <a:rPr lang="en-US" altLang="zh-CN" sz="1600" b="1" dirty="0" err="1"/>
              <a:t>workQueue</a:t>
            </a:r>
            <a:r>
              <a:rPr lang="en-US" altLang="zh-CN" sz="1600" dirty="0" err="1"/>
              <a:t>.offer</a:t>
            </a:r>
            <a:r>
              <a:rPr lang="en-US" altLang="zh-CN" sz="1600" dirty="0"/>
              <a:t>(command))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dirty="0"/>
              <a:t>recheck = </a:t>
            </a:r>
            <a:r>
              <a:rPr lang="en-US" altLang="zh-CN" sz="1600" b="1" dirty="0" err="1"/>
              <a:t>ctl</a:t>
            </a:r>
            <a:r>
              <a:rPr lang="en-US" altLang="zh-CN" sz="1600" dirty="0" err="1"/>
              <a:t>.get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(! </a:t>
            </a:r>
            <a:r>
              <a:rPr lang="en-US" altLang="zh-CN" sz="1600" i="1" dirty="0" err="1"/>
              <a:t>isRunning</a:t>
            </a:r>
            <a:r>
              <a:rPr lang="en-US" altLang="zh-CN" sz="1600" dirty="0"/>
              <a:t>(recheck) &amp;&amp; remove(command))</a:t>
            </a:r>
            <a:br>
              <a:rPr lang="en-US" altLang="zh-CN" sz="1600" dirty="0"/>
            </a:br>
            <a:r>
              <a:rPr lang="en-US" altLang="zh-CN" sz="1600" dirty="0"/>
              <a:t>            reject(command);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else if </a:t>
            </a:r>
            <a:r>
              <a:rPr lang="en-US" altLang="zh-CN" sz="1600" dirty="0"/>
              <a:t>(</a:t>
            </a:r>
            <a:r>
              <a:rPr lang="en-US" altLang="zh-CN" sz="1600" i="1" dirty="0" err="1"/>
              <a:t>workerCountOf</a:t>
            </a:r>
            <a:r>
              <a:rPr lang="en-US" altLang="zh-CN" sz="1600" dirty="0"/>
              <a:t>(recheck) == 0)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addWorker</a:t>
            </a:r>
            <a:r>
              <a:rPr lang="en-US" altLang="zh-CN" sz="1600" dirty="0"/>
              <a:t>(</a:t>
            </a:r>
            <a:r>
              <a:rPr lang="en-US" altLang="zh-CN" sz="1600" b="1" dirty="0"/>
              <a:t>null</a:t>
            </a:r>
            <a:r>
              <a:rPr lang="en-US" altLang="zh-CN" sz="1600" dirty="0"/>
              <a:t>, </a:t>
            </a:r>
            <a:r>
              <a:rPr lang="en-US" altLang="zh-CN" sz="1600" b="1" dirty="0"/>
              <a:t>false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smtClean="0"/>
              <a:t>}  </a:t>
            </a:r>
            <a:r>
              <a:rPr lang="en-US" altLang="zh-CN" sz="1600" b="1" dirty="0"/>
              <a:t>else if </a:t>
            </a:r>
            <a:r>
              <a:rPr lang="en-US" altLang="zh-CN" sz="1600" dirty="0"/>
              <a:t>(!</a:t>
            </a:r>
            <a:r>
              <a:rPr lang="en-US" altLang="zh-CN" sz="1600" dirty="0" err="1"/>
              <a:t>addWorker</a:t>
            </a:r>
            <a:r>
              <a:rPr lang="en-US" altLang="zh-CN" sz="1600" dirty="0"/>
              <a:t>(command, </a:t>
            </a:r>
            <a:r>
              <a:rPr lang="en-US" altLang="zh-CN" sz="1600" b="1" dirty="0"/>
              <a:t>false</a:t>
            </a:r>
            <a:r>
              <a:rPr lang="en-US" altLang="zh-CN" sz="1600" dirty="0"/>
              <a:t>))</a:t>
            </a:r>
            <a:br>
              <a:rPr lang="en-US" altLang="zh-CN" sz="1600" dirty="0"/>
            </a:br>
            <a:r>
              <a:rPr lang="en-US" altLang="zh-CN" sz="1600" dirty="0"/>
              <a:t>        reject(command);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775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03460"/>
            <a:ext cx="7820025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/>
              <a:t>private </a:t>
            </a:r>
            <a:r>
              <a:rPr lang="en-US" altLang="zh-CN" sz="1600" b="1" dirty="0" err="1"/>
              <a:t>boolean</a:t>
            </a:r>
            <a:r>
              <a:rPr lang="en-US" altLang="zh-CN" sz="1600" b="1" dirty="0"/>
              <a:t> </a:t>
            </a:r>
            <a:r>
              <a:rPr lang="en-US" altLang="zh-CN" sz="1600" dirty="0" err="1"/>
              <a:t>addWorker</a:t>
            </a:r>
            <a:r>
              <a:rPr lang="en-US" altLang="zh-CN" sz="1600" dirty="0"/>
              <a:t>(Runnable </a:t>
            </a:r>
            <a:r>
              <a:rPr lang="en-US" altLang="zh-CN" sz="1600" dirty="0" err="1"/>
              <a:t>firstTask</a:t>
            </a:r>
            <a:r>
              <a:rPr lang="en-US" altLang="zh-CN" sz="1600" dirty="0"/>
              <a:t>, </a:t>
            </a:r>
            <a:r>
              <a:rPr lang="en-US" altLang="zh-CN" sz="1600" b="1" dirty="0" err="1"/>
              <a:t>boolean</a:t>
            </a:r>
            <a:r>
              <a:rPr lang="en-US" altLang="zh-CN" sz="1600" b="1" dirty="0"/>
              <a:t> </a:t>
            </a:r>
            <a:r>
              <a:rPr lang="en-US" altLang="zh-CN" sz="1600" dirty="0"/>
              <a:t>core)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smtClean="0"/>
              <a:t>//…</a:t>
            </a:r>
            <a:r>
              <a:rPr lang="zh-CN" altLang="en-US" sz="1600" i="1" dirty="0"/>
              <a:t>基于</a:t>
            </a:r>
            <a:r>
              <a:rPr lang="en-US" altLang="zh-CN" sz="1600" i="1" dirty="0"/>
              <a:t>CAS+</a:t>
            </a:r>
            <a:r>
              <a:rPr lang="zh-CN" altLang="en-US" sz="1600" i="1" dirty="0"/>
              <a:t>死循环实现的关于线程池状态，线程数量的校验与更新逻辑</a:t>
            </a:r>
            <a:r>
              <a:rPr lang="en-US" altLang="zh-CN" sz="1600" dirty="0" smtClean="0"/>
              <a:t>…</a:t>
            </a:r>
            <a:br>
              <a:rPr lang="en-US" altLang="zh-CN" sz="1600" dirty="0" smtClean="0"/>
            </a:br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try </a:t>
            </a:r>
            <a:r>
              <a:rPr lang="en-US" altLang="zh-CN" sz="1600" dirty="0" smtClean="0"/>
              <a:t>{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w = </a:t>
            </a:r>
            <a:r>
              <a:rPr lang="en-US" altLang="zh-CN" sz="1600" b="1" dirty="0"/>
              <a:t>new </a:t>
            </a:r>
            <a:r>
              <a:rPr lang="en-US" altLang="zh-CN" sz="1600" dirty="0"/>
              <a:t>Worker(</a:t>
            </a:r>
            <a:r>
              <a:rPr lang="en-US" altLang="zh-CN" sz="1600" dirty="0" err="1"/>
              <a:t>firstTask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final </a:t>
            </a:r>
            <a:r>
              <a:rPr lang="en-US" altLang="zh-CN" sz="1600" dirty="0"/>
              <a:t>Thread t = </a:t>
            </a:r>
            <a:r>
              <a:rPr lang="en-US" altLang="zh-CN" sz="1600" dirty="0" err="1"/>
              <a:t>w.</a:t>
            </a:r>
            <a:r>
              <a:rPr lang="en-US" altLang="zh-CN" sz="1600" b="1" dirty="0" err="1"/>
              <a:t>thread</a:t>
            </a:r>
            <a:r>
              <a:rPr lang="en-US" altLang="zh-CN" sz="16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 smtClean="0"/>
              <a:t>	 //</a:t>
            </a:r>
            <a:r>
              <a:rPr lang="zh-CN" altLang="en-US" sz="1600" i="1" dirty="0"/>
              <a:t>加锁之后仍旧是判断线程池状态等一些校验逻辑。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         </a:t>
            </a:r>
            <a:r>
              <a:rPr lang="en-US" altLang="zh-CN" sz="1600" i="1" dirty="0" smtClean="0"/>
              <a:t>//… …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  </a:t>
            </a:r>
            <a:r>
              <a:rPr lang="en-US" altLang="zh-CN" sz="1600" b="1" dirty="0" err="1" smtClean="0"/>
              <a:t>workers</a:t>
            </a:r>
            <a:r>
              <a:rPr lang="en-US" altLang="zh-CN" sz="1600" dirty="0" err="1" smtClean="0"/>
              <a:t>.add</a:t>
            </a:r>
            <a:r>
              <a:rPr lang="en-US" altLang="zh-CN" sz="1600" dirty="0" smtClean="0"/>
              <a:t>(w);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workerAdded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b="1" dirty="0"/>
              <a:t>true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smtClean="0"/>
              <a:t>         </a:t>
            </a:r>
            <a:r>
              <a:rPr lang="en-US" altLang="zh-CN" sz="1600" b="1" dirty="0" smtClean="0"/>
              <a:t>if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workerAdded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 err="1"/>
              <a:t>t.start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workerStarted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b="1" dirty="0"/>
              <a:t>true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smtClean="0"/>
              <a:t> 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} </a:t>
            </a:r>
            <a:endParaRPr lang="en-US" altLang="zh-CN" sz="16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    return </a:t>
            </a:r>
            <a:r>
              <a:rPr lang="en-US" altLang="zh-CN" sz="1600" dirty="0" err="1"/>
              <a:t>workerStarted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775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700891"/>
            <a:ext cx="86487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final void </a:t>
            </a:r>
            <a:r>
              <a:rPr lang="en-US" altLang="zh-CN" sz="1800" b="1" dirty="0" err="1"/>
              <a:t>runWorker</a:t>
            </a:r>
            <a:r>
              <a:rPr lang="en-US" altLang="zh-CN" sz="1800" b="1" dirty="0"/>
              <a:t>(Worker w) </a:t>
            </a:r>
            <a:r>
              <a:rPr lang="en-US" altLang="zh-CN" sz="1800" b="1" dirty="0" smtClean="0"/>
              <a:t>{</a:t>
            </a:r>
            <a:endParaRPr lang="en-US" altLang="zh-CN" sz="18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Runnable task = </a:t>
            </a:r>
            <a:r>
              <a:rPr lang="en-US" altLang="zh-CN" sz="1800" b="1" dirty="0" err="1"/>
              <a:t>w.firstTask</a:t>
            </a:r>
            <a:r>
              <a:rPr lang="en-US" altLang="zh-CN" sz="1800" b="1" dirty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try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while (task != null || (task = </a:t>
            </a:r>
            <a:r>
              <a:rPr lang="en-US" altLang="zh-CN" sz="1800" b="1" dirty="0" err="1"/>
              <a:t>getTask</a:t>
            </a:r>
            <a:r>
              <a:rPr lang="en-US" altLang="zh-CN" sz="1800" b="1" dirty="0"/>
              <a:t>()) != null) </a:t>
            </a:r>
            <a:r>
              <a:rPr lang="en-US" altLang="zh-CN" sz="1800" b="1" dirty="0" smtClean="0"/>
              <a:t>{</a:t>
            </a:r>
            <a:endParaRPr lang="en-US" altLang="zh-CN" sz="18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   </a:t>
            </a:r>
            <a:r>
              <a:rPr lang="en-US" altLang="zh-CN" sz="1800" b="1" dirty="0" smtClean="0"/>
              <a:t>try </a:t>
            </a:r>
            <a:r>
              <a:rPr lang="en-US" altLang="zh-CN" sz="1800" b="1" dirty="0"/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  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/>
              <a:t>task.run</a:t>
            </a:r>
            <a:r>
              <a:rPr lang="en-US" altLang="zh-CN" sz="1800" b="1" dirty="0"/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   </a:t>
            </a:r>
            <a:r>
              <a:rPr lang="en-US" altLang="zh-CN" sz="1800" b="1" dirty="0" smtClean="0"/>
              <a:t>} </a:t>
            </a:r>
            <a:r>
              <a:rPr lang="en-US" altLang="zh-CN" sz="1800" b="1" dirty="0"/>
              <a:t>catch (</a:t>
            </a:r>
            <a:r>
              <a:rPr lang="en-US" altLang="zh-CN" sz="1800" b="1" dirty="0" err="1"/>
              <a:t>Throwable</a:t>
            </a:r>
            <a:r>
              <a:rPr lang="en-US" altLang="zh-CN" sz="1800" b="1" dirty="0"/>
              <a:t>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   </a:t>
            </a:r>
            <a:r>
              <a:rPr lang="en-US" altLang="zh-CN" sz="1800" b="1" dirty="0" smtClean="0"/>
              <a:t>   </a:t>
            </a:r>
            <a:r>
              <a:rPr lang="en-US" altLang="zh-CN" sz="1800" b="1" dirty="0"/>
              <a:t>thrown = x; throw new Error(x);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   </a:t>
            </a:r>
            <a:r>
              <a:rPr lang="en-US" altLang="zh-CN" sz="1800" b="1" dirty="0" smtClean="0"/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/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/>
              <a:t>    </a:t>
            </a:r>
            <a:r>
              <a:rPr lang="en-US" altLang="zh-CN" sz="1800" b="1" dirty="0"/>
              <a:t>} finally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processWorkerExit</a:t>
            </a:r>
            <a:r>
              <a:rPr lang="en-US" altLang="zh-CN" sz="1800" b="1" dirty="0"/>
              <a:t>(w, </a:t>
            </a:r>
            <a:r>
              <a:rPr lang="en-US" altLang="zh-CN" sz="1800" b="1" dirty="0" err="1"/>
              <a:t>completedAbruptly</a:t>
            </a:r>
            <a:r>
              <a:rPr lang="en-US" altLang="zh-CN" sz="1800" b="1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/>
              <a:t>}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056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516775"/>
            <a:ext cx="78200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private </a:t>
            </a:r>
            <a:r>
              <a:rPr lang="en-US" altLang="zh-CN" sz="1600" b="1" dirty="0"/>
              <a:t>final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&lt;Worker&gt; </a:t>
            </a:r>
            <a:r>
              <a:rPr lang="en-US" altLang="zh-CN" sz="1600" b="1" dirty="0"/>
              <a:t>workers </a:t>
            </a:r>
            <a:r>
              <a:rPr lang="en-US" altLang="zh-CN" sz="1600" dirty="0"/>
              <a:t>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</a:t>
            </a:r>
            <a:r>
              <a:rPr lang="en-US" altLang="zh-CN" sz="1600" dirty="0" smtClean="0"/>
              <a:t>&gt;();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775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04875"/>
            <a:ext cx="9029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3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714355"/>
            <a:ext cx="9144000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/>
              <a:t>public static </a:t>
            </a:r>
            <a:r>
              <a:rPr lang="en-US" altLang="zh-CN" sz="2000" dirty="0" err="1"/>
              <a:t>ExecutorService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newSingleThreadExecutor</a:t>
            </a:r>
            <a:r>
              <a:rPr lang="en-US" altLang="zh-CN" sz="2000" dirty="0"/>
              <a:t>()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return new </a:t>
            </a:r>
            <a:r>
              <a:rPr lang="en-US" altLang="zh-CN" sz="2400" dirty="0" err="1"/>
              <a:t>FinalizableDelegatedExecutorService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  (</a:t>
            </a:r>
            <a:r>
              <a:rPr lang="en-US" altLang="zh-CN" sz="2000" b="1" dirty="0"/>
              <a:t>new </a:t>
            </a:r>
            <a:r>
              <a:rPr lang="en-US" altLang="zh-CN" sz="2000" dirty="0" err="1"/>
              <a:t>ThreadPoolExecutor</a:t>
            </a:r>
            <a:r>
              <a:rPr lang="en-US" altLang="zh-CN" sz="2000" dirty="0"/>
              <a:t>(</a:t>
            </a:r>
            <a:r>
              <a:rPr lang="en-US" altLang="zh-CN" sz="2000" dirty="0"/>
              <a:t>1</a:t>
            </a:r>
            <a:r>
              <a:rPr lang="en-US" altLang="zh-CN" sz="2000" dirty="0"/>
              <a:t>, </a:t>
            </a:r>
            <a:r>
              <a:rPr lang="en-US" altLang="zh-CN" sz="2000" dirty="0"/>
              <a:t>1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                        </a:t>
            </a:r>
            <a:r>
              <a:rPr lang="en-US" altLang="zh-CN" sz="2000" dirty="0"/>
              <a:t>0L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TimeUnit.</a:t>
            </a:r>
            <a:r>
              <a:rPr lang="en-US" altLang="zh-CN" sz="2000" b="1" i="1" dirty="0" err="1"/>
              <a:t>MILLISECONDS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                        </a:t>
            </a:r>
            <a:r>
              <a:rPr lang="en-US" altLang="zh-CN" sz="2000" b="1" dirty="0"/>
              <a:t>new </a:t>
            </a:r>
            <a:r>
              <a:rPr lang="en-US" altLang="zh-CN" sz="2000" dirty="0" err="1"/>
              <a:t>LinkedBlockingQueue</a:t>
            </a:r>
            <a:r>
              <a:rPr lang="en-US" altLang="zh-CN" sz="2000" dirty="0"/>
              <a:t>&lt;Runnable&gt;()));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b="0" dirty="0"/>
              <a:t>单线程线程池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3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899021"/>
            <a:ext cx="91440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/>
              <a:t>public static </a:t>
            </a:r>
            <a:r>
              <a:rPr lang="en-US" altLang="zh-CN" sz="2000" dirty="0" err="1"/>
              <a:t>ExecutorService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newFixedThreadPool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nThreads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return new </a:t>
            </a:r>
            <a:r>
              <a:rPr lang="en-US" altLang="zh-CN" sz="2000" dirty="0" err="1"/>
              <a:t>ThreadPoolExecutor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nThreads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nThreads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</a:t>
            </a:r>
            <a:r>
              <a:rPr lang="en-US" altLang="zh-CN" sz="2000" dirty="0"/>
              <a:t>0L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TimeUnit.</a:t>
            </a:r>
            <a:r>
              <a:rPr lang="en-US" altLang="zh-CN" sz="2000" b="1" i="1" dirty="0" err="1"/>
              <a:t>MILLISECONDS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</a:t>
            </a:r>
            <a:r>
              <a:rPr lang="en-US" altLang="zh-CN" sz="2000" b="1" dirty="0"/>
              <a:t>new </a:t>
            </a:r>
            <a:r>
              <a:rPr lang="en-US" altLang="zh-CN" sz="2000" dirty="0" err="1"/>
              <a:t>LinkedBlockingQueue</a:t>
            </a:r>
            <a:r>
              <a:rPr lang="en-US" altLang="zh-CN" sz="2000" dirty="0"/>
              <a:t>&lt;Runnable&gt;());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b="0" dirty="0"/>
              <a:t>定长的线程池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746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ThreadPoolExecutor</a:t>
            </a:r>
            <a:r>
              <a:rPr lang="zh-CN" altLang="en-US" b="0" dirty="0" smtClean="0"/>
              <a:t>线程池内幕和使用方式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528961"/>
            <a:ext cx="4372692" cy="2457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踩过的那些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坑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池类的结构图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、关键组件与初始化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、线程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启动时机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、工作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、常用的线程池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899021"/>
            <a:ext cx="91440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/>
              <a:t>public static </a:t>
            </a:r>
            <a:r>
              <a:rPr lang="en-US" altLang="zh-CN" sz="2000" dirty="0" err="1"/>
              <a:t>ExecutorService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newCachedThreadPool</a:t>
            </a:r>
            <a:r>
              <a:rPr lang="en-US" altLang="zh-CN" sz="2000" dirty="0"/>
              <a:t>()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return new </a:t>
            </a:r>
            <a:r>
              <a:rPr lang="en-US" altLang="zh-CN" sz="2000" dirty="0" err="1"/>
              <a:t>ThreadPoolExecutor</a:t>
            </a:r>
            <a:r>
              <a:rPr lang="en-US" altLang="zh-CN" sz="2000" dirty="0"/>
              <a:t>(</a:t>
            </a:r>
            <a:r>
              <a:rPr lang="en-US" altLang="zh-CN" sz="2000" dirty="0"/>
              <a:t>0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Integer.</a:t>
            </a:r>
            <a:r>
              <a:rPr lang="en-US" altLang="zh-CN" sz="2000" b="1" i="1" dirty="0" err="1"/>
              <a:t>MAX_VALUE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</a:t>
            </a:r>
            <a:r>
              <a:rPr lang="en-US" altLang="zh-CN" sz="2000" dirty="0"/>
              <a:t>60L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TimeUnit.</a:t>
            </a:r>
            <a:r>
              <a:rPr lang="en-US" altLang="zh-CN" sz="2000" b="1" i="1" dirty="0" err="1"/>
              <a:t>SECONDS</a:t>
            </a:r>
            <a:r>
              <a:rPr lang="en-US" altLang="zh-CN" sz="2000" dirty="0"/>
              <a:t>,</a:t>
            </a:r>
            <a:br>
              <a:rPr lang="en-US" altLang="zh-CN" sz="2000" dirty="0"/>
            </a:br>
            <a:r>
              <a:rPr lang="en-US" altLang="zh-CN" sz="2000" dirty="0"/>
              <a:t>                                  </a:t>
            </a:r>
            <a:r>
              <a:rPr lang="en-US" altLang="zh-CN" sz="2000" b="1" dirty="0"/>
              <a:t>new </a:t>
            </a:r>
            <a:r>
              <a:rPr lang="en-US" altLang="zh-CN" sz="2000" dirty="0" err="1"/>
              <a:t>SynchronousQueue</a:t>
            </a:r>
            <a:r>
              <a:rPr lang="en-US" altLang="zh-CN" sz="2000" dirty="0"/>
              <a:t>&lt;Runnable&gt;());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b="0" dirty="0"/>
              <a:t>可缓存的线程池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18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052909"/>
            <a:ext cx="9144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/>
              <a:t>public static </a:t>
            </a:r>
            <a:r>
              <a:rPr lang="en-US" altLang="zh-CN" sz="2000" dirty="0" err="1"/>
              <a:t>ScheduledExecutorService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newScheduledThreadPool</a:t>
            </a:r>
            <a:r>
              <a:rPr lang="en-US" altLang="zh-CN" sz="2000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corePoolSize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return new </a:t>
            </a:r>
            <a:r>
              <a:rPr lang="en-US" altLang="zh-CN" sz="2000" dirty="0" err="1"/>
              <a:t>ScheduledThreadPoolExecutor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corePoolSize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b="0" dirty="0"/>
              <a:t>周期性执行任务的线程池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677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516775"/>
            <a:ext cx="78200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private </a:t>
            </a:r>
            <a:r>
              <a:rPr lang="en-US" altLang="zh-CN" sz="1600" b="1" dirty="0"/>
              <a:t>final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&lt;Worker&gt; </a:t>
            </a:r>
            <a:r>
              <a:rPr lang="en-US" altLang="zh-CN" sz="1600" b="1" dirty="0"/>
              <a:t>workers </a:t>
            </a:r>
            <a:r>
              <a:rPr lang="en-US" altLang="zh-CN" sz="1600" dirty="0"/>
              <a:t>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</a:t>
            </a:r>
            <a:r>
              <a:rPr lang="en-US" altLang="zh-CN" sz="1600" dirty="0" smtClean="0"/>
              <a:t>&gt;();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516775"/>
            <a:ext cx="78200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private </a:t>
            </a:r>
            <a:r>
              <a:rPr lang="en-US" altLang="zh-CN" sz="1600" b="1" dirty="0"/>
              <a:t>final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&lt;Worker&gt; </a:t>
            </a:r>
            <a:r>
              <a:rPr lang="en-US" altLang="zh-CN" sz="1600" b="1" dirty="0"/>
              <a:t>workers </a:t>
            </a:r>
            <a:r>
              <a:rPr lang="en-US" altLang="zh-CN" sz="1600" dirty="0"/>
              <a:t>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</a:t>
            </a:r>
            <a:r>
              <a:rPr lang="en-US" altLang="zh-CN" sz="1600" dirty="0" smtClean="0"/>
              <a:t>&gt;();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516775"/>
            <a:ext cx="78200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/>
              <a:t>private </a:t>
            </a:r>
            <a:r>
              <a:rPr lang="en-US" altLang="zh-CN" sz="1600" b="1" dirty="0"/>
              <a:t>final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&lt;Worker&gt; </a:t>
            </a:r>
            <a:r>
              <a:rPr lang="en-US" altLang="zh-CN" sz="1600" b="1" dirty="0"/>
              <a:t>workers </a:t>
            </a:r>
            <a:r>
              <a:rPr lang="en-US" altLang="zh-CN" sz="1600" dirty="0"/>
              <a:t>= </a:t>
            </a:r>
            <a:r>
              <a:rPr lang="en-US" altLang="zh-CN" sz="1600" b="1" dirty="0"/>
              <a:t>new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&lt;Worker</a:t>
            </a:r>
            <a:r>
              <a:rPr lang="en-US" altLang="zh-CN" sz="1600" dirty="0" smtClean="0"/>
              <a:t>&gt;();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37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18583"/>
            <a:ext cx="91440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investBatch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(List&lt;TXXDTO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&gt;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tran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ThreadPoolExecutor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pool) throws </a:t>
            </a:r>
            <a:r>
              <a:rPr lang="en-US" altLang="zh-CN" sz="20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InterruptedException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poolCount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= 20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; 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/** </a:t>
            </a:r>
            <a:r>
              <a:rPr lang="zh-CN" altLang="en-US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线程数  *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</a:t>
            </a: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for(</a:t>
            </a:r>
            <a:r>
              <a:rPr lang="en-US" altLang="zh-CN" sz="20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int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index=0;index &lt; </a:t>
            </a:r>
            <a:r>
              <a:rPr lang="en-US" altLang="zh-CN" sz="20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dataSize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;){</a:t>
            </a:r>
            <a:endParaRPr lang="zh-CN" altLang="en-US" sz="20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if(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pool.getActiveCount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() &lt;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poolCount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TransTask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task = new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TransTask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();</a:t>
            </a: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lang="en-US" altLang="zh-CN" sz="20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pool.execute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(task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);//</a:t>
            </a:r>
            <a:r>
              <a:rPr lang="zh-CN" altLang="en-US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省略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index</a:t>
            </a:r>
            <a:r>
              <a:rPr lang="zh-CN" altLang="en-US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控制</a:t>
            </a:r>
            <a:endParaRPr lang="en-US" altLang="zh-CN" sz="20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Thread.sleep</a:t>
            </a: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(100);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 smtClean="0"/>
              <a:t>踩过的坑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79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718693"/>
            <a:ext cx="91440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investBatch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(List&lt;TXXDTO&gt;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tran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ThreadPoolExecutor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pool) throws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InterruptedException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for(</a:t>
            </a:r>
            <a:r>
              <a:rPr lang="en-US" altLang="zh-CN" sz="24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index=0;index &lt; </a:t>
            </a:r>
            <a:r>
              <a:rPr lang="en-US" altLang="zh-CN" sz="2400" b="1" dirty="0" err="1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dataSize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;){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TransTask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task = new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TransTask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lang="en-US" altLang="zh-CN" sz="2400" b="1" dirty="0" err="1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pool.execute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(task);//</a:t>
            </a:r>
            <a:r>
              <a:rPr lang="zh-CN" altLang="en-US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省略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index</a:t>
            </a:r>
            <a:r>
              <a:rPr lang="zh-CN" altLang="en-US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控制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 smtClean="0"/>
              <a:t>踩过的坑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139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143999" cy="428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10326" y="59055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线程池类的结构图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522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412084"/>
            <a:ext cx="91440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ThreadPoolExecutor(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corePoolSize,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maximumPoolSize,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keepAliveTime,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TimeUnit unit,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BlockingQueue&lt;Runnable&gt; workQueue,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ThreadFactory threadFactory,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RejectedExecutionHandler handler)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... ...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corePoolSize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corePoolSize;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	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maximumPoolSize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maximumPoolSize;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	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workQueue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workQueue;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		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keepAliveTime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unit.toNanos(keepAliveTime);</a:t>
            </a:r>
            <a:r>
              <a:rPr lang="en-US" altLang="zh-CN" sz="1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threadFactory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threadFactory;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	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handler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handler;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		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9382" y="2898925"/>
            <a:ext cx="22097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600" dirty="0"/>
              <a:t>核心池的</a:t>
            </a:r>
            <a:r>
              <a:rPr lang="zh-CN" altLang="en-US" sz="1600" dirty="0" smtClean="0"/>
              <a:t>大小</a:t>
            </a:r>
            <a:endParaRPr lang="en-US" altLang="zh-CN" sz="1600" dirty="0" smtClean="0"/>
          </a:p>
          <a:p>
            <a:pPr algn="l" defTabSz="584200" rtl="0" latinLnBrk="1" hangingPunct="0"/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600" dirty="0"/>
              <a:t>线程池最大线程</a:t>
            </a:r>
            <a:r>
              <a:rPr lang="zh-CN" altLang="en-US" sz="1600" dirty="0" smtClean="0"/>
              <a:t>数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7941" y="3503486"/>
            <a:ext cx="261461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600" dirty="0"/>
              <a:t>待执行的任务阻塞</a:t>
            </a:r>
            <a:r>
              <a:rPr lang="zh-CN" altLang="en-US" sz="1600" dirty="0" smtClean="0"/>
              <a:t>队列</a:t>
            </a:r>
            <a:endParaRPr lang="en-US" altLang="zh-CN" sz="1600" dirty="0" smtClean="0"/>
          </a:p>
          <a:p>
            <a:pPr algn="l" defTabSz="584200" rtl="0" latinLnBrk="1" hangingPunct="0"/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回收线程的等待时</a:t>
            </a:r>
            <a:r>
              <a:rPr lang="zh-CN" altLang="en-US" sz="16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长</a:t>
            </a:r>
            <a:endParaRPr lang="en-US" altLang="zh-CN" sz="16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algn="l" defTabSz="584200" rtl="0" latinLnBrk="1" hangingPunct="0"/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600" dirty="0"/>
              <a:t>线程工厂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sym typeface="Helvetica Light"/>
            </a:endParaRPr>
          </a:p>
          <a:p>
            <a:pPr algn="l" defTabSz="584200" rtl="0" latinLnBrk="1" hangingPunct="0"/>
            <a:r>
              <a:rPr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600" dirty="0"/>
              <a:t>拒绝处理任务时的策略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zh-CN" altLang="en-US" dirty="0" smtClean="0"/>
              <a:t>线程池构造方法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183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" y="715537"/>
            <a:ext cx="914400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private final class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Worker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AbstractQueuedSynchronizer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implements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Runnable 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final </a:t>
            </a:r>
            <a:r>
              <a:rPr lang="en-US" altLang="zh-CN" sz="2000" dirty="0"/>
              <a:t>Thread </a:t>
            </a:r>
            <a:r>
              <a:rPr lang="en-US" altLang="zh-CN" sz="2000" b="1" dirty="0" err="1"/>
              <a:t>thread</a:t>
            </a:r>
            <a:r>
              <a:rPr lang="en-US" altLang="zh-CN" sz="20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    Runnable </a:t>
            </a:r>
            <a:r>
              <a:rPr lang="en-US" altLang="zh-CN" sz="2000" b="1" dirty="0" err="1"/>
              <a:t>firstTask</a:t>
            </a:r>
            <a:r>
              <a:rPr lang="en-US" altLang="zh-CN" sz="20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    Worker(Runnable </a:t>
            </a:r>
            <a:r>
              <a:rPr lang="en-US" altLang="zh-CN" sz="2000" dirty="0" err="1"/>
              <a:t>firstTask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setState</a:t>
            </a:r>
            <a:r>
              <a:rPr lang="en-US" altLang="zh-CN" sz="2000" dirty="0"/>
              <a:t>(-1); </a:t>
            </a:r>
            <a:r>
              <a:rPr lang="en-US" altLang="zh-CN" sz="2000" i="1" dirty="0"/>
              <a:t/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i="1" dirty="0" smtClean="0"/>
              <a:t>    </a:t>
            </a:r>
            <a:r>
              <a:rPr lang="en-US" altLang="zh-CN" sz="2000" b="1" dirty="0" err="1" smtClean="0"/>
              <a:t>this</a:t>
            </a:r>
            <a:r>
              <a:rPr lang="en-US" altLang="zh-CN" sz="2000" dirty="0" err="1" smtClean="0"/>
              <a:t>.</a:t>
            </a:r>
            <a:r>
              <a:rPr lang="en-US" altLang="zh-CN" sz="2000" b="1" dirty="0" err="1" smtClean="0"/>
              <a:t>firstTask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firstTask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en-US" altLang="zh-CN" sz="2000" b="1" dirty="0" err="1" smtClean="0"/>
              <a:t>this</a:t>
            </a:r>
            <a:r>
              <a:rPr lang="en-US" altLang="zh-CN" sz="2000" dirty="0" err="1" smtClean="0"/>
              <a:t>.</a:t>
            </a:r>
            <a:r>
              <a:rPr lang="en-US" altLang="zh-CN" sz="2000" b="1" dirty="0" err="1" smtClean="0"/>
              <a:t>thread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getThreadFactory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newThread</a:t>
            </a:r>
            <a:r>
              <a:rPr lang="en-US" altLang="zh-CN" sz="2000" dirty="0"/>
              <a:t>(</a:t>
            </a:r>
            <a:r>
              <a:rPr lang="en-US" altLang="zh-CN" sz="2000" b="1" dirty="0"/>
              <a:t>this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 smtClean="0"/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/>
              <a:t>    public </a:t>
            </a:r>
            <a:r>
              <a:rPr lang="en-US" altLang="zh-CN" sz="2000" b="1" dirty="0"/>
              <a:t>void </a:t>
            </a:r>
            <a:r>
              <a:rPr lang="en-US" altLang="zh-CN" sz="2000" dirty="0"/>
              <a:t>run()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runWorker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this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 smtClean="0"/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604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" y="700896"/>
            <a:ext cx="914400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/>
              <a:t>private volatile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corePoolSize</a:t>
            </a:r>
            <a:r>
              <a:rPr lang="en-US" altLang="zh-CN" sz="28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/>
              <a:t>private volatile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maximumPoolSize</a:t>
            </a:r>
            <a:r>
              <a:rPr lang="en-US" altLang="zh-CN" sz="28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/>
              <a:t>private volatile long </a:t>
            </a:r>
            <a:r>
              <a:rPr lang="en-US" altLang="zh-CN" sz="2800" b="1" dirty="0" err="1"/>
              <a:t>keepAliveTime</a:t>
            </a:r>
            <a:r>
              <a:rPr lang="en-US" altLang="zh-CN" sz="2800" dirty="0" smtClean="0"/>
              <a:t>;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/>
              <a:t>private final </a:t>
            </a:r>
            <a:r>
              <a:rPr lang="en-US" altLang="zh-CN" sz="2800" dirty="0" err="1"/>
              <a:t>BlockingQueue</a:t>
            </a:r>
            <a:r>
              <a:rPr lang="en-US" altLang="zh-CN" sz="2800" dirty="0"/>
              <a:t>&lt;Runnable&gt; </a:t>
            </a:r>
            <a:r>
              <a:rPr lang="en-US" altLang="zh-CN" sz="2800" b="1" dirty="0" err="1"/>
              <a:t>workQueue</a:t>
            </a:r>
            <a:r>
              <a:rPr lang="en-US" altLang="zh-CN" sz="28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/>
              <a:t>private volatile </a:t>
            </a:r>
            <a:r>
              <a:rPr lang="en-US" altLang="zh-CN" sz="2800" dirty="0" err="1"/>
              <a:t>ThreadFactory</a:t>
            </a:r>
            <a:r>
              <a:rPr lang="en-US" altLang="zh-CN" sz="2800" dirty="0"/>
              <a:t> </a:t>
            </a:r>
            <a:r>
              <a:rPr lang="en-US" altLang="zh-CN" sz="2800" b="1" dirty="0" err="1"/>
              <a:t>threadFactory</a:t>
            </a:r>
            <a:r>
              <a:rPr lang="en-US" altLang="zh-CN" sz="2800" dirty="0" smtClean="0"/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/>
              <a:t>private volatile </a:t>
            </a:r>
            <a:r>
              <a:rPr lang="en-US" altLang="zh-CN" sz="2800" dirty="0" err="1"/>
              <a:t>RejectedExecutionHandler</a:t>
            </a:r>
            <a:r>
              <a:rPr lang="en-US" altLang="zh-CN" sz="2800" dirty="0"/>
              <a:t> </a:t>
            </a:r>
            <a:r>
              <a:rPr lang="en-US" altLang="zh-CN" sz="2800" b="1" dirty="0"/>
              <a:t>handler</a:t>
            </a:r>
            <a:r>
              <a:rPr lang="en-US" altLang="zh-CN" sz="2800" dirty="0" smtClean="0"/>
              <a:t>;</a:t>
            </a:r>
            <a:endParaRPr lang="en-US" altLang="zh-CN" sz="28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/>
              <a:t>private </a:t>
            </a:r>
            <a:r>
              <a:rPr lang="en-US" altLang="zh-CN" sz="2800" b="1" dirty="0"/>
              <a:t>final </a:t>
            </a:r>
            <a:r>
              <a:rPr lang="en-US" altLang="zh-CN" sz="2800" dirty="0" err="1"/>
              <a:t>HashSet</a:t>
            </a:r>
            <a:r>
              <a:rPr lang="en-US" altLang="zh-CN" sz="2800" dirty="0"/>
              <a:t>&lt;Worker&gt; </a:t>
            </a:r>
            <a:r>
              <a:rPr lang="en-US" altLang="zh-CN" sz="2800" b="1" dirty="0"/>
              <a:t>workers </a:t>
            </a:r>
            <a:r>
              <a:rPr lang="en-US" altLang="zh-CN" sz="2800" dirty="0"/>
              <a:t>= </a:t>
            </a:r>
            <a:r>
              <a:rPr lang="en-US" altLang="zh-CN" sz="2800" b="1" dirty="0"/>
              <a:t>new </a:t>
            </a:r>
            <a:r>
              <a:rPr lang="en-US" altLang="zh-CN" sz="2800" dirty="0" err="1" smtClean="0"/>
              <a:t>HashSet</a:t>
            </a:r>
            <a:r>
              <a:rPr lang="en-US" altLang="zh-CN" sz="2800" dirty="0" smtClean="0"/>
              <a:t>&lt;Worker&gt;();</a:t>
            </a:r>
          </a:p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514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54998"/>
            <a:ext cx="782002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/>
              <a:t>public static class </a:t>
            </a:r>
            <a:r>
              <a:rPr lang="en-US" altLang="zh-CN" sz="1600" dirty="0" err="1"/>
              <a:t>CallerRunsPolicy</a:t>
            </a:r>
            <a:r>
              <a:rPr lang="en-US" altLang="zh-CN" sz="1600" dirty="0"/>
              <a:t> </a:t>
            </a:r>
            <a:r>
              <a:rPr lang="en-US" altLang="zh-CN" sz="1600" b="1" dirty="0"/>
              <a:t>implements </a:t>
            </a:r>
            <a:r>
              <a:rPr lang="en-US" altLang="zh-CN" sz="1600" dirty="0" err="1"/>
              <a:t>RejectedExecutionHandler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public </a:t>
            </a:r>
            <a:r>
              <a:rPr lang="en-US" altLang="zh-CN" sz="1600" dirty="0" err="1"/>
              <a:t>CallerRunsPolicy</a:t>
            </a:r>
            <a:r>
              <a:rPr lang="en-US" altLang="zh-CN" sz="1600" dirty="0"/>
              <a:t>() { </a:t>
            </a:r>
            <a:r>
              <a:rPr lang="en-US" altLang="zh-CN" sz="1600" dirty="0" smtClean="0"/>
              <a:t>}</a:t>
            </a:r>
            <a:r>
              <a:rPr lang="en-US" altLang="zh-CN" sz="1600" i="1" dirty="0"/>
              <a:t/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b="1" dirty="0"/>
              <a:t>public void </a:t>
            </a:r>
            <a:r>
              <a:rPr lang="en-US" altLang="zh-CN" sz="1600" dirty="0" err="1"/>
              <a:t>rejectedExecution</a:t>
            </a:r>
            <a:r>
              <a:rPr lang="en-US" altLang="zh-CN" sz="1600" dirty="0"/>
              <a:t>(Runnable r, </a:t>
            </a:r>
            <a:r>
              <a:rPr lang="en-US" altLang="zh-CN" sz="1600" dirty="0" err="1"/>
              <a:t>ThreadPoolExecutor</a:t>
            </a:r>
            <a:r>
              <a:rPr lang="en-US" altLang="zh-CN" sz="1600" dirty="0"/>
              <a:t> e)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(!</a:t>
            </a:r>
            <a:r>
              <a:rPr lang="en-US" altLang="zh-CN" sz="1600" dirty="0" err="1"/>
              <a:t>e.isShutdown</a:t>
            </a:r>
            <a:r>
              <a:rPr lang="en-US" altLang="zh-CN" sz="1600" dirty="0"/>
              <a:t>()) {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/>
              <a:t>r.run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    }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74" y="4284203"/>
            <a:ext cx="57245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rtl="0" latinLnBrk="1" hangingPunct="0"/>
            <a:r>
              <a:rPr lang="zh-CN" altLang="en-US" sz="2000" dirty="0"/>
              <a:t>由调用线程处理该任务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65775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18040</TotalTime>
  <Words>616</Words>
  <Application>Microsoft Office PowerPoint</Application>
  <PresentationFormat>全屏显示(16:9)</PresentationFormat>
  <Paragraphs>109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blue</vt:lpstr>
      <vt:lpstr>ThreadPoolExecutor线程池</vt:lpstr>
      <vt:lpstr>ThreadPoolExecutor线程池内幕和使用方式</vt:lpstr>
      <vt:lpstr>踩过的坑</vt:lpstr>
      <vt:lpstr>踩过的坑</vt:lpstr>
      <vt:lpstr>PowerPoint 演示文稿</vt:lpstr>
      <vt:lpstr>线程池构造方法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单线程线程池</vt:lpstr>
      <vt:lpstr>定长的线程池</vt:lpstr>
      <vt:lpstr>可缓存的线程池</vt:lpstr>
      <vt:lpstr>周期性执行任务的线程池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1318</cp:revision>
  <dcterms:modified xsi:type="dcterms:W3CDTF">2018-09-06T12:55:04Z</dcterms:modified>
</cp:coreProperties>
</file>