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338" r:id="rId4"/>
    <p:sldId id="325" r:id="rId5"/>
    <p:sldId id="353" r:id="rId6"/>
    <p:sldId id="327" r:id="rId7"/>
    <p:sldId id="354" r:id="rId8"/>
    <p:sldId id="355" r:id="rId9"/>
    <p:sldId id="349" r:id="rId10"/>
    <p:sldId id="350" r:id="rId11"/>
    <p:sldId id="351" r:id="rId12"/>
    <p:sldId id="352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89192" autoAdjust="0"/>
  </p:normalViewPr>
  <p:slideViewPr>
    <p:cSldViewPr snapToGrid="0" snapToObjects="1">
      <p:cViewPr>
        <p:scale>
          <a:sx n="80" d="100"/>
          <a:sy n="80" d="100"/>
        </p:scale>
        <p:origin x="-564" y="-10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3965-7DF7-421E-8DEC-4E394B21E77D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49BA-0F1A-4758-BDA0-0A4FDC39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5412-7BE2-415B-B6D2-A9D66EC6A2F6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155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BB27-E7A2-4E87-97F8-78A032D05367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4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04B-2149-4C9A-90AC-02F1DE77F7D7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6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199194" cy="887602"/>
          </a:xfrm>
        </p:spPr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lvl="0"/>
            <a:r>
              <a:rPr lang="hr-HR" dirty="0" smtClean="0"/>
              <a:t>Click to edit Master text styles</a:t>
            </a:r>
          </a:p>
          <a:p>
            <a:pPr lvl="1"/>
            <a:r>
              <a:rPr lang="hr-HR" dirty="0" smtClean="0"/>
              <a:t>Second level</a:t>
            </a:r>
          </a:p>
          <a:p>
            <a:pPr lvl="2"/>
            <a:r>
              <a:rPr lang="hr-HR" dirty="0" smtClean="0"/>
              <a:t>Third level</a:t>
            </a:r>
          </a:p>
          <a:p>
            <a:pPr lvl="3"/>
            <a:r>
              <a:rPr lang="hr-HR" dirty="0" smtClean="0"/>
              <a:t>Fourth level</a:t>
            </a:r>
          </a:p>
          <a:p>
            <a:pPr lvl="4"/>
            <a:r>
              <a:rPr lang="hr-H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8881" y="6444487"/>
            <a:ext cx="16853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ED3EFB-3E02-466A-A748-4FEAA5747B0C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36736"/>
            <a:ext cx="32931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246" y="6444488"/>
            <a:ext cx="112955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638101" y="6433266"/>
            <a:ext cx="3900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 programiranje </a:t>
            </a:r>
            <a:r>
              <a:rPr kumimoji="0" lang="hr-H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(Petlje, aritmetika)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195261"/>
            <a:ext cx="10925175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391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C360-E4C5-49B6-A433-70FACD4C7386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791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437F-220F-4BED-9984-3E9270D269EE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88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9706-C8AC-48D6-AE4F-2090B25FEF5B}" type="datetime1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0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3262-823F-4910-A9D0-88F578AFB987}" type="datetime1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75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F04-701A-4F29-A4BE-FE164FA14060}" type="datetime1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532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D77-8910-4F64-91D2-463F107BBDBE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935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E59E-AEE6-4DB5-A009-C914F6256BBF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79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99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8881" y="6356351"/>
            <a:ext cx="1685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D95943-2E93-4579-B02C-C501281AC6E2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48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4246" y="6356352"/>
            <a:ext cx="1129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Slikovni rezultat za sum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0037394" y="368563"/>
            <a:ext cx="1713186" cy="809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6880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5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6803"/>
            <a:ext cx="9144000" cy="23876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Skriptni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jezik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Bash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ljuske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58"/>
            <a:ext cx="9144000" cy="1655762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Kolegij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Skriptni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jezici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Izvodjač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dr.sc.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Željko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Marušić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69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Cjelobrojne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Definiranje</a:t>
            </a:r>
            <a:r>
              <a:rPr lang="en-US" dirty="0" smtClean="0"/>
              <a:t> </a:t>
            </a:r>
            <a:r>
              <a:rPr lang="en-US" dirty="0" err="1" smtClean="0"/>
              <a:t>cjelobrojnih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r>
              <a:rPr lang="en-US" dirty="0" smtClean="0"/>
              <a:t> (integer)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declare -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num</a:t>
            </a:r>
          </a:p>
          <a:p>
            <a:pPr lvl="1"/>
            <a:r>
              <a:rPr lang="en-US" dirty="0" err="1" smtClean="0"/>
              <a:t>varijabla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$num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sadržavati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brojke</a:t>
            </a:r>
            <a:endParaRPr lang="en-US" dirty="0" smtClean="0"/>
          </a:p>
          <a:p>
            <a:pPr lvl="1"/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pokušamo</a:t>
            </a:r>
            <a:r>
              <a:rPr lang="en-US" dirty="0" smtClean="0"/>
              <a:t> </a:t>
            </a:r>
            <a:r>
              <a:rPr lang="en-US" dirty="0" err="1" smtClean="0"/>
              <a:t>upisati</a:t>
            </a:r>
            <a:r>
              <a:rPr lang="en-US" dirty="0" smtClean="0"/>
              <a:t> </a:t>
            </a:r>
            <a:r>
              <a:rPr lang="en-US" dirty="0" err="1" smtClean="0"/>
              <a:t>nešto</a:t>
            </a:r>
            <a:r>
              <a:rPr lang="en-US" dirty="0" smtClean="0"/>
              <a:t> </a:t>
            </a:r>
            <a:r>
              <a:rPr lang="en-US" dirty="0" err="1" smtClean="0"/>
              <a:t>drugo</a:t>
            </a:r>
            <a:r>
              <a:rPr lang="en-US" dirty="0" smtClean="0"/>
              <a:t> (</a:t>
            </a:r>
            <a:r>
              <a:rPr lang="en-US" i="1" dirty="0" err="1" smtClean="0"/>
              <a:t>npr</a:t>
            </a:r>
            <a:r>
              <a:rPr lang="en-US" i="1" dirty="0" smtClean="0"/>
              <a:t>. string</a:t>
            </a:r>
            <a:r>
              <a:rPr lang="en-US" dirty="0" smtClean="0"/>
              <a:t>)  </a:t>
            </a:r>
            <a:r>
              <a:rPr lang="en-US" dirty="0" err="1" smtClean="0"/>
              <a:t>postavit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se </a:t>
            </a:r>
            <a:r>
              <a:rPr lang="en-US" dirty="0" err="1" smtClean="0"/>
              <a:t>vrijednost</a:t>
            </a:r>
            <a:r>
              <a:rPr lang="en-US" dirty="0" smtClean="0"/>
              <a:t> 0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standardnu</a:t>
            </a:r>
            <a:r>
              <a:rPr lang="en-US" dirty="0" smtClean="0"/>
              <a:t> </a:t>
            </a:r>
            <a:r>
              <a:rPr lang="en-US" dirty="0" err="1" smtClean="0"/>
              <a:t>varijablu</a:t>
            </a:r>
            <a:r>
              <a:rPr lang="en-US" dirty="0" smtClean="0"/>
              <a:t> +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declare +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num</a:t>
            </a:r>
          </a:p>
          <a:p>
            <a:r>
              <a:rPr lang="en-US" dirty="0" err="1" smtClean="0"/>
              <a:t>Pokreće</a:t>
            </a:r>
            <a:r>
              <a:rPr lang="en-US" dirty="0" smtClean="0"/>
              <a:t> mod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aritmetičke</a:t>
            </a:r>
            <a:r>
              <a:rPr lang="en-US" dirty="0" smtClean="0"/>
              <a:t> </a:t>
            </a:r>
            <a:r>
              <a:rPr lang="en-US" dirty="0" err="1" smtClean="0"/>
              <a:t>evaluacije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Aritmetički</a:t>
            </a:r>
            <a:r>
              <a:rPr lang="en-US" dirty="0" smtClean="0"/>
              <a:t> </a:t>
            </a:r>
            <a:r>
              <a:rPr lang="en-US" dirty="0" err="1" smtClean="0"/>
              <a:t>izrazi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kalkulacije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BASH </a:t>
            </a:r>
            <a:r>
              <a:rPr lang="en-US" dirty="0" err="1" smtClean="0"/>
              <a:t>dopušta</a:t>
            </a:r>
            <a:r>
              <a:rPr lang="en-US" dirty="0" smtClean="0"/>
              <a:t> </a:t>
            </a:r>
            <a:r>
              <a:rPr lang="en-US" dirty="0" err="1" smtClean="0"/>
              <a:t>vršenje</a:t>
            </a:r>
            <a:r>
              <a:rPr lang="en-US" dirty="0" smtClean="0"/>
              <a:t> </a:t>
            </a:r>
            <a:r>
              <a:rPr lang="en-US" dirty="0" err="1" smtClean="0"/>
              <a:t>kalkulacija</a:t>
            </a:r>
            <a:r>
              <a:rPr lang="en-US" dirty="0" smtClean="0"/>
              <a:t> (</a:t>
            </a:r>
            <a:r>
              <a:rPr lang="en-US" dirty="0" err="1" smtClean="0"/>
              <a:t>sintaksa</a:t>
            </a:r>
            <a:r>
              <a:rPr lang="en-US" dirty="0" smtClean="0"/>
              <a:t> </a:t>
            </a:r>
            <a:r>
              <a:rPr lang="en-US" dirty="0" err="1" smtClean="0"/>
              <a:t>slične</a:t>
            </a:r>
            <a:r>
              <a:rPr lang="en-US" dirty="0" smtClean="0"/>
              <a:t> C-u)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načina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let </a:t>
            </a:r>
            <a:r>
              <a:rPr lang="en-US" dirty="0" err="1" smtClean="0"/>
              <a:t>naredba</a:t>
            </a:r>
            <a:endParaRPr lang="en-US" dirty="0" smtClean="0"/>
          </a:p>
          <a:p>
            <a:pPr lvl="2"/>
            <a:r>
              <a:rPr lang="en-US" dirty="0" smtClean="0">
                <a:latin typeface="Consolas" pitchFamily="49" charset="0"/>
              </a:rPr>
              <a:t>let n=100/2</a:t>
            </a:r>
          </a:p>
          <a:p>
            <a:pPr lvl="1"/>
            <a:r>
              <a:rPr lang="en-US" dirty="0" smtClean="0"/>
              <a:t>(( .. ))</a:t>
            </a:r>
          </a:p>
          <a:p>
            <a:pPr lvl="2"/>
            <a:r>
              <a:rPr lang="en-US" dirty="0" err="1" smtClean="0"/>
              <a:t>Zagrade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</a:t>
            </a:r>
            <a:r>
              <a:rPr lang="en-US" dirty="0" err="1" smtClean="0"/>
              <a:t>ekvivalent</a:t>
            </a:r>
            <a:r>
              <a:rPr lang="en-US" dirty="0" smtClean="0"/>
              <a:t> </a:t>
            </a:r>
            <a:r>
              <a:rPr lang="en-US" b="1" dirty="0" smtClean="0"/>
              <a:t>let</a:t>
            </a:r>
            <a:r>
              <a:rPr lang="en-US" dirty="0" smtClean="0"/>
              <a:t> </a:t>
            </a:r>
            <a:r>
              <a:rPr lang="en-US" dirty="0" err="1" smtClean="0"/>
              <a:t>naredbi</a:t>
            </a:r>
            <a:endParaRPr lang="en-US" dirty="0" smtClean="0"/>
          </a:p>
          <a:p>
            <a:pPr lvl="2"/>
            <a:r>
              <a:rPr lang="en-US" dirty="0" err="1" smtClean="0"/>
              <a:t>Primjeri</a:t>
            </a:r>
            <a:r>
              <a:rPr lang="en-US" dirty="0" smtClean="0"/>
              <a:t>:  </a:t>
            </a:r>
            <a:r>
              <a:rPr lang="en-US" sz="1800" dirty="0" smtClean="0">
                <a:latin typeface="Consolas" pitchFamily="49" charset="0"/>
              </a:rPr>
              <a:t>((++x)),  ((p=x / 100)), ((p= $(</a:t>
            </a:r>
            <a:r>
              <a:rPr lang="en-US" sz="1800" dirty="0" err="1" smtClean="0">
                <a:latin typeface="Consolas" pitchFamily="49" charset="0"/>
              </a:rPr>
              <a:t>ls</a:t>
            </a:r>
            <a:r>
              <a:rPr lang="en-US" sz="1800" dirty="0" smtClean="0">
                <a:latin typeface="Consolas" pitchFamily="49" charset="0"/>
              </a:rPr>
              <a:t> | </a:t>
            </a:r>
            <a:r>
              <a:rPr lang="en-US" sz="1800" dirty="0" err="1" smtClean="0">
                <a:latin typeface="Consolas" pitchFamily="49" charset="0"/>
              </a:rPr>
              <a:t>wc</a:t>
            </a:r>
            <a:r>
              <a:rPr lang="en-US" sz="1800" dirty="0" smtClean="0">
                <a:latin typeface="Consolas" pitchFamily="49" charset="0"/>
              </a:rPr>
              <a:t> -l ) * 10))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hr-HR" dirty="0" smtClean="0"/>
              <a:t>Sa varijablom koja je prethodno deklarirana kao integer</a:t>
            </a:r>
          </a:p>
          <a:p>
            <a:pPr lvl="2"/>
            <a:r>
              <a:rPr lang="hr-HR" dirty="0" smtClean="0">
                <a:latin typeface="Consolas" pitchFamily="49" charset="0"/>
              </a:rPr>
              <a:t>d</a:t>
            </a:r>
            <a:r>
              <a:rPr lang="hr-HR" dirty="0" smtClean="0">
                <a:latin typeface="Consolas" pitchFamily="49" charset="0"/>
              </a:rPr>
              <a:t>eclare –i num</a:t>
            </a:r>
            <a:endParaRPr lang="en-US" dirty="0" smtClean="0">
              <a:latin typeface="Consolas" pitchFamily="49" charset="0"/>
            </a:endParaRPr>
          </a:p>
          <a:p>
            <a:pPr lvl="2"/>
            <a:r>
              <a:rPr lang="en-US" dirty="0" smtClean="0">
                <a:latin typeface="Consolas" pitchFamily="49" charset="0"/>
              </a:rPr>
              <a:t>num=</a:t>
            </a:r>
            <a:r>
              <a:rPr lang="hr-HR" dirty="0" smtClean="0">
                <a:latin typeface="Consolas" pitchFamily="49" charset="0"/>
              </a:rPr>
              <a:t>“</a:t>
            </a:r>
            <a:r>
              <a:rPr lang="en-US" dirty="0" smtClean="0">
                <a:latin typeface="Consolas" pitchFamily="49" charset="0"/>
              </a:rPr>
              <a:t>30 </a:t>
            </a:r>
            <a:r>
              <a:rPr lang="en-US" dirty="0" smtClean="0">
                <a:latin typeface="Consolas" pitchFamily="49" charset="0"/>
              </a:rPr>
              <a:t>% </a:t>
            </a:r>
            <a:r>
              <a:rPr lang="en-US" dirty="0" smtClean="0">
                <a:latin typeface="Consolas" pitchFamily="49" charset="0"/>
              </a:rPr>
              <a:t>8</a:t>
            </a:r>
            <a:r>
              <a:rPr lang="hr-HR" dirty="0" smtClean="0">
                <a:latin typeface="Consolas" pitchFamily="49" charset="0"/>
              </a:rPr>
              <a:t>”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Aritmetički</a:t>
            </a:r>
            <a:r>
              <a:rPr lang="en-US" dirty="0" smtClean="0"/>
              <a:t> </a:t>
            </a:r>
            <a:r>
              <a:rPr lang="en-US" dirty="0" err="1" smtClean="0"/>
              <a:t>izrazi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kalkulacije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navodnicima</a:t>
            </a:r>
            <a:endParaRPr lang="en-US" dirty="0" smtClean="0"/>
          </a:p>
          <a:p>
            <a:r>
              <a:rPr lang="en-US" dirty="0" smtClean="0"/>
              <a:t>(( .. )) </a:t>
            </a:r>
            <a:r>
              <a:rPr lang="en-US" dirty="0" err="1" smtClean="0"/>
              <a:t>može</a:t>
            </a:r>
            <a:r>
              <a:rPr lang="en-US" dirty="0" smtClean="0"/>
              <a:t> se </a:t>
            </a:r>
            <a:r>
              <a:rPr lang="en-US" dirty="0" err="1" smtClean="0"/>
              <a:t>koristiti</a:t>
            </a:r>
            <a:r>
              <a:rPr lang="en-US" dirty="0" smtClean="0"/>
              <a:t> u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0 je </a:t>
            </a:r>
            <a:r>
              <a:rPr lang="en-US" dirty="0" err="1" smtClean="0"/>
              <a:t>lažno</a:t>
            </a:r>
            <a:r>
              <a:rPr lang="en-US" dirty="0" smtClean="0"/>
              <a:t>,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veće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0 se </a:t>
            </a:r>
            <a:r>
              <a:rPr lang="en-US" dirty="0" err="1" smtClean="0"/>
              <a:t>smatra</a:t>
            </a:r>
            <a:r>
              <a:rPr lang="en-US" dirty="0" smtClean="0"/>
              <a:t> </a:t>
            </a:r>
            <a:r>
              <a:rPr lang="en-US" dirty="0" err="1" smtClean="0"/>
              <a:t>istinom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(( 0 )) || echo “false”</a:t>
            </a:r>
          </a:p>
          <a:p>
            <a:r>
              <a:rPr lang="en-US" dirty="0" err="1" smtClean="0"/>
              <a:t>Napomena</a:t>
            </a:r>
            <a:r>
              <a:rPr lang="en-US" dirty="0" smtClean="0"/>
              <a:t>: </a:t>
            </a:r>
            <a:r>
              <a:rPr lang="en-US" dirty="0" err="1" smtClean="0"/>
              <a:t>Brojevi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vodećom</a:t>
            </a:r>
            <a:r>
              <a:rPr lang="en-US" dirty="0" smtClean="0"/>
              <a:t> </a:t>
            </a:r>
            <a:r>
              <a:rPr lang="en-US" dirty="0" err="1" smtClean="0"/>
              <a:t>nulom</a:t>
            </a:r>
            <a:r>
              <a:rPr lang="en-US" dirty="0" smtClean="0"/>
              <a:t> se </a:t>
            </a:r>
            <a:r>
              <a:rPr lang="en-US" dirty="0" err="1" smtClean="0"/>
              <a:t>interpretiraju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oktalni</a:t>
            </a:r>
            <a:endParaRPr lang="en-US" dirty="0" smtClean="0"/>
          </a:p>
          <a:p>
            <a:pPr lvl="1"/>
            <a:r>
              <a:rPr lang="en-US" dirty="0" err="1" smtClean="0"/>
              <a:t>npr</a:t>
            </a:r>
            <a:r>
              <a:rPr lang="en-US" dirty="0" smtClean="0"/>
              <a:t>: 010 =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Pitanja?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sz="4000" dirty="0" smtClean="0"/>
          </a:p>
          <a:p>
            <a:pPr>
              <a:buNone/>
            </a:pPr>
            <a:endParaRPr lang="hr-HR" sz="4000" dirty="0" smtClean="0"/>
          </a:p>
          <a:p>
            <a:r>
              <a:rPr lang="hr-HR" sz="4000" dirty="0" smtClean="0"/>
              <a:t>Hvala </a:t>
            </a:r>
            <a:r>
              <a:rPr lang="hr-HR" sz="4000" dirty="0" smtClean="0"/>
              <a:t>na pažnji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Petlje</a:t>
            </a:r>
            <a:endParaRPr lang="en-US" dirty="0" smtClean="0"/>
          </a:p>
          <a:p>
            <a:r>
              <a:rPr lang="en-US" dirty="0" err="1" smtClean="0"/>
              <a:t>Aritmetičke</a:t>
            </a:r>
            <a:r>
              <a:rPr lang="en-US" dirty="0" smtClean="0"/>
              <a:t> </a:t>
            </a:r>
            <a:r>
              <a:rPr lang="en-US" dirty="0" err="1" smtClean="0"/>
              <a:t>kalkulacije</a:t>
            </a:r>
            <a:r>
              <a:rPr lang="en-US" dirty="0" smtClean="0"/>
              <a:t>, </a:t>
            </a:r>
            <a:r>
              <a:rPr lang="en-US" dirty="0" err="1" smtClean="0"/>
              <a:t>cjelobrojne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Petlje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6583878" cy="4576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Petlje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veoma</a:t>
            </a:r>
            <a:r>
              <a:rPr lang="en-US" dirty="0" smtClean="0"/>
              <a:t> </a:t>
            </a:r>
            <a:r>
              <a:rPr lang="en-US" dirty="0" err="1" smtClean="0"/>
              <a:t>korisne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izvršava</a:t>
            </a:r>
            <a:r>
              <a:rPr lang="en-US" dirty="0" smtClean="0"/>
              <a:t>  u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navrata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uzastopno</a:t>
            </a:r>
            <a:endParaRPr lang="en-US" dirty="0" smtClean="0"/>
          </a:p>
          <a:p>
            <a:r>
              <a:rPr lang="en-US" dirty="0" err="1" smtClean="0"/>
              <a:t>Petlja</a:t>
            </a:r>
            <a:r>
              <a:rPr lang="en-US" dirty="0" smtClean="0"/>
              <a:t> se </a:t>
            </a:r>
            <a:r>
              <a:rPr lang="en-US" dirty="0" err="1" smtClean="0"/>
              <a:t>izvršava</a:t>
            </a:r>
            <a:r>
              <a:rPr lang="en-US" dirty="0" smtClean="0"/>
              <a:t> </a:t>
            </a:r>
            <a:r>
              <a:rPr lang="en-US" dirty="0" err="1" smtClean="0"/>
              <a:t>onoliko</a:t>
            </a:r>
            <a:r>
              <a:rPr lang="en-US" dirty="0" smtClean="0"/>
              <a:t> </a:t>
            </a:r>
            <a:r>
              <a:rPr lang="en-US" dirty="0" err="1" smtClean="0"/>
              <a:t>puta</a:t>
            </a:r>
            <a:r>
              <a:rPr lang="en-US" dirty="0" smtClean="0"/>
              <a:t> </a:t>
            </a:r>
            <a:r>
              <a:rPr lang="en-US" dirty="0" err="1" smtClean="0"/>
              <a:t>koliko</a:t>
            </a:r>
            <a:r>
              <a:rPr lang="en-US" dirty="0" smtClean="0"/>
              <a:t> je </a:t>
            </a:r>
            <a:r>
              <a:rPr lang="en-US" dirty="0" err="1" smtClean="0"/>
              <a:t>uvjet</a:t>
            </a:r>
            <a:r>
              <a:rPr lang="en-US" dirty="0" smtClean="0"/>
              <a:t> </a:t>
            </a:r>
            <a:r>
              <a:rPr lang="en-US" dirty="0" err="1" smtClean="0"/>
              <a:t>petlje</a:t>
            </a:r>
            <a:r>
              <a:rPr lang="en-US" dirty="0" smtClean="0"/>
              <a:t> </a:t>
            </a:r>
            <a:r>
              <a:rPr lang="en-US" dirty="0" err="1" smtClean="0"/>
              <a:t>ispunjen</a:t>
            </a:r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momentu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uvijet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ispunjen</a:t>
            </a:r>
            <a:r>
              <a:rPr lang="en-US" dirty="0" smtClean="0"/>
              <a:t> program </a:t>
            </a:r>
            <a:r>
              <a:rPr lang="en-US" dirty="0" err="1" smtClean="0"/>
              <a:t>izlazi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petlje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nastavlja</a:t>
            </a:r>
            <a:r>
              <a:rPr lang="en-US" dirty="0" smtClean="0"/>
              <a:t> s </a:t>
            </a:r>
            <a:r>
              <a:rPr lang="en-US" dirty="0" err="1" smtClean="0"/>
              <a:t>izvršavanjem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Razlikujemo</a:t>
            </a:r>
            <a:r>
              <a:rPr lang="en-US" dirty="0" smtClean="0"/>
              <a:t> </a:t>
            </a:r>
            <a:r>
              <a:rPr lang="en-US" b="1" dirty="0" smtClean="0"/>
              <a:t>while</a:t>
            </a:r>
            <a:r>
              <a:rPr lang="en-US" dirty="0" smtClean="0"/>
              <a:t>, </a:t>
            </a:r>
            <a:r>
              <a:rPr lang="en-US" b="1" dirty="0" smtClean="0"/>
              <a:t>until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/>
              <a:t>petlju</a:t>
            </a:r>
            <a:endParaRPr lang="en-US" dirty="0" smtClean="0"/>
          </a:p>
          <a:p>
            <a:r>
              <a:rPr lang="en-US" dirty="0" err="1" smtClean="0"/>
              <a:t>Koriste</a:t>
            </a:r>
            <a:r>
              <a:rPr lang="en-US" dirty="0" smtClean="0"/>
              <a:t> se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datotekama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aritmetičkim</a:t>
            </a:r>
            <a:r>
              <a:rPr lang="en-US" dirty="0" smtClean="0"/>
              <a:t> </a:t>
            </a:r>
            <a:r>
              <a:rPr lang="en-US" dirty="0" err="1" smtClean="0"/>
              <a:t>izrazima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54854" y="5725322"/>
            <a:ext cx="2717604" cy="370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Izlazak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petlje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5648" y="4746621"/>
            <a:ext cx="2717604" cy="47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Kod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unutar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petlje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8719100" y="2327999"/>
            <a:ext cx="1790700" cy="1587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Uvjet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hape 8"/>
          <p:cNvCxnSpPr>
            <a:stCxn id="8" idx="3"/>
            <a:endCxn id="6" idx="0"/>
          </p:cNvCxnSpPr>
          <p:nvPr/>
        </p:nvCxnSpPr>
        <p:spPr>
          <a:xfrm flipH="1">
            <a:off x="9613656" y="3121749"/>
            <a:ext cx="896144" cy="2603573"/>
          </a:xfrm>
          <a:prstGeom prst="bentConnector4">
            <a:avLst>
              <a:gd name="adj1" fmla="val -128963"/>
              <a:gd name="adj2" fmla="val 90608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41"/>
          <p:cNvCxnSpPr>
            <a:stCxn id="7" idx="1"/>
            <a:endCxn id="8" idx="1"/>
          </p:cNvCxnSpPr>
          <p:nvPr/>
        </p:nvCxnSpPr>
        <p:spPr>
          <a:xfrm rot="10800000" flipH="1">
            <a:off x="8255648" y="3121749"/>
            <a:ext cx="463452" cy="1864188"/>
          </a:xfrm>
          <a:prstGeom prst="bentConnector3">
            <a:avLst>
              <a:gd name="adj1" fmla="val -145235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803546" y="2327999"/>
            <a:ext cx="1100506" cy="793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nije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ispunjen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63403" y="1362968"/>
            <a:ext cx="1100506" cy="383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pocetak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9323263" y="2036812"/>
            <a:ext cx="581580" cy="7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55648" y="3916760"/>
            <a:ext cx="1110229" cy="540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uvjet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ispunjen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9198889" y="4331060"/>
            <a:ext cx="831122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while, until </a:t>
            </a:r>
            <a:r>
              <a:rPr lang="en-US" dirty="0" err="1" smtClean="0"/>
              <a:t>petlje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044"/>
            <a:ext cx="5716980" cy="4561919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while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petlja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koristi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kada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želimo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izvršiti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dijelove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koda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sve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dok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uvjet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je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istinit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(true)</a:t>
            </a:r>
          </a:p>
          <a:p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Uvjet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provjerava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odmah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na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početku</a:t>
            </a:r>
            <a:endParaRPr lang="en-US" sz="2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600" dirty="0" smtClean="0"/>
          </a:p>
          <a:p>
            <a:pPr>
              <a:buNone/>
            </a:pPr>
            <a:endParaRPr lang="en-US" sz="2600" b="1" dirty="0" smtClean="0"/>
          </a:p>
          <a:p>
            <a:r>
              <a:rPr lang="en-US" sz="2600" b="1" dirty="0" smtClean="0"/>
              <a:t>until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petlja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koristi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kada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želimo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izvršiti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dijelove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koda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sve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dok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uvjet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je </a:t>
            </a:r>
            <a:r>
              <a:rPr lang="en-US" sz="2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laž</a:t>
            </a:r>
            <a:r>
              <a:rPr lang="en-US" sz="2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(false)</a:t>
            </a:r>
            <a:endParaRPr lang="en-US" sz="2600" b="1" dirty="0" smtClean="0"/>
          </a:p>
          <a:p>
            <a:endParaRPr lang="en-US" sz="2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8519" y="1995055"/>
            <a:ext cx="491770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Droid Sans Mono"/>
              </a:rPr>
              <a:t>uvjet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Droid Sans Mono"/>
              </a:rPr>
              <a:t>do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      #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Kod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unutar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petlje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koji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se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ponavlja</a:t>
            </a:r>
            <a:endParaRPr lang="en-US" dirty="0" smtClean="0">
              <a:solidFill>
                <a:srgbClr val="008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      #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sve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dok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je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uvjet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istina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done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48519" y="4395713"/>
            <a:ext cx="491770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until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Droid Sans Mono"/>
              </a:rPr>
              <a:t>uvjet</a:t>
            </a:r>
            <a:r>
              <a:rPr lang="en-US" dirty="0" smtClean="0">
                <a:solidFill>
                  <a:srgbClr val="000000"/>
                </a:solidFill>
                <a:latin typeface="Droid Sans Mono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Droid Sans Mono"/>
              </a:rPr>
              <a:t>do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      #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Kod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unutar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petlje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koji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se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ponavlja</a:t>
            </a:r>
            <a:endParaRPr lang="en-US" dirty="0" smtClean="0">
              <a:solidFill>
                <a:srgbClr val="008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      #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sve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dok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je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uvjet</a:t>
            </a:r>
            <a:r>
              <a:rPr lang="en-US" dirty="0" smtClean="0">
                <a:solidFill>
                  <a:srgbClr val="008000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Droid Sans Mono"/>
              </a:rPr>
              <a:t>lažan</a:t>
            </a:r>
            <a:endParaRPr lang="en-US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Droid Sans Mono"/>
              </a:rPr>
              <a:t>done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r>
              <a:rPr lang="en-US" dirty="0" smtClean="0"/>
              <a:t> while I until </a:t>
            </a:r>
            <a:r>
              <a:rPr lang="en-US" dirty="0" err="1" smtClean="0"/>
              <a:t>petlje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228695"/>
            <a:ext cx="5194132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#</a:t>
            </a:r>
            <a:r>
              <a:rPr lang="hr-HR" sz="1600" dirty="0" smtClean="0">
                <a:solidFill>
                  <a:srgbClr val="008000"/>
                </a:solidFill>
                <a:latin typeface="Consolas" pitchFamily="49" charset="0"/>
              </a:rPr>
              <a:t>beskonačne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petlje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;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na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izlazak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koristi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endParaRPr lang="hr-H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ctrl+c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; </a:t>
            </a:r>
            <a:r>
              <a:rPr lang="hr-HR" sz="1600" dirty="0" smtClean="0">
                <a:solidFill>
                  <a:srgbClr val="008000"/>
                </a:solidFill>
                <a:latin typeface="Consolas" pitchFamily="49" charset="0"/>
              </a:rPr>
              <a:t>iskusati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, false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uvjet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hr-HR" sz="1600" dirty="0" smtClean="0">
                <a:solidFill>
                  <a:srgbClr val="000000"/>
                </a:solidFill>
                <a:latin typeface="Consolas" pitchFamily="49" charset="0"/>
              </a:rPr>
              <a:t>true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do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hr-HR" sz="16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echo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Izvrsavanje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naredbi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u while </a:t>
            </a:r>
            <a:r>
              <a:rPr lang="hr-HR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petlji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hr-HR" sz="16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sleep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2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Done</a:t>
            </a:r>
            <a:endParaRPr lang="hr-HR" sz="1600" dirty="0" smtClean="0">
              <a:solidFill>
                <a:srgbClr val="0000FF"/>
              </a:solidFill>
              <a:latin typeface="Consolas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echo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Izlazak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iz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while 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petlje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5464" y="2228695"/>
            <a:ext cx="5321468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#</a:t>
            </a:r>
            <a:r>
              <a:rPr lang="hr-HR" sz="1600" dirty="0" smtClean="0">
                <a:solidFill>
                  <a:srgbClr val="008000"/>
                </a:solidFill>
                <a:latin typeface="Consolas"/>
              </a:rPr>
              <a:t>beskonačne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petlje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;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na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izlazak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koristi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endParaRPr lang="hr-HR" sz="16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ctrl+c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; </a:t>
            </a:r>
            <a:r>
              <a:rPr lang="hr-HR" sz="1600" dirty="0" smtClean="0">
                <a:solidFill>
                  <a:srgbClr val="008000"/>
                </a:solidFill>
                <a:latin typeface="Consolas"/>
              </a:rPr>
              <a:t>iskusati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true, false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uvjet</a:t>
            </a:r>
            <a:endParaRPr lang="hr-HR" sz="1600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until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false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do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hr-HR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hr-HR" sz="16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echo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Izvrsavanje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naredbi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u until 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petlji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hr-HR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sleep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2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Done</a:t>
            </a:r>
            <a:endParaRPr lang="hr-HR" sz="1600" dirty="0" smtClean="0">
              <a:solidFill>
                <a:srgbClr val="0000FF"/>
              </a:solidFill>
              <a:latin typeface="Consolas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echo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Izlazak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iz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until 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</a:rPr>
              <a:t>petlje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“</a:t>
            </a:r>
            <a:endParaRPr lang="hr-HR" sz="1600" dirty="0" smtClean="0">
              <a:solidFill>
                <a:srgbClr val="A31515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petlja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044"/>
            <a:ext cx="6230815" cy="456191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petlja</a:t>
            </a:r>
            <a:r>
              <a:rPr lang="en-US" sz="2400" dirty="0" smtClean="0"/>
              <a:t> se </a:t>
            </a:r>
            <a:r>
              <a:rPr lang="en-US" sz="2400" dirty="0" err="1" smtClean="0"/>
              <a:t>najčešće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iteriranje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r>
              <a:rPr lang="en-US" sz="2400" dirty="0" smtClean="0"/>
              <a:t>, </a:t>
            </a:r>
            <a:r>
              <a:rPr lang="en-US" sz="2400" dirty="0" err="1" smtClean="0"/>
              <a:t>polja</a:t>
            </a:r>
            <a:r>
              <a:rPr lang="en-US" sz="2400" dirty="0" smtClean="0"/>
              <a:t>, </a:t>
            </a:r>
            <a:r>
              <a:rPr lang="en-US" sz="2400" dirty="0" err="1" smtClean="0"/>
              <a:t>liste</a:t>
            </a:r>
            <a:r>
              <a:rPr lang="en-US" sz="2400" dirty="0" smtClean="0"/>
              <a:t>  </a:t>
            </a:r>
            <a:r>
              <a:rPr lang="en-US" sz="2400" dirty="0" err="1" smtClean="0"/>
              <a:t>datoteka</a:t>
            </a:r>
            <a:endParaRPr lang="en-US" sz="2400" dirty="0" smtClean="0"/>
          </a:p>
          <a:p>
            <a:pPr lvl="1"/>
            <a:r>
              <a:rPr lang="en-US" sz="1800" dirty="0" err="1" smtClean="0"/>
              <a:t>Pridružuje</a:t>
            </a:r>
            <a:r>
              <a:rPr lang="en-US" sz="1800" dirty="0" smtClean="0"/>
              <a:t> element </a:t>
            </a:r>
            <a:r>
              <a:rPr lang="en-US" sz="1800" dirty="0" err="1" smtClean="0"/>
              <a:t>iz</a:t>
            </a:r>
            <a:r>
              <a:rPr lang="en-US" sz="1800" dirty="0" smtClean="0"/>
              <a:t> </a:t>
            </a:r>
            <a:r>
              <a:rPr lang="en-US" sz="1800" dirty="0" err="1" smtClean="0"/>
              <a:t>kolekcije</a:t>
            </a:r>
            <a:r>
              <a:rPr lang="en-US" sz="1800" dirty="0" smtClean="0"/>
              <a:t> </a:t>
            </a:r>
            <a:r>
              <a:rPr lang="en-US" sz="1800" i="1" dirty="0" err="1" smtClean="0"/>
              <a:t>lista</a:t>
            </a:r>
            <a:r>
              <a:rPr lang="en-US" sz="1800" dirty="0" smtClean="0"/>
              <a:t> u </a:t>
            </a:r>
            <a:r>
              <a:rPr lang="en-US" sz="1800" i="1" dirty="0" err="1" smtClean="0"/>
              <a:t>var</a:t>
            </a:r>
            <a:r>
              <a:rPr lang="en-US" sz="1800" i="1" dirty="0" smtClean="0"/>
              <a:t> </a:t>
            </a:r>
          </a:p>
          <a:p>
            <a:pPr lvl="1"/>
            <a:r>
              <a:rPr lang="en-US" sz="1800" dirty="0" err="1" smtClean="0"/>
              <a:t>Zaustavlja</a:t>
            </a:r>
            <a:r>
              <a:rPr lang="en-US" sz="1800" dirty="0" smtClean="0"/>
              <a:t> se </a:t>
            </a:r>
            <a:r>
              <a:rPr lang="en-US" sz="1800" dirty="0" err="1" smtClean="0"/>
              <a:t>kada</a:t>
            </a:r>
            <a:r>
              <a:rPr lang="en-US" sz="1800" dirty="0" smtClean="0"/>
              <a:t> se </a:t>
            </a:r>
            <a:r>
              <a:rPr lang="en-US" sz="1800" dirty="0" err="1" smtClean="0"/>
              <a:t>iterira</a:t>
            </a:r>
            <a:r>
              <a:rPr lang="en-US" sz="1800" dirty="0" smtClean="0"/>
              <a:t> </a:t>
            </a:r>
            <a:r>
              <a:rPr lang="en-US" sz="1800" dirty="0" err="1" smtClean="0"/>
              <a:t>svaki</a:t>
            </a:r>
            <a:r>
              <a:rPr lang="en-US" sz="1800" dirty="0" smtClean="0"/>
              <a:t> element u </a:t>
            </a:r>
            <a:r>
              <a:rPr lang="en-US" sz="1800" dirty="0" err="1" smtClean="0"/>
              <a:t>listi</a:t>
            </a:r>
            <a:endParaRPr lang="en-US" sz="1800" dirty="0" smtClean="0"/>
          </a:p>
          <a:p>
            <a:pPr lvl="1"/>
            <a:r>
              <a:rPr lang="en-US" sz="1800" dirty="0" smtClean="0"/>
              <a:t>Ne </a:t>
            </a:r>
            <a:r>
              <a:rPr lang="en-US" sz="1800" dirty="0" err="1" smtClean="0"/>
              <a:t>upotrebljavaju</a:t>
            </a:r>
            <a:r>
              <a:rPr lang="en-US" sz="1800" dirty="0" smtClean="0"/>
              <a:t> se </a:t>
            </a:r>
            <a:r>
              <a:rPr lang="en-US" sz="1800" dirty="0" err="1" smtClean="0"/>
              <a:t>navodnici</a:t>
            </a:r>
            <a:r>
              <a:rPr lang="en-US" sz="1800" dirty="0" smtClean="0"/>
              <a:t> </a:t>
            </a:r>
            <a:r>
              <a:rPr lang="en-US" sz="1800" dirty="0" err="1" smtClean="0"/>
              <a:t>niti</a:t>
            </a:r>
            <a:r>
              <a:rPr lang="en-US" sz="1800" dirty="0" smtClean="0"/>
              <a:t> </a:t>
            </a:r>
            <a:r>
              <a:rPr lang="en-US" sz="1800" dirty="0" err="1" smtClean="0"/>
              <a:t>znak</a:t>
            </a:r>
            <a:r>
              <a:rPr lang="en-US" sz="1800" dirty="0" smtClean="0"/>
              <a:t> $ </a:t>
            </a:r>
            <a:r>
              <a:rPr lang="en-US" sz="1800" dirty="0" err="1" smtClean="0"/>
              <a:t>prilikom</a:t>
            </a:r>
            <a:r>
              <a:rPr lang="en-US" sz="1800" dirty="0" smtClean="0"/>
              <a:t> </a:t>
            </a:r>
            <a:r>
              <a:rPr lang="en-US" sz="1800" dirty="0" err="1" smtClean="0"/>
              <a:t>definiranja</a:t>
            </a:r>
            <a:r>
              <a:rPr lang="en-US" sz="1800" dirty="0" smtClean="0"/>
              <a:t> </a:t>
            </a:r>
          </a:p>
          <a:p>
            <a:endParaRPr lang="en-US" sz="2400" dirty="0" smtClean="0"/>
          </a:p>
          <a:p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petlja</a:t>
            </a:r>
            <a:r>
              <a:rPr lang="en-US" sz="2400" dirty="0" smtClean="0"/>
              <a:t> u </a:t>
            </a:r>
            <a:r>
              <a:rPr lang="en-US" sz="2400" dirty="0" err="1" smtClean="0"/>
              <a:t>aritmetičkom</a:t>
            </a:r>
            <a:r>
              <a:rPr lang="en-US" sz="2400" dirty="0" smtClean="0"/>
              <a:t> </a:t>
            </a:r>
            <a:r>
              <a:rPr lang="en-US" sz="2400" dirty="0" err="1" smtClean="0"/>
              <a:t>obliku</a:t>
            </a:r>
            <a:r>
              <a:rPr lang="en-US" sz="2400" dirty="0" smtClean="0"/>
              <a:t> (C </a:t>
            </a:r>
            <a:r>
              <a:rPr lang="en-US" sz="2400" dirty="0" err="1" smtClean="0"/>
              <a:t>sintaksa</a:t>
            </a:r>
            <a:r>
              <a:rPr lang="en-US" sz="2400" dirty="0" smtClean="0"/>
              <a:t>)</a:t>
            </a:r>
          </a:p>
          <a:p>
            <a:pPr lvl="1"/>
            <a:r>
              <a:rPr lang="en-US" sz="1800" dirty="0" err="1" smtClean="0"/>
              <a:t>Koriste</a:t>
            </a:r>
            <a:r>
              <a:rPr lang="en-US" sz="1800" dirty="0" smtClean="0"/>
              <a:t> se </a:t>
            </a:r>
            <a:r>
              <a:rPr lang="en-US" sz="1800" dirty="0" err="1" smtClean="0"/>
              <a:t>dvostruke</a:t>
            </a:r>
            <a:r>
              <a:rPr lang="en-US" sz="1800" dirty="0" smtClean="0"/>
              <a:t> </a:t>
            </a:r>
            <a:r>
              <a:rPr lang="en-US" sz="1800" dirty="0" err="1" smtClean="0"/>
              <a:t>zagrade</a:t>
            </a:r>
            <a:endParaRPr lang="en-US" sz="1800" dirty="0" smtClean="0"/>
          </a:p>
          <a:p>
            <a:pPr lvl="1"/>
            <a:r>
              <a:rPr lang="en-US" sz="1800" dirty="0" err="1" smtClean="0"/>
              <a:t>Prvi</a:t>
            </a:r>
            <a:r>
              <a:rPr lang="en-US" sz="1800" dirty="0" smtClean="0"/>
              <a:t> </a:t>
            </a:r>
            <a:r>
              <a:rPr lang="en-US" sz="1800" dirty="0" err="1" smtClean="0"/>
              <a:t>izraz</a:t>
            </a:r>
            <a:r>
              <a:rPr lang="en-US" sz="1800" dirty="0" smtClean="0"/>
              <a:t>: </a:t>
            </a:r>
            <a:r>
              <a:rPr lang="en-US" sz="1800" dirty="0" err="1" smtClean="0"/>
              <a:t>Inicijalizacija</a:t>
            </a:r>
            <a:r>
              <a:rPr lang="en-US" sz="1800" dirty="0" smtClean="0"/>
              <a:t> </a:t>
            </a:r>
            <a:r>
              <a:rPr lang="en-US" sz="1800" dirty="0" err="1" smtClean="0"/>
              <a:t>varijabli</a:t>
            </a:r>
            <a:r>
              <a:rPr lang="en-US" sz="1800" dirty="0" smtClean="0"/>
              <a:t> </a:t>
            </a:r>
            <a:r>
              <a:rPr lang="en-US" sz="1800" dirty="0" err="1" smtClean="0"/>
              <a:t>petlje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Drugi</a:t>
            </a:r>
            <a:r>
              <a:rPr lang="en-US" sz="1800" dirty="0" smtClean="0"/>
              <a:t> </a:t>
            </a:r>
            <a:r>
              <a:rPr lang="en-US" sz="1800" dirty="0" err="1" smtClean="0"/>
              <a:t>izraz</a:t>
            </a:r>
            <a:r>
              <a:rPr lang="en-US" sz="1800" dirty="0" smtClean="0"/>
              <a:t>:  </a:t>
            </a:r>
            <a:r>
              <a:rPr lang="en-US" sz="1800" dirty="0" err="1" smtClean="0"/>
              <a:t>Uvjet</a:t>
            </a:r>
            <a:r>
              <a:rPr lang="en-US" sz="1800" dirty="0" smtClean="0"/>
              <a:t> . </a:t>
            </a:r>
            <a:r>
              <a:rPr lang="en-US" sz="1800" dirty="0" err="1" smtClean="0"/>
              <a:t>Petlja</a:t>
            </a:r>
            <a:r>
              <a:rPr lang="en-US" sz="1800" dirty="0" smtClean="0"/>
              <a:t> se </a:t>
            </a:r>
            <a:r>
              <a:rPr lang="en-US" sz="1800" dirty="0" err="1" smtClean="0"/>
              <a:t>izvršava</a:t>
            </a:r>
            <a:r>
              <a:rPr lang="en-US" sz="1800" dirty="0" smtClean="0"/>
              <a:t> </a:t>
            </a:r>
            <a:r>
              <a:rPr lang="en-US" sz="1800" dirty="0" err="1" smtClean="0"/>
              <a:t>sve</a:t>
            </a:r>
            <a:r>
              <a:rPr lang="en-US" sz="1800" dirty="0" smtClean="0"/>
              <a:t> </a:t>
            </a:r>
            <a:r>
              <a:rPr lang="en-US" sz="1800" dirty="0" err="1" smtClean="0"/>
              <a:t>dok</a:t>
            </a:r>
            <a:r>
              <a:rPr lang="en-US" sz="1800" dirty="0" smtClean="0"/>
              <a:t> je </a:t>
            </a:r>
            <a:r>
              <a:rPr lang="en-US" sz="1800" dirty="0" err="1" smtClean="0"/>
              <a:t>izraz</a:t>
            </a:r>
            <a:r>
              <a:rPr lang="en-US" sz="1800" dirty="0" smtClean="0"/>
              <a:t> </a:t>
            </a:r>
            <a:r>
              <a:rPr lang="en-US" sz="1800" dirty="0" err="1" smtClean="0"/>
              <a:t>isitnit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Treći</a:t>
            </a:r>
            <a:r>
              <a:rPr lang="en-US" sz="1800" dirty="0" smtClean="0"/>
              <a:t> </a:t>
            </a:r>
            <a:r>
              <a:rPr lang="en-US" sz="1800" dirty="0" err="1" smtClean="0"/>
              <a:t>izraz</a:t>
            </a:r>
            <a:r>
              <a:rPr lang="en-US" sz="1800" dirty="0" smtClean="0"/>
              <a:t>: </a:t>
            </a:r>
            <a:r>
              <a:rPr lang="en-US" sz="1800" dirty="0" err="1" smtClean="0"/>
              <a:t>Ažuriranje</a:t>
            </a:r>
            <a:r>
              <a:rPr lang="en-US" sz="1800" dirty="0" smtClean="0"/>
              <a:t> </a:t>
            </a:r>
            <a:r>
              <a:rPr lang="en-US" sz="1800" dirty="0" err="1" smtClean="0"/>
              <a:t>varijable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05657" y="2090057"/>
            <a:ext cx="410566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latin typeface="Droid Sans Mono"/>
              </a:rPr>
              <a:t>for</a:t>
            </a:r>
            <a:r>
              <a:rPr lang="sv-SE" dirty="0" smtClean="0">
                <a:solidFill>
                  <a:srgbClr val="000000"/>
                </a:solidFill>
                <a:latin typeface="Droid Sans Mono"/>
              </a:rPr>
              <a:t> var </a:t>
            </a:r>
            <a:r>
              <a:rPr lang="sv-SE" dirty="0" smtClean="0">
                <a:solidFill>
                  <a:srgbClr val="0000FF"/>
                </a:solidFill>
                <a:latin typeface="Droid Sans Mono"/>
              </a:rPr>
              <a:t>in</a:t>
            </a:r>
            <a:r>
              <a:rPr lang="sv-SE" dirty="0" smtClean="0">
                <a:solidFill>
                  <a:srgbClr val="000000"/>
                </a:solidFill>
                <a:latin typeface="Droid Sans Mono"/>
              </a:rPr>
              <a:t> lista; </a:t>
            </a:r>
            <a:r>
              <a:rPr lang="sv-SE" dirty="0" smtClean="0">
                <a:solidFill>
                  <a:srgbClr val="0000FF"/>
                </a:solidFill>
                <a:latin typeface="Droid Sans Mono"/>
              </a:rPr>
              <a:t>do</a:t>
            </a:r>
            <a:endParaRPr lang="sv-SE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sv-SE" dirty="0" smtClean="0">
                <a:solidFill>
                  <a:srgbClr val="008000"/>
                </a:solidFill>
                <a:latin typeface="Droid Sans Mono"/>
              </a:rPr>
              <a:t>      #Kod unutar petlje</a:t>
            </a:r>
            <a:endParaRPr lang="sv-SE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Droid Sans Mono"/>
              </a:rPr>
              <a:t>done</a:t>
            </a:r>
            <a:endParaRPr lang="sv-SE" dirty="0">
              <a:solidFill>
                <a:srgbClr val="000000"/>
              </a:solidFill>
              <a:latin typeface="Droid Sans Mon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05657" y="4275117"/>
            <a:ext cx="410566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rgbClr val="0000FF"/>
                </a:solidFill>
                <a:latin typeface="Droid Sans Mono"/>
              </a:rPr>
              <a:t>for</a:t>
            </a:r>
            <a:r>
              <a:rPr lang="pl-PL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pl-PL" dirty="0" smtClean="0">
                <a:solidFill>
                  <a:srgbClr val="A31515"/>
                </a:solidFill>
                <a:latin typeface="Droid Sans Mono"/>
              </a:rPr>
              <a:t>(( x </a:t>
            </a:r>
            <a:r>
              <a:rPr lang="pl-PL" dirty="0" smtClean="0">
                <a:solidFill>
                  <a:srgbClr val="000000"/>
                </a:solidFill>
                <a:latin typeface="Droid Sans Mono"/>
              </a:rPr>
              <a:t>=</a:t>
            </a:r>
            <a:r>
              <a:rPr lang="pl-PL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pl-PL" dirty="0" smtClean="0">
                <a:solidFill>
                  <a:srgbClr val="09885A"/>
                </a:solidFill>
                <a:latin typeface="Droid Sans Mono"/>
              </a:rPr>
              <a:t>1</a:t>
            </a:r>
            <a:r>
              <a:rPr lang="pl-PL" dirty="0" smtClean="0">
                <a:solidFill>
                  <a:srgbClr val="A31515"/>
                </a:solidFill>
                <a:latin typeface="Droid Sans Mono"/>
              </a:rPr>
              <a:t> ; x </a:t>
            </a:r>
            <a:r>
              <a:rPr lang="pl-PL" dirty="0" smtClean="0">
                <a:solidFill>
                  <a:srgbClr val="000000"/>
                </a:solidFill>
                <a:latin typeface="Droid Sans Mono"/>
              </a:rPr>
              <a:t>&lt;=</a:t>
            </a:r>
            <a:r>
              <a:rPr lang="pl-PL" dirty="0" smtClean="0">
                <a:solidFill>
                  <a:srgbClr val="A31515"/>
                </a:solidFill>
                <a:latin typeface="Droid Sans Mono"/>
              </a:rPr>
              <a:t> </a:t>
            </a:r>
            <a:r>
              <a:rPr lang="pl-PL" dirty="0" smtClean="0">
                <a:solidFill>
                  <a:srgbClr val="09885A"/>
                </a:solidFill>
                <a:latin typeface="Droid Sans Mono"/>
              </a:rPr>
              <a:t>20</a:t>
            </a:r>
            <a:r>
              <a:rPr lang="pl-PL" dirty="0" smtClean="0">
                <a:solidFill>
                  <a:srgbClr val="A31515"/>
                </a:solidFill>
                <a:latin typeface="Droid Sans Mono"/>
              </a:rPr>
              <a:t> ; </a:t>
            </a:r>
            <a:r>
              <a:rPr lang="pl-PL" dirty="0" smtClean="0">
                <a:solidFill>
                  <a:srgbClr val="000000"/>
                </a:solidFill>
                <a:latin typeface="Droid Sans Mono"/>
              </a:rPr>
              <a:t>++</a:t>
            </a:r>
            <a:r>
              <a:rPr lang="pl-PL" dirty="0" smtClean="0">
                <a:solidFill>
                  <a:srgbClr val="A31515"/>
                </a:solidFill>
                <a:latin typeface="Droid Sans Mono"/>
              </a:rPr>
              <a:t>x ))</a:t>
            </a:r>
            <a:r>
              <a:rPr lang="pl-PL" dirty="0" smtClean="0">
                <a:solidFill>
                  <a:srgbClr val="000000"/>
                </a:solidFill>
                <a:latin typeface="Droid Sans Mono"/>
              </a:rPr>
              <a:t> ; </a:t>
            </a:r>
            <a:r>
              <a:rPr lang="pl-PL" dirty="0" smtClean="0">
                <a:solidFill>
                  <a:srgbClr val="0000FF"/>
                </a:solidFill>
                <a:latin typeface="Droid Sans Mono"/>
              </a:rPr>
              <a:t>do</a:t>
            </a:r>
            <a:endParaRPr lang="pl-PL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sv-SE" dirty="0" smtClean="0">
                <a:solidFill>
                  <a:srgbClr val="008000"/>
                </a:solidFill>
                <a:latin typeface="Droid Sans Mono"/>
              </a:rPr>
              <a:t>     #Kod unutar petlje</a:t>
            </a:r>
          </a:p>
          <a:p>
            <a:r>
              <a:rPr lang="pl-PL" dirty="0" smtClean="0">
                <a:solidFill>
                  <a:srgbClr val="0000FF"/>
                </a:solidFill>
                <a:latin typeface="Droid Sans Mono"/>
              </a:rPr>
              <a:t>done</a:t>
            </a:r>
            <a:endParaRPr lang="pl-PL" dirty="0">
              <a:solidFill>
                <a:srgbClr val="000000"/>
              </a:solidFill>
              <a:latin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r>
              <a:rPr lang="en-US" dirty="0" smtClean="0"/>
              <a:t> for </a:t>
            </a:r>
            <a:r>
              <a:rPr lang="en-US" dirty="0" err="1" smtClean="0"/>
              <a:t>petlje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228695"/>
            <a:ext cx="5194132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#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iteriranje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kroz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listu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itchFamily="49" charset="0"/>
              </a:rPr>
              <a:t>brojeva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 variable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 {2,3,6,4,7,3}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do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hr-HR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echo 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$variable</a:t>
            </a:r>
          </a:p>
          <a:p>
            <a:r>
              <a:rPr lang="hr-HR" sz="1600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#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sleep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  <a:endParaRPr lang="hr-HR" sz="1600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done</a:t>
            </a:r>
            <a:endParaRPr lang="en-US" sz="16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4732" y="2228695"/>
            <a:ext cx="5194132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600" dirty="0" smtClean="0">
                <a:solidFill>
                  <a:srgbClr val="008000"/>
                </a:solidFill>
                <a:latin typeface="Consolas" pitchFamily="49" charset="0"/>
              </a:rPr>
              <a:t>#Izlistavanje brojeva koristeći aritmetički mod (( .. )) i for petlju u stilu C jezika</a:t>
            </a:r>
            <a:endParaRPr lang="nn-NO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6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(( i</a:t>
            </a:r>
            <a:r>
              <a:rPr lang="nn-NO" sz="160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nn-NO" sz="1600" dirty="0" smtClean="0">
                <a:solidFill>
                  <a:srgbClr val="098658"/>
                </a:solidFill>
                <a:latin typeface="Consolas" pitchFamily="49" charset="0"/>
              </a:rPr>
              <a:t>1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;i</a:t>
            </a:r>
            <a:r>
              <a:rPr lang="nn-NO" sz="1600" dirty="0" smtClean="0">
                <a:solidFill>
                  <a:srgbClr val="000000"/>
                </a:solidFill>
                <a:latin typeface="Consolas" pitchFamily="49" charset="0"/>
              </a:rPr>
              <a:t>&lt;=</a:t>
            </a:r>
            <a:r>
              <a:rPr lang="nn-NO" sz="1600" dirty="0" smtClean="0">
                <a:solidFill>
                  <a:srgbClr val="098658"/>
                </a:solidFill>
                <a:latin typeface="Consolas" pitchFamily="49" charset="0"/>
              </a:rPr>
              <a:t>20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;</a:t>
            </a:r>
            <a:r>
              <a:rPr lang="nn-NO" sz="1600" dirty="0" smtClean="0">
                <a:solidFill>
                  <a:srgbClr val="000000"/>
                </a:solidFill>
                <a:latin typeface="Consolas" pitchFamily="49" charset="0"/>
              </a:rPr>
              <a:t>++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i ))</a:t>
            </a:r>
            <a:r>
              <a:rPr lang="nn-NO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nn-NO" sz="1600" dirty="0" smtClean="0">
                <a:solidFill>
                  <a:srgbClr val="0000FF"/>
                </a:solidFill>
                <a:latin typeface="Consolas" pitchFamily="49" charset="0"/>
              </a:rPr>
              <a:t>do</a:t>
            </a:r>
            <a:endParaRPr lang="nn-NO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hr-HR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hr-HR" sz="1600" dirty="0" smtClean="0">
                <a:solidFill>
                  <a:srgbClr val="0000FF"/>
                </a:solidFill>
                <a:latin typeface="Consolas" pitchFamily="49" charset="0"/>
              </a:rPr>
              <a:t>   </a:t>
            </a:r>
            <a:r>
              <a:rPr lang="nn-NO" sz="1600" dirty="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nn-NO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(( i</a:t>
            </a:r>
            <a:r>
              <a:rPr lang="nn-NO" sz="1600" dirty="0" smtClean="0">
                <a:solidFill>
                  <a:srgbClr val="000000"/>
                </a:solidFill>
                <a:latin typeface="Consolas" pitchFamily="49" charset="0"/>
              </a:rPr>
              <a:t>%</a:t>
            </a:r>
            <a:r>
              <a:rPr lang="nn-NO" sz="1600" dirty="0" smtClean="0">
                <a:solidFill>
                  <a:srgbClr val="098658"/>
                </a:solidFill>
                <a:latin typeface="Consolas" pitchFamily="49" charset="0"/>
              </a:rPr>
              <a:t>2</a:t>
            </a:r>
            <a:r>
              <a:rPr lang="nn-NO" sz="1600" dirty="0" smtClean="0">
                <a:solidFill>
                  <a:srgbClr val="000000"/>
                </a:solidFill>
                <a:latin typeface="Consolas" pitchFamily="49" charset="0"/>
              </a:rPr>
              <a:t>==</a:t>
            </a:r>
            <a:r>
              <a:rPr lang="nn-NO" sz="1600" dirty="0" smtClean="0">
                <a:solidFill>
                  <a:srgbClr val="098658"/>
                </a:solidFill>
                <a:latin typeface="Consolas" pitchFamily="49" charset="0"/>
              </a:rPr>
              <a:t>0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))</a:t>
            </a:r>
            <a:r>
              <a:rPr lang="nn-NO" sz="160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nn-NO" sz="1600" dirty="0" smtClean="0">
                <a:solidFill>
                  <a:srgbClr val="0000FF"/>
                </a:solidFill>
                <a:latin typeface="Consolas" pitchFamily="49" charset="0"/>
              </a:rPr>
              <a:t>then</a:t>
            </a:r>
            <a:endParaRPr lang="nn-NO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hr-HR" sz="16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nn-NO" sz="1600" dirty="0" smtClean="0">
                <a:solidFill>
                  <a:srgbClr val="000000"/>
                </a:solidFill>
                <a:latin typeface="Consolas" pitchFamily="49" charset="0"/>
              </a:rPr>
              <a:t>echo 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"Broj iznosi $i"</a:t>
            </a:r>
            <a:endParaRPr lang="nn-NO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hr-HR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hr-HR" sz="1600" dirty="0" smtClean="0">
                <a:solidFill>
                  <a:srgbClr val="0000FF"/>
                </a:solidFill>
                <a:latin typeface="Consolas" pitchFamily="49" charset="0"/>
              </a:rPr>
              <a:t>   </a:t>
            </a:r>
            <a:r>
              <a:rPr lang="nn-NO" sz="1600" dirty="0" smtClean="0">
                <a:solidFill>
                  <a:srgbClr val="0000FF"/>
                </a:solidFill>
                <a:latin typeface="Consolas" pitchFamily="49" charset="0"/>
              </a:rPr>
              <a:t>fi</a:t>
            </a:r>
            <a:endParaRPr lang="nn-NO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nn-NO" sz="1600" dirty="0" smtClean="0">
                <a:solidFill>
                  <a:srgbClr val="0000FF"/>
                </a:solidFill>
                <a:latin typeface="Consolas" pitchFamily="49" charset="0"/>
              </a:rPr>
              <a:t>done</a:t>
            </a:r>
            <a:endParaRPr lang="nn-NO" sz="16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</a:t>
            </a:r>
            <a:r>
              <a:rPr lang="hr-HR" dirty="0" smtClean="0"/>
              <a:t>reak ,continue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break</a:t>
            </a:r>
          </a:p>
          <a:p>
            <a:pPr lvl="1"/>
            <a:r>
              <a:rPr lang="en-US" dirty="0" err="1" smtClean="0"/>
              <a:t>izlazak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petlje</a:t>
            </a:r>
            <a:endParaRPr lang="en-US" dirty="0" smtClean="0"/>
          </a:p>
          <a:p>
            <a:r>
              <a:rPr lang="en-US" b="1" dirty="0" smtClean="0"/>
              <a:t>continue</a:t>
            </a:r>
          </a:p>
          <a:p>
            <a:pPr lvl="1"/>
            <a:r>
              <a:rPr lang="en-US" dirty="0" err="1" smtClean="0"/>
              <a:t>Preskace</a:t>
            </a:r>
            <a:r>
              <a:rPr lang="en-US" dirty="0" smtClean="0"/>
              <a:t> </a:t>
            </a:r>
            <a:r>
              <a:rPr lang="en-US" dirty="0" err="1" smtClean="0"/>
              <a:t>ostatak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u </a:t>
            </a:r>
            <a:r>
              <a:rPr lang="en-US" dirty="0" err="1" smtClean="0"/>
              <a:t>trenutnoj</a:t>
            </a:r>
            <a:r>
              <a:rPr lang="en-US" dirty="0" smtClean="0"/>
              <a:t> </a:t>
            </a:r>
            <a:r>
              <a:rPr lang="en-US" dirty="0" err="1" smtClean="0"/>
              <a:t>iteraciji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Petlja</a:t>
            </a:r>
            <a:r>
              <a:rPr lang="en-US" dirty="0" smtClean="0"/>
              <a:t> </a:t>
            </a:r>
            <a:r>
              <a:rPr lang="en-US" dirty="0" err="1" smtClean="0"/>
              <a:t>nastavlja</a:t>
            </a:r>
            <a:r>
              <a:rPr lang="en-US" dirty="0" smtClean="0"/>
              <a:t> </a:t>
            </a:r>
            <a:r>
              <a:rPr lang="en-US" dirty="0" err="1" smtClean="0"/>
              <a:t>izvršavanje</a:t>
            </a:r>
            <a:r>
              <a:rPr lang="en-US" dirty="0" smtClean="0"/>
              <a:t> u </a:t>
            </a:r>
            <a:r>
              <a:rPr lang="en-US" dirty="0" err="1" smtClean="0"/>
              <a:t>idućoj</a:t>
            </a:r>
            <a:r>
              <a:rPr lang="en-US" dirty="0" smtClean="0"/>
              <a:t> </a:t>
            </a:r>
            <a:r>
              <a:rPr lang="en-US" dirty="0" err="1" smtClean="0"/>
              <a:t>iteraciji</a:t>
            </a:r>
            <a:endParaRPr lang="en-US" dirty="0" smtClean="0"/>
          </a:p>
          <a:p>
            <a:r>
              <a:rPr lang="en-US" dirty="0" err="1" smtClean="0"/>
              <a:t>Naredbe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 </a:t>
            </a:r>
            <a:r>
              <a:rPr lang="en-US" dirty="0" err="1" smtClean="0"/>
              <a:t>koristiti</a:t>
            </a:r>
            <a:r>
              <a:rPr lang="en-US" dirty="0" smtClean="0"/>
              <a:t> u </a:t>
            </a:r>
            <a:r>
              <a:rPr lang="en-US" b="1" dirty="0" smtClean="0"/>
              <a:t>for</a:t>
            </a:r>
            <a:r>
              <a:rPr lang="en-US" dirty="0" smtClean="0"/>
              <a:t>, </a:t>
            </a:r>
            <a:r>
              <a:rPr lang="en-US" b="1" dirty="0" smtClean="0"/>
              <a:t>while</a:t>
            </a:r>
            <a:r>
              <a:rPr lang="en-US" dirty="0" smtClean="0"/>
              <a:t> I </a:t>
            </a:r>
            <a:r>
              <a:rPr lang="en-US" b="1" dirty="0" smtClean="0"/>
              <a:t>until</a:t>
            </a:r>
            <a:r>
              <a:rPr lang="en-US" dirty="0" smtClean="0"/>
              <a:t> </a:t>
            </a:r>
            <a:r>
              <a:rPr lang="en-US" dirty="0" err="1" smtClean="0"/>
              <a:t>petljama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Varijable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Varijable</a:t>
            </a:r>
            <a:r>
              <a:rPr lang="en-US" dirty="0" smtClean="0"/>
              <a:t> u </a:t>
            </a:r>
            <a:r>
              <a:rPr lang="en-US" dirty="0" err="1" smtClean="0"/>
              <a:t>općem</a:t>
            </a:r>
            <a:r>
              <a:rPr lang="en-US" dirty="0" smtClean="0"/>
              <a:t> </a:t>
            </a:r>
            <a:r>
              <a:rPr lang="en-US" dirty="0" err="1" smtClean="0"/>
              <a:t>slučaju</a:t>
            </a:r>
            <a:r>
              <a:rPr lang="en-US" dirty="0" smtClean="0"/>
              <a:t> </a:t>
            </a:r>
            <a:r>
              <a:rPr lang="en-US" dirty="0" err="1" smtClean="0"/>
              <a:t>čuvaju</a:t>
            </a:r>
            <a:r>
              <a:rPr lang="en-US" dirty="0" smtClean="0"/>
              <a:t> </a:t>
            </a:r>
            <a:r>
              <a:rPr lang="en-US" dirty="0" err="1" smtClean="0"/>
              <a:t>nizove</a:t>
            </a:r>
            <a:r>
              <a:rPr lang="en-US" dirty="0" smtClean="0"/>
              <a:t> </a:t>
            </a:r>
            <a:r>
              <a:rPr lang="en-US" dirty="0" err="1" smtClean="0"/>
              <a:t>znakove</a:t>
            </a:r>
            <a:r>
              <a:rPr lang="en-US" dirty="0" smtClean="0"/>
              <a:t> (</a:t>
            </a:r>
            <a:r>
              <a:rPr lang="en-US" dirty="0" err="1" smtClean="0"/>
              <a:t>stringovi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Meuđutim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dodatne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endParaRPr lang="en-US" dirty="0" smtClean="0"/>
          </a:p>
          <a:p>
            <a:pPr lvl="1"/>
            <a:r>
              <a:rPr lang="en-US" dirty="0" err="1" smtClean="0"/>
              <a:t>Atributi</a:t>
            </a:r>
            <a:r>
              <a:rPr lang="en-US" dirty="0" smtClean="0"/>
              <a:t> se </a:t>
            </a:r>
            <a:r>
              <a:rPr lang="en-US" dirty="0" err="1" smtClean="0"/>
              <a:t>uključuju</a:t>
            </a:r>
            <a:r>
              <a:rPr lang="en-US" dirty="0" smtClean="0"/>
              <a:t>/</a:t>
            </a:r>
            <a:r>
              <a:rPr lang="en-US" dirty="0" err="1" smtClean="0"/>
              <a:t>isključuju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direktivom</a:t>
            </a:r>
            <a:r>
              <a:rPr lang="en-US" dirty="0" smtClean="0"/>
              <a:t> </a:t>
            </a:r>
            <a:r>
              <a:rPr lang="en-US" b="1" dirty="0" smtClean="0"/>
              <a:t>declare</a:t>
            </a:r>
          </a:p>
          <a:p>
            <a:r>
              <a:rPr lang="en-US" dirty="0" smtClean="0"/>
              <a:t>Read-only </a:t>
            </a:r>
            <a:r>
              <a:rPr lang="en-US" dirty="0" err="1" smtClean="0"/>
              <a:t>varijable</a:t>
            </a:r>
            <a:endParaRPr lang="en-US" dirty="0" smtClean="0"/>
          </a:p>
          <a:p>
            <a:pPr lvl="1"/>
            <a:r>
              <a:rPr lang="en-US" dirty="0" smtClean="0">
                <a:latin typeface="Consolas" pitchFamily="49" charset="0"/>
              </a:rPr>
              <a:t>declare -r constant=“some value”</a:t>
            </a:r>
          </a:p>
          <a:p>
            <a:pPr lvl="1"/>
            <a:r>
              <a:rPr lang="en-US" dirty="0" smtClean="0"/>
              <a:t>Ne </a:t>
            </a:r>
            <a:r>
              <a:rPr lang="en-US" dirty="0" err="1" smtClean="0"/>
              <a:t>može</a:t>
            </a:r>
            <a:r>
              <a:rPr lang="en-US" dirty="0" smtClean="0"/>
              <a:t> se </a:t>
            </a:r>
            <a:r>
              <a:rPr lang="en-US" dirty="0" err="1" smtClean="0"/>
              <a:t>pridjeliti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r>
              <a:rPr lang="en-US" dirty="0" smtClean="0"/>
              <a:t>  </a:t>
            </a:r>
            <a:r>
              <a:rPr lang="en-US" dirty="0" smtClean="0">
                <a:latin typeface="Consolas" pitchFamily="49" charset="0"/>
              </a:rPr>
              <a:t>$constant </a:t>
            </a:r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endParaRPr lang="en-US" dirty="0" smtClean="0"/>
          </a:p>
          <a:p>
            <a:pPr lvl="1"/>
            <a:r>
              <a:rPr lang="en-US" dirty="0" smtClean="0"/>
              <a:t>Bash </a:t>
            </a:r>
            <a:r>
              <a:rPr lang="en-US" dirty="0" err="1" smtClean="0"/>
              <a:t>javlja</a:t>
            </a:r>
            <a:r>
              <a:rPr lang="en-US" dirty="0" smtClean="0"/>
              <a:t> </a:t>
            </a:r>
            <a:r>
              <a:rPr lang="en-US" dirty="0" err="1" smtClean="0"/>
              <a:t>grešku</a:t>
            </a:r>
            <a:endParaRPr lang="en-US" dirty="0" smtClean="0"/>
          </a:p>
          <a:p>
            <a:r>
              <a:rPr lang="en-US" dirty="0" err="1" smtClean="0"/>
              <a:t>Ispisivanje</a:t>
            </a:r>
            <a:r>
              <a:rPr lang="en-US" dirty="0" smtClean="0"/>
              <a:t> </a:t>
            </a:r>
            <a:r>
              <a:rPr lang="en-US" dirty="0" err="1" smtClean="0"/>
              <a:t>atributa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pojedinu</a:t>
            </a:r>
            <a:r>
              <a:rPr lang="en-US" dirty="0" smtClean="0"/>
              <a:t> </a:t>
            </a:r>
            <a:r>
              <a:rPr lang="en-US" dirty="0" err="1" smtClean="0"/>
              <a:t>varijablu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declare -p </a:t>
            </a:r>
            <a:r>
              <a:rPr lang="en-US" dirty="0" err="1" smtClean="0">
                <a:latin typeface="Consolas" pitchFamily="49" charset="0"/>
              </a:rPr>
              <a:t>var</a:t>
            </a:r>
            <a:endParaRPr lang="en-US" dirty="0" smtClean="0">
              <a:latin typeface="Consolas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Skriptni jezici | FSRE | dr.sc. Željko Marušić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6869</TotalTime>
  <Words>816</Words>
  <Application>Microsoft Macintosh PowerPoint</Application>
  <PresentationFormat>Custom</PresentationFormat>
  <Paragraphs>157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Skriptni jezik Bash ljuske</vt:lpstr>
      <vt:lpstr>Sadržaj</vt:lpstr>
      <vt:lpstr>Petlje</vt:lpstr>
      <vt:lpstr>while, until petlje</vt:lpstr>
      <vt:lpstr>Primjer while I until petlje!</vt:lpstr>
      <vt:lpstr>For petlja</vt:lpstr>
      <vt:lpstr>Primjer for petlje!</vt:lpstr>
      <vt:lpstr>break ,continue</vt:lpstr>
      <vt:lpstr>Varijable</vt:lpstr>
      <vt:lpstr>Cjelobrojne varijable</vt:lpstr>
      <vt:lpstr>Aritmetički izrazi i kalkulacije (1)</vt:lpstr>
      <vt:lpstr>Aritmetički izrazi i kalkulacije (2)</vt:lpstr>
      <vt:lpstr>Pitanja?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prezentacije</dc:title>
  <dc:creator>Microsoft Office User</dc:creator>
  <cp:lastModifiedBy>zeljko</cp:lastModifiedBy>
  <cp:revision>608</cp:revision>
  <dcterms:created xsi:type="dcterms:W3CDTF">2018-12-11T11:51:47Z</dcterms:created>
  <dcterms:modified xsi:type="dcterms:W3CDTF">2020-04-17T12:53:36Z</dcterms:modified>
</cp:coreProperties>
</file>