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92" r:id="rId3"/>
    <p:sldId id="358" r:id="rId4"/>
    <p:sldId id="260" r:id="rId5"/>
    <p:sldId id="359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3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2" autoAdjust="0"/>
    <p:restoredTop sz="91940" autoAdjust="0"/>
  </p:normalViewPr>
  <p:slideViewPr>
    <p:cSldViewPr snapToGrid="0" snapToObjects="1">
      <p:cViewPr>
        <p:scale>
          <a:sx n="75" d="100"/>
          <a:sy n="75" d="100"/>
        </p:scale>
        <p:origin x="-216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3-31T10:34:19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20098 13869 0,'-40'0'156,"20"0"-140,0 0-16,-1 0 15,1 0 17,20 20-17,-20-20 16,20 20-31,0 0 16,0 1 31,0-1-31,0 0-1,0 0 16,0 0-15,0 0 15,0 0-15,-20-20 62,0 21-78,0-21 16,0 0-1,20 20 110,20-20-125,0 0 16,0 20 0,-20 0-1,20-20 1,-20 20 15,0 0-15,-20 1 15,20-1-15,-20-20-16,20 20 31,-20-20-16,20 20-15,0 0 32,0 0-17,20-20 1,0 0 0,-20 21-1,20-21-15</inkml:trace>
  <inkml:trace contextRef="#ctx0" brushRef="#br0" timeOffset="2676.8">10926 15139 0,'0'0'0,"20"-20"0,21 20 16,-21 0-16,0 0 15,0 0-15,0 0 16,0 0 0,0 0-1,-20 20-15,21-20 16,-21 20-1,0 0 1,20-20-16,-20 20 16,0 1-16,0-1 15,0 0 1,0 0 0,0 0-1,-20-20-15,20 20 16,-21-20-1,1 0 1,20 20 15,0 1-15,-20-1 0,20 0-1,0 0 32,20-20-16,0 0-15,-20 20 109,-20-20-109,0 20 15,0-20-16,0 0 17,20 21-32,0-1 47,0 0-32,0 0 1,20-20-16,-20 20 15,0 0 1,20 1-16,0-21 16,-20 20-16,0 0 15,20 0-15,-20 0 16,0 0 0,0 0-1,0 1 16,-40-1 1,20-20-17,0 0 1,0 20-16,0-20 16,-1 0-1,1 0-15,0 0 47</inkml:trace>
  <inkml:trace contextRef="#ctx0" brushRef="#br0" timeOffset="7213.4">4959 14736 0,'20'0'32,"0"0"-17,1 0 1,-1 0 15,0 0-31,0 0 16,20 0-1,-20 0-15,1 0 16,19 20-16,0-20 16,1 0-16,-1 0 15,-20 0 1,20 0-1,-19 0 1,-1 0-16,0 0 16,0 0-16,0 0 15,0 0 1,0 0 0,-20 20 62</inkml:trace>
  <inkml:trace contextRef="#ctx0" brushRef="#br0" timeOffset="8341.65">5503 14615 0,'20'0'47,"1"20"-32,-1 0 1,0-20 0,0 0-16,-20 20 15,20-20-15,-20 20 16,20-20-16,1 21 16,-1-1-1,0-20 1,-20 20-1,20-20 1,-20 20 15,0 0 47,-20-20-46,0 20-17,0-20 1,20 21-16,-21-21 16,1 0-16,0 0 15,20 20 1,-20-20-16,0 0 281</inkml:trace>
  <inkml:trace contextRef="#ctx0" brushRef="#br0" timeOffset="10022.94">5060 15401 0,'20'0'32,"0"0"30,0 0-62,0 0 16,1 0-16,-1 0 15,0 0-15,0 0 16,0 0-16,21 0 16,-21 0-1,20 0-15,-20 0 16,0 20-16,1-20 15,-1 0-15,0 0 16,20 0-16,-40 20 203,20-20-156,0 0 0,1 0-31,-1 0 62</inkml:trace>
  <inkml:trace contextRef="#ctx0" brushRef="#br0" timeOffset="11068.21">5644 15320 0,'21'0'94,"-1"0"-78,0 0-16,0 0 15,-20 20 1,40 1-16,-19-21 31,-21 20-31,20-20 16,-20 20 15,0 0 47,0 0-46,-41-20-17,41 20-15,-20-20 16,-20 21-16,20-21 15,0 0 1,-21 20-16,21 0 0,0-20 16,0 0-16,0 0 47,40 0 109</inkml:trace>
  <inkml:trace contextRef="#ctx0" brushRef="#br0" timeOffset="24957.3">19413 14494 0,'20'0'16,"0"0"31,0 0-32,-20-20 17,20 20-32,1-21 15,-1 1 17,0 20-32,0-20 0,-20 0 15,40 20 1,-19-20-16,-1 0 15,20 0-15,0-21 16,1 21-16,-21 0 16,0-20-16,20 19 15,-19 1-15,19 0 16,-20 0-16,0-20 16,20 40-16,-40-41 15,41 41-15,-21-20 16,20 0-16,-20-20 15,21 40 1,-21 0-16,0-20 16,0-1-16,0 21 15,1-20 1,-1 20 0,-20-20-16</inkml:trace>
  <inkml:trace contextRef="#ctx0" brushRef="#br0" timeOffset="26461.96">10866 15804 0,'0'-20'78,"20"20"-78,0 0 16,0-40-16,0 19 15,41 1-15,-1-20 16,21 0-16,-41 20 16,41-21-16,-21 1 15,1 0 1,-1 19-16,-40 1 0,0 0 15,21 0 1,-41 0-16,20 20 16,0-20-16,0 20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3-31T10:36:12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3407 6007 0,'20'0'94,"0"0"-79,20 0 1,-19 0-16,-1 0 15,0 0-15,20 0 16,-20 0-16,1 0 16,39 0-16,-20 0 15,21 0-15,-1 0 16,1 0-16,-1 0 16,-19 0-16,-1 0 15,-20 0-15,20 0 16,1 0-16,-21 20 15,0-20-15,0 0 16,0 0-16,0 0 16,1 20-16,-1-20 31,0 0-31,0 0 16,0 0-1,0 0 1,1 0-16,-1 0 15,0 0 17,0 0-17,0 0-15,0 0 16,21 0 0,-21 0-1,20 0-15,-20 0 16,1 0-1,-1 0-15,0 0 47</inkml:trace>
  <inkml:trace contextRef="#ctx0" brushRef="#br0" timeOffset="1160.82">3367 7398 0,'40'0'78,"-20"0"-78,40 0 16,-19 0-16,19 0 16,21 0-16,0 0 15,39 0-15,1 0 16,21 0-16,-1 0 16,20 0-16,0 0 15,-60 0-15,20-20 16,-40 20-16,-21 0 15,-20 0-15,21 0 16,-21 0-16,-20 0 16,21 0-16,-21 0 15,20 0 1,-20 0-16,0 0 16,1 0-16,19 0 15,-20 0 1,0 0-16,0 0 15,1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3965-7DF7-421E-8DEC-4E394B21E77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49BA-0F1A-4758-BDA0-0A4FDC39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5FD-F45B-41AE-B7D4-B24AE842FFF1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144-AD7E-45AD-B8B3-121C0C83AAA4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8F93-448E-4E9C-8C92-5C4842088774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68A1-F47C-4EB7-A917-F78A9FA77B3F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607"/>
            <a:ext cx="9199194" cy="986244"/>
          </a:xfrm>
        </p:spPr>
        <p:txBody>
          <a:bodyPr/>
          <a:lstStyle/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19"/>
            <a:ext cx="10515600" cy="46718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24122" y="6420519"/>
            <a:ext cx="11001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A08E62-EA57-4915-BB67-D1D5702BC928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12768"/>
            <a:ext cx="46293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246" y="6420520"/>
            <a:ext cx="112955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952999" y="6420520"/>
            <a:ext cx="3585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</a:rPr>
              <a:t>Uvod</a:t>
            </a:r>
            <a:r>
              <a:rPr lang="en-US" sz="1200" dirty="0">
                <a:solidFill>
                  <a:schemeClr val="bg1"/>
                </a:solidFill>
              </a:rPr>
              <a:t> u Python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3120" y="1099101"/>
            <a:ext cx="978789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425"/>
            <a:ext cx="10515600" cy="50845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84365" y="6356351"/>
            <a:ext cx="1139881" cy="365125"/>
          </a:xfrm>
        </p:spPr>
        <p:txBody>
          <a:bodyPr/>
          <a:lstStyle/>
          <a:p>
            <a:fld id="{794DE765-5391-489F-98B6-B275C2050965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52999" y="6356352"/>
            <a:ext cx="3585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Uvodno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predavanje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18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EE12-E054-4894-AEF1-57F514259A9A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174C-E340-4DCF-8E1B-5B6FF375E0EA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10FA-6739-4D90-9347-B0A1CEDA482C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24D0-9FEF-4071-8074-ECE1BB945508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ED2-558A-4CE2-927B-ADF7A195BB38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4859-C2C6-4898-ACFB-5D946F6FFDA7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99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8881" y="6356351"/>
            <a:ext cx="1685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CDB4DB-BBBD-4186-83F8-6361D7DFDC56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48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Skriptni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| dr.sc. </a:t>
            </a:r>
            <a:r>
              <a:rPr lang="en-US" dirty="0" err="1"/>
              <a:t>Željko</a:t>
            </a:r>
            <a:r>
              <a:rPr lang="en-US" dirty="0"/>
              <a:t> </a:t>
            </a:r>
            <a:r>
              <a:rPr lang="en-US" dirty="0" err="1"/>
              <a:t>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4246" y="6356352"/>
            <a:ext cx="1129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Slikovni rezultat za sum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037394" y="368563"/>
            <a:ext cx="1713186" cy="809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80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5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680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Uvod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u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58"/>
            <a:ext cx="9144000" cy="165576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Kolegij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Skriptni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jezici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Nositelj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dr.sc.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Željko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Marušić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doc.</a:t>
            </a:r>
          </a:p>
        </p:txBody>
      </p:sp>
    </p:spTree>
    <p:extLst>
      <p:ext uri="{BB962C8B-B14F-4D97-AF65-F5344CB8AC3E}">
        <p14:creationId xmlns:p14="http://schemas.microsoft.com/office/powerpoint/2010/main" val="1046929999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DBCD-2FE2-40C7-91F6-8EA124AB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Brojčani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4808-4101-47AB-88F8-0C64E75D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Operacija</a:t>
            </a:r>
            <a:r>
              <a:rPr lang="en-US" dirty="0"/>
              <a:t> I </a:t>
            </a:r>
            <a:r>
              <a:rPr lang="en-US" dirty="0" err="1"/>
              <a:t>pridruživanja</a:t>
            </a: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BD33B-4C31-4D72-98B7-231653DA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D7F02-42C8-40CF-894D-9DC056E0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4371C-E8BA-4916-90E9-E2667DF7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58" y="1962150"/>
            <a:ext cx="4724400" cy="293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A03EE9-FFD1-4628-92D8-9C784AAC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040" y="1202528"/>
            <a:ext cx="2892727" cy="4452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8AB49A-314E-40F8-808A-90275DC51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32" y="5698507"/>
            <a:ext cx="80962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2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0E4E-C77A-4493-9727-02B8654C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09F6-1DC2-4810-A750-0E8C318D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7168-A68A-496B-8E83-C7967CA2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E3B62-FFFA-44CC-9A0E-1B3509A5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43116-3062-4DF1-931F-8C4C461C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36" y="1490657"/>
            <a:ext cx="6663064" cy="2245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D3326-3DD9-4BD1-A778-E298D3653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85" y="3855297"/>
            <a:ext cx="6663063" cy="24387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1D7004-7FAB-4E66-8782-8E79BD402703}"/>
                  </a:ext>
                </a:extLst>
              </p14:cNvPr>
              <p14:cNvContentPartPr/>
              <p14:nvPr/>
            </p14:nvContentPartPr>
            <p14:xfrm>
              <a:off x="1785240" y="4992840"/>
              <a:ext cx="5515920" cy="696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1D7004-7FAB-4E66-8782-8E79BD4027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5880" y="4983480"/>
                <a:ext cx="5534640" cy="7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06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5D95-6BB4-4FE7-9A91-D19C4844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37F5-2722-4CC7-8A6A-0E1BBDE4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C958-BBEF-4CB8-8EAF-C0471DA9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7E6E3-C561-4B76-BEBF-1E2FF914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C45E8-FE70-41C9-85E6-AE40B3CE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97" y="1505119"/>
            <a:ext cx="77247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7472-14AD-4480-9BB5-53216194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A4EE-884B-4FE6-8F8C-14D4FE59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While petlja služi za realizaciju cikličke strukture (petlja)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break – izraz za izlaz iz petlje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continue – izraz za skok na sljedeću iteraciju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1EF5C-CBE9-4C81-A57C-1B36D64E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86D12-AEF2-4F92-80A8-944ECB7C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BE0AF-F825-4866-92A2-1E480C4B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47" y="2713910"/>
            <a:ext cx="7588161" cy="34630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C617DD-7ABE-41B4-9FC1-ADAFE9292908}"/>
                  </a:ext>
                </a:extLst>
              </p14:cNvPr>
              <p14:cNvContentPartPr/>
              <p14:nvPr/>
            </p14:nvContentPartPr>
            <p14:xfrm>
              <a:off x="1212120" y="2162520"/>
              <a:ext cx="733320" cy="501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C617DD-7ABE-41B4-9FC1-ADAFE92929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760" y="2153160"/>
                <a:ext cx="75204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14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C869-EAA3-44EB-BCE8-87D593FE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CEA7-C177-4450-9D97-F7AC1DF1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While petlja u Python-u ima provjeru uvjeta na početku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Ako želimo ostvariti while petlju s provjerom uvjeta na</a:t>
            </a:r>
            <a:b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kraju,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onda ćemo postavit uvijek istinit uvjet na početku petlje,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na kraju petlje ćemo koristiti if s break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B25CD-2145-44DA-8E54-9CC3D441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CF018-9C99-4EB0-9358-92EC4BF8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012A5-DA3F-4AD8-A73E-09A078D6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85" y="3162845"/>
            <a:ext cx="5991726" cy="28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3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D223-3476-4580-8A0A-A7C3CCB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Funkcija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196D-8680-4C07-A93D-C1692E81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Python funkcija počinje s def izrazom nakon kojeg slijedi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ime funkcije i u zagrade ulazni parametri – argumenti (ako</a:t>
            </a:r>
            <a:b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ih ima)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Python funkcija može vratiti rezultat s return izrazom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Čim Python naiđe na prvi return izraz, izvođenje funkcije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 prekida i vraća se rezultat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68799-A393-494A-A7C3-13D12482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2433B-804A-410B-9BCA-9F93D06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15C06-D623-4B7F-BB99-923BF528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96" y="3429000"/>
            <a:ext cx="85915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9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AE0D-0D86-4B8F-B524-20C7DADF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1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DB99-E4D6-4F50-A28B-5F9888A7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Problem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Za dani prirodni broj n ispiši sumu svih parnih brojeva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manjih od n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Ulaz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prirodni broj n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zlaz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prirodni broj s = suma svih parnih brojeva &lt; n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Podproblemi</a:t>
            </a:r>
            <a:endParaRPr lang="en-US" sz="1800" b="1" dirty="0">
              <a:solidFill>
                <a:srgbClr val="000000"/>
              </a:solidFill>
              <a:latin typeface="Calibri-Bold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 generirati sve brojeve manji od zadanog broja?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 provjeriti je li broj paran?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 izračunati sumu?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33F82-745B-4072-9E9A-4E1528E1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5C058-D76E-42E1-8BE3-96C20B3D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78826-821D-4D2D-BB28-FE411FD0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05" y="3928201"/>
            <a:ext cx="7005436" cy="22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2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0A17-21E2-4FB6-86F3-AE05E2F8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8458-D787-47FB-B0D7-1CAADEA7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Problem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Za dane tri stranice trokuta vratiti njegovu površinu (ako a,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 i c definiraju trokut)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Ulaz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stranice trokuta su brojevi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Izlaz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broj koji predstavlja površinu trokuta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Podproplemi</a:t>
            </a:r>
            <a:endParaRPr lang="en-US" sz="1800" b="1" dirty="0">
              <a:solidFill>
                <a:srgbClr val="000000"/>
              </a:solidFill>
              <a:latin typeface="Calibri-Bold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Heronova formula za površinu trokuta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Uvjet trokuta: zbroj bilo koje dvije stranica trokuta mora biti veći ili jedna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k </a:t>
            </a:r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trećoj stranici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5A6D-017F-49E3-8FBE-325C5A75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09419-71B2-45F1-B45A-53810D99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341E1-CC58-4879-847C-3479E362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3699874"/>
            <a:ext cx="7462086" cy="22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3025-66FC-4D4C-B7F5-6BE88DE7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BC0B-0FB3-4A2E-9F31-B26B3131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 je niz znakova omeđen (jednostrukim ili dvostrukim) navodnicima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koristi operatore + za povezivanje i * za dupliciranje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len(s) vraća duljinu stringa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str(s) pretvara vrijednost od s (ako je moguće) u string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DA502-4F70-4070-8FD1-36A22F7C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9E743-AD7A-40C5-A69A-3A910FA4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D8596-F0E5-4E4F-9ED6-9359E28B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3399507"/>
            <a:ext cx="4181981" cy="1949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D6484-277B-4848-8C8E-9A272A03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60" y="3387477"/>
            <a:ext cx="6759743" cy="19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4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A824-725D-4813-88CE-EA64E0ED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A4D4-ECB0-442A-95BF-C06AC980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E277B-77BD-4406-BD68-7EBFCCFC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EB9E9-1461-4EC5-A147-780992B6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4B636-5A2B-4682-8F76-E3D60292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5" y="1254851"/>
            <a:ext cx="6100762" cy="49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6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Varijable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Grananja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Petlje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Stringovi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57E4-E895-4499-9AA1-6F2A5F3B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C72C-1750-4833-9929-E79213AC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49B2A-2B4B-49EA-A0F3-24EDA147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40585-5EC9-437B-A06D-6C34061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40B3F-9840-49A2-8874-8A2E3BED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656"/>
            <a:ext cx="4693671" cy="48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31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A184-D1AA-4EB6-897C-C14B4123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52E4-86B6-414B-857E-3BA835E2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Rezanje je praktični način dobivanja poddijelova sekvenci kao što su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 ili lista. Sintaksa je oblika s[start:kraj]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661CD-940D-42FF-807B-E21DF9FA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CCD23-044D-4B35-BABF-FBF3FD0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4E4E9-2EE1-4814-A12E-E82DC25F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98" y="2162172"/>
            <a:ext cx="441007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DF408-FDC6-4A11-A6AF-3C1292927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589" y="3386835"/>
            <a:ext cx="7183354" cy="25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7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299-E242-4A5F-8BC3-0C761D9E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 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753F-1D06-4B43-B318-3F645789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in služi za iteraciju u listi (o listama sljedeći put). String je niz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znakova, odnosno lista znakova.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Ako želimo ispisati pojedinačne znakove niza, možemo koristiti while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petlju, međutim, jednostavnije je uz pomoću for in petlje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2F23C-3C17-45F7-A50A-2F52F107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54D1B-FCF3-46B1-98C1-4485A501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78E04-0B9F-4819-866A-265704AF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73" y="2656319"/>
            <a:ext cx="6910387" cy="33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9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C763-E62A-40BE-9D35-A020250E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 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B556-3DBB-4EF6-99B6-55EB071E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Ako osim samog znaka želimo ispisat i njegov položaj u listi, koristit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ćemo enumerate funkciju</a:t>
            </a:r>
            <a:r>
              <a:rPr lang="hr-BA" dirty="0"/>
              <a:t> </a:t>
            </a:r>
            <a:endParaRPr lang="en-US" dirty="0"/>
          </a:p>
          <a:p>
            <a:pPr marL="0" indent="0">
              <a:buNone/>
            </a:pP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2889B-9CAD-4796-99D7-126E26C3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C1503-DA9C-498B-BC7B-F6AC09E4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4D63C-4E42-458F-B802-0C8FB5BD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60" y="2255041"/>
            <a:ext cx="4092107" cy="30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21E5-DB5F-4D40-BD08-B7B2DEEE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7EF6-918B-4688-927D-BEF07BA6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nam također služi za provjeru je li neki string podstring danog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stringa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EF527-D3C7-42A0-9D74-B75CB9A4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654B2-6D74-4B55-8CDE-B9132AE1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0398B-0A1D-4675-80B8-EBA8100F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4562"/>
            <a:ext cx="4733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99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1E99-1C97-4941-864B-16CAF781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1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D6B2-E6CA-4014-BAB7-B004E251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Problem: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 dani string vrati string u kojemu je svaki znak zamijenjen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 tri takva ista znaka. Npr, za "Problem" dobije 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"PPPrrrooobbbllleeemmm“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Ul</a:t>
            </a:r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az i izlaz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string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Podproblemi</a:t>
            </a:r>
            <a:endParaRPr lang="en-US" sz="1800" b="1" i="0" dirty="0">
              <a:solidFill>
                <a:srgbClr val="000000"/>
              </a:solidFill>
              <a:effectLst/>
              <a:latin typeface="Calibri-Bold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 uzimati znak po znak iz zadanog stringa?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 utrostručiti znak?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 nadopunjavati izlazni string utrostručenim znakom originalnog stringa?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C462F-40B4-4FEB-ABB8-9BEB2C0E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2B35B-CF0F-43E8-9232-0F97CBF9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92F00-77C7-4F3C-9DDA-AFB8B792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93" y="4062841"/>
            <a:ext cx="4134853" cy="14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03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8F04-1E8A-457D-89FB-36B98198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0D97-1EA6-446D-811F-7732F77A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Problem: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dani broj u brojevnom sustavu s bazom 12 vrati vrijednost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tog broja u dekadskom brojevnom sustavu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Ulaz: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broj u bazi 12 (predstavljen kao string, npr. b3a8)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Izlaz: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broj u bazi 10 (predstavljen kao integer)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1" i="0" dirty="0">
                <a:solidFill>
                  <a:srgbClr val="000000"/>
                </a:solidFill>
                <a:effectLst/>
                <a:latin typeface="Calibri-Bold"/>
              </a:rPr>
              <a:t>Podproblemi</a:t>
            </a:r>
            <a:endParaRPr lang="en-US" sz="1800" b="1" i="0" dirty="0">
              <a:solidFill>
                <a:srgbClr val="000000"/>
              </a:solidFill>
              <a:effectLst/>
              <a:latin typeface="Calibri-Bold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 uzimati znak po znak iz zadanog stringa?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 provjeriti jeli znak broj ili slovo?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 izvršiti pretvorbu iz baze 12 u bazu 10?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C5A54-2C2F-4C52-9384-9C769347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98B1D-4B66-482E-81B6-F739DE42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0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18A0-ACB2-478F-860F-3085199C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050F-4B30-4A68-B44F-2D398B4E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7184F-D9F4-437D-8C07-48094050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5A419-C41E-4EEC-8B40-DB458F15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7FBD1-EEAB-4C0A-97BE-19745798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282" y="1505119"/>
            <a:ext cx="1858518" cy="4249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E46E9-3579-4459-A0F6-8810F1A7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46" y="1624012"/>
            <a:ext cx="5924550" cy="866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C53564-C220-4F29-B5DC-529596E9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057" y="2490787"/>
            <a:ext cx="3257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34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580E-0758-4391-9286-A145AED8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14D5-ADAA-4308-807A-2D75FD46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DA869-23BF-4C05-A18B-81D549F8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4C43A-6D3C-4569-ADB0-8F52DCCE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FA8B2-E3E6-4283-9644-D341CCE2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36" y="1490656"/>
            <a:ext cx="4295023" cy="42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Hvala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pažnji</a:t>
            </a:r>
            <a:r>
              <a:rPr lang="en-US" sz="4400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188" y="2729753"/>
            <a:ext cx="9242612" cy="1964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/>
              <a:t>Pitanja</a:t>
            </a:r>
            <a:r>
              <a:rPr lang="en-US" sz="44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Zastupljenost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Jedan od najpopularnijih jezika današnjice</a:t>
            </a:r>
          </a:p>
          <a:p>
            <a:r>
              <a:rPr lang="hr-HR" dirty="0"/>
              <a:t>Tiobe index (Travanj 2020)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Z:\Users\zeljko\Desktop\Screenshot 2020-04-30 at 11.45.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7859" y="2536933"/>
            <a:ext cx="8566387" cy="36400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Programiranje u Pythonu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Autor </a:t>
            </a:r>
            <a:r>
              <a:rPr lang="hr-HR" dirty="0" err="1"/>
              <a:t>Python</a:t>
            </a:r>
            <a:r>
              <a:rPr lang="hr-HR" dirty="0"/>
              <a:t> jezika je Guido van </a:t>
            </a:r>
            <a:r>
              <a:rPr lang="hr-HR" dirty="0" err="1"/>
              <a:t>Rossum</a:t>
            </a:r>
            <a:r>
              <a:rPr lang="hr-HR" dirty="0"/>
              <a:t> iz Nizozemske ( 1991.)</a:t>
            </a:r>
            <a:endParaRPr lang="en-US" dirty="0"/>
          </a:p>
          <a:p>
            <a:r>
              <a:rPr lang="hr-HR" dirty="0"/>
              <a:t>Monty Python’s Flying Circus</a:t>
            </a:r>
          </a:p>
          <a:p>
            <a:r>
              <a:rPr lang="hr-HR" dirty="0"/>
              <a:t>Python 2.7.4, travanj 2013.</a:t>
            </a:r>
          </a:p>
          <a:p>
            <a:r>
              <a:rPr lang="hr-HR" dirty="0"/>
              <a:t>Python 3.3.1, travanj 2013.</a:t>
            </a:r>
          </a:p>
          <a:p>
            <a:pPr lvl="1"/>
            <a:r>
              <a:rPr lang="hr-HR" dirty="0"/>
              <a:t>Phython 3 – od 2009.</a:t>
            </a:r>
          </a:p>
          <a:p>
            <a:pPr lvl="1"/>
            <a:r>
              <a:rPr lang="hr-HR" dirty="0"/>
              <a:t>Značenje izmjene jezika – nekompatabilnost starijeg koda</a:t>
            </a:r>
          </a:p>
          <a:p>
            <a:pPr lvl="1"/>
            <a:r>
              <a:rPr lang="hr-HR" dirty="0"/>
              <a:t>Postupno širenje podrške za značenje biblioteke(module)</a:t>
            </a:r>
          </a:p>
          <a:p>
            <a:endParaRPr lang="hr-H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FSRE | dr.sc. Željko Marušić</a:t>
            </a:r>
          </a:p>
        </p:txBody>
      </p:sp>
      <p:pic>
        <p:nvPicPr>
          <p:cNvPr id="7" name="Picture 2" descr="Python Status (@PythonStatus) | Twit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25105" y="4921176"/>
            <a:ext cx="1154987" cy="1154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3EF-1C78-D243-9BB3-BAE14D1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A"/>
              <a:t>Struktura programa</a:t>
            </a:r>
            <a:endParaRPr lang="e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5439-54CB-1645-A1AF-7B7DFC1A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A" dirty="0"/>
              <a:t>Blokovi koda se definiraju uvlakama (eng. </a:t>
            </a:r>
            <a:r>
              <a:rPr lang="en-BA" i="1" dirty="0"/>
              <a:t>indentation</a:t>
            </a:r>
            <a:r>
              <a:rPr lang="en-BA" dirty="0"/>
              <a:t>)</a:t>
            </a:r>
          </a:p>
          <a:p>
            <a:pPr lvl="1"/>
            <a:r>
              <a:rPr lang="en-BA" dirty="0"/>
              <a:t>Uvlake su nužne!</a:t>
            </a:r>
          </a:p>
          <a:p>
            <a:r>
              <a:rPr lang="en-BA" dirty="0"/>
              <a:t>Strukture </a:t>
            </a:r>
            <a:r>
              <a:rPr lang="en-GB" dirty="0" err="1"/>
              <a:t>kojim</a:t>
            </a:r>
            <a:r>
              <a:rPr lang="en-GB" dirty="0"/>
              <a:t> se </a:t>
            </a:r>
            <a:r>
              <a:rPr lang="en-GB" dirty="0" err="1"/>
              <a:t>uvode</a:t>
            </a:r>
            <a:r>
              <a:rPr lang="en-GB" dirty="0"/>
              <a:t> </a:t>
            </a:r>
            <a:r>
              <a:rPr lang="en-GB" dirty="0" err="1"/>
              <a:t>blokovi</a:t>
            </a:r>
            <a:r>
              <a:rPr lang="en-GB" dirty="0"/>
              <a:t> </a:t>
            </a:r>
            <a:r>
              <a:rPr lang="en-GB" dirty="0" err="1"/>
              <a:t>zavrsavaju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dvotočkom</a:t>
            </a:r>
            <a:r>
              <a:rPr lang="en-GB" dirty="0"/>
              <a:t> “:”</a:t>
            </a:r>
          </a:p>
          <a:p>
            <a:pPr marL="457200" lvl="1" indent="0">
              <a:buNone/>
            </a:pPr>
            <a:endParaRPr lang="en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2AF55-0940-C846-8E11-8FAD2E62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B64FB-FB43-D942-A4EC-B5E71F1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5EBB661-4C95-8948-B191-BC285A04E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864" y="3193021"/>
            <a:ext cx="4271158" cy="26937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09AF5AF-BB34-F440-8EC5-93D608CF31A9}"/>
              </a:ext>
            </a:extLst>
          </p:cNvPr>
          <p:cNvSpPr/>
          <p:nvPr/>
        </p:nvSpPr>
        <p:spPr>
          <a:xfrm>
            <a:off x="1178294" y="3343179"/>
            <a:ext cx="491770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math </a:t>
            </a:r>
            <a:r>
              <a:rPr lang="en-GB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sqrt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my_list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GB" sz="16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600" dirty="0">
                <a:solidFill>
                  <a:srgbClr val="09885A"/>
                </a:solidFill>
                <a:latin typeface="Menlo" panose="020B06090308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600" dirty="0">
                <a:solidFill>
                  <a:srgbClr val="09885A"/>
                </a:solidFill>
                <a:latin typeface="Menlo" panose="020B0609030804020204" pitchFamily="49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600" dirty="0">
                <a:solidFill>
                  <a:srgbClr val="09885A"/>
                </a:solidFill>
                <a:latin typeface="Menlo" panose="020B060903080402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</a:p>
          <a:p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result = </a:t>
            </a:r>
            <a:r>
              <a:rPr lang="en-GB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6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my_list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600" dirty="0">
                <a:solidFill>
                  <a:srgbClr val="0000FF"/>
                </a:solidFill>
                <a:latin typeface="Menlo" panose="020B0609030804020204" pitchFamily="49" charset="0"/>
              </a:rPr>
              <a:t>    if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i%</a:t>
            </a:r>
            <a:r>
              <a:rPr lang="en-GB" sz="1600" dirty="0">
                <a:solidFill>
                  <a:srgbClr val="09885A"/>
                </a:solidFill>
                <a:latin typeface="Menlo" panose="020B06090308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GB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	result += sqrt(</a:t>
            </a:r>
            <a:r>
              <a:rPr lang="en-GB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93009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3A96-8D81-4BBD-9399-6B8E60BF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Varijabla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60C1-1E82-4F04-BAA4-68C150C2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Varijabla</a:t>
            </a:r>
            <a:r>
              <a:rPr lang="en-US" dirty="0"/>
              <a:t> u </a:t>
            </a:r>
            <a:r>
              <a:rPr lang="en-US" dirty="0" err="1"/>
              <a:t>Pythonu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strogo</a:t>
            </a:r>
            <a:r>
              <a:rPr lang="en-US" dirty="0"/>
              <a:t> </a:t>
            </a:r>
            <a:r>
              <a:rPr lang="en-US" dirty="0" err="1"/>
              <a:t>tipizirana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Višestruko</a:t>
            </a:r>
            <a:r>
              <a:rPr lang="en-US" dirty="0"/>
              <a:t> </a:t>
            </a:r>
            <a:r>
              <a:rPr lang="en-US" dirty="0" err="1"/>
              <a:t>pridruživanje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C5C12-53FA-4EAF-84C9-DE3E26B0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978B5-3DAF-4203-8963-6BB8FF07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75FF6-B099-497A-BEA8-65219586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23" y="1514611"/>
            <a:ext cx="4215210" cy="1664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4D8BF6-AD19-463B-8661-D506F814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00" y="3429000"/>
            <a:ext cx="4440657" cy="196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C1891A-1FA9-4E1D-B325-70E5C7471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650" y="5419850"/>
            <a:ext cx="5657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CB6A-A248-4EA7-825F-EC3E7049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Logički</a:t>
            </a:r>
            <a:r>
              <a:rPr lang="en-US" dirty="0"/>
              <a:t> tip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033C-D81E-425A-BF61-D242A9AB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Vrijednosti logičkog tipa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True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False</a:t>
            </a:r>
          </a:p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Logički operatori</a:t>
            </a:r>
            <a:r>
              <a:rPr lang="hr-BA" sz="3200" dirty="0"/>
              <a:t> </a:t>
            </a:r>
            <a:br>
              <a:rPr lang="hr-BA" sz="3200" dirty="0"/>
            </a:br>
            <a:endParaRPr lang="hr-B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AB839-8E2A-44D2-AFDB-95578619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EB270-A6E9-4635-BDD8-6071A1F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9DF16D-1E12-4342-937F-86F45839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4" y="3271586"/>
            <a:ext cx="8267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FA44-CFF6-49DD-B7C0-51E3E39D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Logicki</a:t>
            </a:r>
            <a:r>
              <a:rPr lang="en-US" dirty="0"/>
              <a:t> tip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E28E-BEB1-4F3E-8A5F-B4398032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Usporedba</a:t>
            </a: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70E09-96B3-47DE-A51F-4C0D5FB9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4F4B6-51E7-40BF-B33B-4310B4CA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71491-E2AA-4B01-AFAE-8C621CCD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71" y="1970421"/>
            <a:ext cx="7905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3EAD-6E96-405D-8C8B-A7ABA54C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Brojčani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3420-E965-4C90-87B4-09F3EEB0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complex</a:t>
            </a: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83566-D677-40C1-80EC-FB19EE1E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A3C3D-592B-4969-8C56-78487BE0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2FAA8-9740-4988-B3D1-D11F26B9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872" y="1261854"/>
            <a:ext cx="6925433" cy="49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13158</TotalTime>
  <Words>1009</Words>
  <Application>Microsoft Office PowerPoint</Application>
  <PresentationFormat>Widescreen</PresentationFormat>
  <Paragraphs>179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Calibri-Bold</vt:lpstr>
      <vt:lpstr>Menlo</vt:lpstr>
      <vt:lpstr>Office Theme</vt:lpstr>
      <vt:lpstr>Uvod u Python</vt:lpstr>
      <vt:lpstr>Sadržaj</vt:lpstr>
      <vt:lpstr>Zastupljenost</vt:lpstr>
      <vt:lpstr>Programiranje u Pythonu</vt:lpstr>
      <vt:lpstr>Struktura programa</vt:lpstr>
      <vt:lpstr>Varijabla</vt:lpstr>
      <vt:lpstr>Logički tip</vt:lpstr>
      <vt:lpstr>Logicki tip</vt:lpstr>
      <vt:lpstr>Brojčani tipovi</vt:lpstr>
      <vt:lpstr>Brojčani tipovi</vt:lpstr>
      <vt:lpstr>if</vt:lpstr>
      <vt:lpstr>if</vt:lpstr>
      <vt:lpstr>while</vt:lpstr>
      <vt:lpstr>while</vt:lpstr>
      <vt:lpstr>Funkcija</vt:lpstr>
      <vt:lpstr>Zadatak 1</vt:lpstr>
      <vt:lpstr>Zadatak 2</vt:lpstr>
      <vt:lpstr>String </vt:lpstr>
      <vt:lpstr>String</vt:lpstr>
      <vt:lpstr>String</vt:lpstr>
      <vt:lpstr>String</vt:lpstr>
      <vt:lpstr>For in </vt:lpstr>
      <vt:lpstr>For in </vt:lpstr>
      <vt:lpstr>In </vt:lpstr>
      <vt:lpstr>Zadatak 1</vt:lpstr>
      <vt:lpstr>Zadatak 2</vt:lpstr>
      <vt:lpstr>Zadatak 2</vt:lpstr>
      <vt:lpstr>Zadatak 2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prezentacije</dc:title>
  <dc:creator>Microsoft Office User</dc:creator>
  <cp:lastModifiedBy>Zeljko Marusic</cp:lastModifiedBy>
  <cp:revision>1148</cp:revision>
  <dcterms:created xsi:type="dcterms:W3CDTF">2018-12-11T11:51:47Z</dcterms:created>
  <dcterms:modified xsi:type="dcterms:W3CDTF">2021-03-31T13:29:54Z</dcterms:modified>
</cp:coreProperties>
</file>