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3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2" autoAdjust="0"/>
    <p:restoredTop sz="91940" autoAdjust="0"/>
  </p:normalViewPr>
  <p:slideViewPr>
    <p:cSldViewPr snapToGrid="0" snapToObjects="1">
      <p:cViewPr varScale="1">
        <p:scale>
          <a:sx n="67" d="100"/>
          <a:sy n="67" d="100"/>
        </p:scale>
        <p:origin x="173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3965-7DF7-421E-8DEC-4E394B21E77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49BA-0F1A-4758-BDA0-0A4FDC39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5FD-F45B-41AE-B7D4-B24AE842FFF1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144-AD7E-45AD-B8B3-121C0C83AAA4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8F93-448E-4E9C-8C92-5C4842088774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68A1-F47C-4EB7-A917-F78A9FA77B3F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607"/>
            <a:ext cx="9199194" cy="986244"/>
          </a:xfrm>
        </p:spPr>
        <p:txBody>
          <a:bodyPr/>
          <a:lstStyle/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19"/>
            <a:ext cx="10515600" cy="46718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24122" y="6420519"/>
            <a:ext cx="11001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A08E62-EA57-4915-BB67-D1D5702BC928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12768"/>
            <a:ext cx="46293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246" y="6420520"/>
            <a:ext cx="112955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952999" y="6420520"/>
            <a:ext cx="3585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Python - </a:t>
            </a:r>
            <a:r>
              <a:rPr lang="en-US" sz="1200" dirty="0" err="1">
                <a:solidFill>
                  <a:schemeClr val="bg1"/>
                </a:solidFill>
              </a:rPr>
              <a:t>liste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3120" y="1099101"/>
            <a:ext cx="978789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425"/>
            <a:ext cx="10515600" cy="50845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84365" y="6356351"/>
            <a:ext cx="1139881" cy="365125"/>
          </a:xfrm>
        </p:spPr>
        <p:txBody>
          <a:bodyPr/>
          <a:lstStyle/>
          <a:p>
            <a:fld id="{794DE765-5391-489F-98B6-B275C2050965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2999" y="6356352"/>
            <a:ext cx="3585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Uvodno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predavanje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18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EE12-E054-4894-AEF1-57F514259A9A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174C-E340-4DCF-8E1B-5B6FF375E0EA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FA-6739-4D90-9347-B0A1CEDA482C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24D0-9FEF-4071-8074-ECE1BB945508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ED2-558A-4CE2-927B-ADF7A195BB38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4859-C2C6-4898-ACFB-5D946F6FFDA7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99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8881" y="6356351"/>
            <a:ext cx="1685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CDB4DB-BBBD-4186-83F8-6361D7DFDC56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48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Skriptni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| dr.sc. </a:t>
            </a:r>
            <a:r>
              <a:rPr lang="en-US" dirty="0" err="1"/>
              <a:t>Željko</a:t>
            </a:r>
            <a:r>
              <a:rPr lang="en-US" dirty="0"/>
              <a:t> </a:t>
            </a:r>
            <a:r>
              <a:rPr lang="en-US" dirty="0" err="1"/>
              <a:t>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4246" y="6356352"/>
            <a:ext cx="1129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Slikovni rezultat za sum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037394" y="368563"/>
            <a:ext cx="1713186" cy="809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8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5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680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Python -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liste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58"/>
            <a:ext cx="9144000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Kolegij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Skriptni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jezici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Nositelj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dr.sc.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Željko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Marušić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doc.</a:t>
            </a:r>
          </a:p>
        </p:txBody>
      </p:sp>
    </p:spTree>
    <p:extLst>
      <p:ext uri="{BB962C8B-B14F-4D97-AF65-F5344CB8AC3E}">
        <p14:creationId xmlns:p14="http://schemas.microsoft.com/office/powerpoint/2010/main" val="1046929999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8A71-CE05-4E9A-858E-A7926A8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hr-B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025CDA-9E43-499A-B12E-D2EBA04B3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469" y="1536311"/>
            <a:ext cx="7933167" cy="311434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74FD4-AD0F-4304-9EBF-9357C60E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98001-D120-4D26-8C6D-78205689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2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CE26-A1A2-4340-92DA-E5678684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Izrezivanje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72D6-D99D-4AF8-BEB0-3DD4D956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Lista se reže slično kao i string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CA9B3-0C5F-44E6-8662-C3F05D6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DF48A-5BF4-480E-8FA8-F37853C8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A73EE-1EE5-4F7E-933D-15DF5167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68" y="2286000"/>
            <a:ext cx="64960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3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047E-90FF-4365-BB3B-6199B8F6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Shvaćanje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(list comprehension)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81031-37FC-42C0-90D0-E85FDAB8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Sintaktički konstruktor koji stvara novu listu temeljem postojeće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Sintaksa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 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 </a:t>
            </a:r>
            <a:r>
              <a:rPr lang="hr-BA" sz="1800" b="0" i="1" dirty="0">
                <a:solidFill>
                  <a:srgbClr val="000000"/>
                </a:solidFill>
                <a:effectLst/>
                <a:latin typeface="Calibri-Italic"/>
              </a:rPr>
              <a:t>izraz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var in list ]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76E4F-8876-47E2-9B35-74D94B5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7FCF2-932C-4D58-A42C-5852E777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383FD-B98D-4E37-A1AE-69B929BE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48" y="2474777"/>
            <a:ext cx="5905500" cy="128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4EC90D-DB3B-4DF3-89CD-89D23DCBA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223" y="4100512"/>
            <a:ext cx="5915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0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7EBC-CD5B-4AF8-8B8A-72B21E7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Shvaćanje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(list comprehension)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B547-19C3-4867-A810-16357556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Može se dodati if provjera kako bi se odabrali elementi postojeće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liste koji će ići u novu listu</a:t>
            </a:r>
            <a:r>
              <a:rPr lang="hr-BA" sz="3200" dirty="0"/>
              <a:t> </a:t>
            </a:r>
            <a:endParaRPr lang="en-US" sz="3200" dirty="0"/>
          </a:p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 </a:t>
            </a:r>
            <a:r>
              <a:rPr lang="hr-BA" b="0" i="1" dirty="0">
                <a:solidFill>
                  <a:srgbClr val="000000"/>
                </a:solidFill>
                <a:effectLst/>
                <a:latin typeface="Calibri-Italic"/>
              </a:rPr>
              <a:t>izraz </a:t>
            </a:r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var in list if </a:t>
            </a:r>
            <a:r>
              <a:rPr lang="hr-BA" b="0" i="1" dirty="0">
                <a:solidFill>
                  <a:srgbClr val="000000"/>
                </a:solidFill>
                <a:effectLst/>
                <a:latin typeface="Calibri-Italic"/>
              </a:rPr>
              <a:t>uvjet</a:t>
            </a:r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r>
              <a:rPr lang="hr-BA" sz="3200" dirty="0"/>
              <a:t> 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br>
              <a:rPr lang="hr-BA" sz="3200" dirty="0"/>
            </a:br>
            <a:br>
              <a:rPr lang="hr-BA" sz="3200" dirty="0"/>
            </a:br>
            <a:endParaRPr lang="hr-B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74119-9C2C-4C1C-9869-BE304C13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C838F-A403-47B1-AA13-32C35BE4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561D2-29E4-41F4-BE67-E72E660F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90" y="3400916"/>
            <a:ext cx="6457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0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5D93-0A39-438B-9404-46ECFB98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63A2-58DA-4426-94D5-2757E717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Problem: Za dani prirodni broj n generiraj listu svih potencija od 2</a:t>
            </a:r>
            <a:b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manji od n. Npr. za n = 100 se vraća [1, 2, 4, 8, 16, 32, 64]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Ulaz: prirodni broj n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Izlaz: lista brojeva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182BA-00FD-45BF-9A9D-F9253C98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4627F-15DB-4D9C-9A87-50E93A0C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13F47-0A76-4CAB-B8D7-4CEE4DF7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75" y="3428999"/>
            <a:ext cx="64008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6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CE78-FDBE-40DA-8FC2-0DACDC51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Sortiranje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F487-9934-4F10-ABEF-2DDCA712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 sortiranje se najlakše provodi korištenjem sorted() funkcije</a:t>
            </a:r>
            <a:r>
              <a:rPr lang="hr-BA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Jedan od parametara sorted() funkcije je reverse koji se postavi na</a:t>
            </a:r>
            <a:b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True ako želimo silazno sortiranje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Ako se ne navede reverse onda se sortira uzlazno</a:t>
            </a:r>
            <a:r>
              <a:rPr lang="hr-BA" dirty="0"/>
              <a:t> </a:t>
            </a:r>
            <a:br>
              <a:rPr lang="hr-BA" dirty="0"/>
            </a:b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3934B-7B8C-4CCD-BA63-BC271F8F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BA795-0ED3-47AD-97CB-45B9C1A7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D098E-908E-4F39-ADB0-3C80A1FE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161060"/>
            <a:ext cx="30956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A6C50-042B-44E3-8273-D1A2642B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47" y="4611175"/>
            <a:ext cx="3448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534C-E7FC-4DEE-8351-D23B4A92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Sortiranje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2639-A9C6-4CEF-8A71-C61D10D3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Sortiranje se može vršiti nad usporedivim tipovima podataka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A1409-63B6-441A-8989-EB8A40E0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2F7DB-E0C5-4F8E-9516-B52FA706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69D2C-5D4E-4DF1-B94F-6455A453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09" y="2474879"/>
            <a:ext cx="71056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7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CB28-7B16-462F-9F48-B0699B61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Prilagođeno</a:t>
            </a:r>
            <a:r>
              <a:rPr lang="en-US" dirty="0"/>
              <a:t> </a:t>
            </a:r>
            <a:r>
              <a:rPr lang="en-US" dirty="0" err="1"/>
              <a:t>sortiranje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D058-7189-4019-848A-B0AFA5F0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 složenije sortiranje, sorted() ima opcionalni parametar "key=“kojim se specificira funkcija ključa koja svaki element transformira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prije usporedbe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Funkcija ključa uzima 1 vrijednost i vraća 1 vrijednost koja se koristi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 usporedbu prilikom sortiranja</a:t>
            </a:r>
            <a:endParaRPr lang="en-US" sz="1800" dirty="0">
              <a:solidFill>
                <a:srgbClr val="000000"/>
              </a:solidFill>
              <a:latin typeface="ArialMT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Funkcija ključa može biti bilo koja funkcija koja prima 1 vrijednost 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vraća 1 vrijednost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A1BB8-3526-4219-8001-D49D1C23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5E8F-351A-408C-A928-F7C598D6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9224A-3F45-4341-8866-C9B22282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24" y="3186110"/>
            <a:ext cx="687705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F84DA-BC71-4204-BEFA-E4F978ED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08" y="4098341"/>
            <a:ext cx="5676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584B-BDA8-4443-9437-8334D429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Prilagođeno</a:t>
            </a:r>
            <a:r>
              <a:rPr lang="en-US" dirty="0"/>
              <a:t> </a:t>
            </a:r>
            <a:r>
              <a:rPr lang="en-US" dirty="0" err="1"/>
              <a:t>sortiranje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034F-EBE3-40B6-AB65-4AB7D3CB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Može se definirati vlastita funkcija ključa</a:t>
            </a:r>
            <a:r>
              <a:rPr lang="it-IT" dirty="0"/>
              <a:t> 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EAEE6-4DC2-46BF-B6C0-7CFEAF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B5032-3631-49C6-AA17-6C4D1ADA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53E7B-FE68-4C30-A566-EBA205E9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1" y="2427963"/>
            <a:ext cx="6972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7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BCD1-1729-4FF6-B1D1-D5B855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B5E0-9696-4DEF-9B9B-F89243D0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N-torka (Tuple) je nepromjenjiva lista, koja za razliku od liste počinje</a:t>
            </a:r>
            <a:b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završava s običnim zagradama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Primjer n-torke, koordinate točke (x,y,z)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B71C3-7CE2-4B8E-A75C-02183C2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F47D-EA15-4E38-BE3F-7BB8CDE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E48B8-24CF-4029-A912-3A8972B5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40" y="3152606"/>
            <a:ext cx="49244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3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liste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sortiranje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740B-F1DE-4D97-BDEF-6C99FC4F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2299-2407-491A-9AAB-EF159EEB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 stvaranje n-torke veličine 1, iza elementa se stavlja zarez</a:t>
            </a:r>
            <a:r>
              <a:rPr lang="hr-BA" dirty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 nekim slučajevima nije potrebno staviti zagradu i Python će na</a:t>
            </a:r>
            <a:b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osnovu zareza prepoznati da se radi o n-torki</a:t>
            </a:r>
            <a:r>
              <a:rPr lang="hr-BA" dirty="0"/>
              <a:t> </a:t>
            </a:r>
            <a:br>
              <a:rPr lang="hr-BA" dirty="0"/>
            </a:b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03D4C-DB2F-45E1-8708-0457A178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0E6D1-919B-4072-BE66-F77D8C22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8ADC7-F599-4C10-839F-DD7373C0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31" y="2164895"/>
            <a:ext cx="4895850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1107D-C737-487C-87E2-10BD0A5F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256" y="3921842"/>
            <a:ext cx="49244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22E2-10B5-44A7-97E9-6D481FA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8496-20F4-43C8-A5A8-FA700757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Problem: Za danu listu brojeva zamjeni svaki broj djeljiv s 3 stringom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'*'.</a:t>
            </a:r>
            <a:b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Npr. za [1,2,3,4,5,6,7,8,9] se dobiva [1,2,'*',4,5,'*', 7,8,'*’]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Ulaz: lista brojeva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Izlaz: lista brojeva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AC312-40A8-46DB-A7DB-3E4D81DA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649C8-5788-4654-9AB3-F6F3F403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98A11-F105-4204-8945-7AA2FB8E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46" y="3350266"/>
            <a:ext cx="6334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8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2DBB-A48E-4549-B541-D496C0BB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3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350B-503A-434B-BD15-A060086F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9"/>
            <a:ext cx="9103468" cy="4671844"/>
          </a:xfrm>
        </p:spPr>
        <p:txBody>
          <a:bodyPr>
            <a:normAutofit/>
          </a:bodyPr>
          <a:lstStyle/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Problem: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 dani prirodni broj N generiraj listu svih parova gdje je prvi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element prirodni broj manji od N a drugi element njegov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kvadrat. Npr, za N = 4 dobije se lista [(1,1),(2,4),(3,9)]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Zatim za navedenu listu generiraj listu brojeva čiji su elementi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razlika drugog i prvog elementa. Npr. za [(1,1),(2,4),(3,9)] 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dobije [0,2,6]</a:t>
            </a:r>
            <a:r>
              <a:rPr lang="hr-BA" sz="2800" dirty="0"/>
              <a:t> </a:t>
            </a:r>
            <a:br>
              <a:rPr lang="hr-BA" sz="2800" dirty="0"/>
            </a:br>
            <a:endParaRPr lang="hr-BA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C63BF-22C5-459E-BAB6-8C61A692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0833E-095E-45FA-8E2A-D4F1405B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4E433-5328-4380-995E-D5F1BCD0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39" y="3975674"/>
            <a:ext cx="6410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4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4666-1068-4977-B893-00A12814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85FC-09E0-4FF5-9221-62A4CDF4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Problem: Za danu listu n-torki, sortiraj listu po zbroju elemenata iz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svake n-torke. Npr, za [(5, 9, 1), (25,), (8, 6), (9, 0, 1, 0),(7, 4), (3,)] 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dobije [(3,), (9, 0, 1, 0), (7, 4), (8, 6), (5, 9, 1), (25,)]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Ulaz: lista n-torki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Izlaz: lista n-torki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Podproblemi: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funkcija koja će za danu n-torku izračunati sumu njenih članova</a:t>
            </a:r>
            <a:r>
              <a:rPr lang="hr-BA" dirty="0"/>
              <a:t> </a:t>
            </a:r>
            <a:br>
              <a:rPr lang="hr-BA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284B3-C675-4902-BF2B-87BC6B6B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58975-4A88-4026-A625-17BB508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8C81D-3637-471C-93A6-F8334037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00" y="3529013"/>
            <a:ext cx="6343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51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Hvala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pažnji</a:t>
            </a:r>
            <a:r>
              <a:rPr lang="en-US" sz="4400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188" y="2729753"/>
            <a:ext cx="9242612" cy="1964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/>
              <a:t>Pitanja</a:t>
            </a:r>
            <a:r>
              <a:rPr lang="en-US" sz="44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36C1-DB6F-4D8C-9D16-1965C180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B180-8D62-46C1-B9E6-0467D2BF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Lista je indeksirana kolekcija objekata.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Lista se koristi slično kao i string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Prazna lista je jednaka []</a:t>
            </a:r>
            <a:r>
              <a:rPr lang="hr-BA" sz="3200" dirty="0"/>
              <a:t> </a:t>
            </a:r>
            <a:br>
              <a:rPr lang="hr-BA" sz="3200" dirty="0"/>
            </a:br>
            <a:endParaRPr lang="hr-B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5E6AD-8A01-4B21-B069-606E78DC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45FD-4737-4F09-8F05-BE97AE7F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95AEA-A76D-414D-AC10-EFAB71E2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5809"/>
            <a:ext cx="5781675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90FC9-2555-42F6-9F6C-D27CB664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88" y="4831641"/>
            <a:ext cx="5848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3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11DA-5B77-41B9-9A9B-05788821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31EE-D686-4AAF-A8FE-E50D78C7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9"/>
            <a:ext cx="5601929" cy="4671844"/>
          </a:xfrm>
        </p:spPr>
        <p:txBody>
          <a:bodyPr>
            <a:normAutofit/>
          </a:bodyPr>
          <a:lstStyle/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Pridruživanje varijable pomoću znaka jednakosti "=" ne kopira listu,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dvije varijable pokazuju na istu listu</a:t>
            </a:r>
            <a:r>
              <a:rPr lang="hr-BA" sz="3200" dirty="0"/>
              <a:t> </a:t>
            </a:r>
            <a:br>
              <a:rPr lang="hr-BA" sz="3200" dirty="0"/>
            </a:br>
            <a:endParaRPr lang="hr-B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44307-E8BB-4EE6-A0EA-9A27CB2D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D03D5-79A7-407C-B6B2-411B80DA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CE53C0-2735-45BA-842B-9517E538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69" y="1498408"/>
            <a:ext cx="4410075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9D41ED-6378-4069-983D-2645EE3AF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319" y="4632750"/>
            <a:ext cx="5915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1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51E-C963-49A3-9335-A7DEDBF8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A093-D26A-4963-9300-CA2B2746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Kako bi napravili kopiju liste, koristi se rezanje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kopija = original[:]</a:t>
            </a:r>
            <a:r>
              <a:rPr lang="hr-BA" sz="3200" dirty="0"/>
              <a:t> </a:t>
            </a:r>
            <a:br>
              <a:rPr lang="hr-BA" sz="3200" dirty="0"/>
            </a:br>
            <a:endParaRPr lang="hr-B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7CACC-4C49-422C-B731-F23D9394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F8387-FC5A-4484-9DF8-CF8251E7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BB779-CA38-42C7-AFF5-C87F0522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8371"/>
            <a:ext cx="4419600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1874D-4352-449A-9E86-9F0BA046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97" y="4931339"/>
            <a:ext cx="5943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AC8F-115D-4A1B-B7F1-7CB5D01C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658D-9F0A-42C8-83D8-080EF481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Kod liste se koriste operatori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za nadovezivanje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za multipliciranje</a:t>
            </a:r>
            <a:r>
              <a:rPr lang="hr-BA" sz="2800" dirty="0"/>
              <a:t> </a:t>
            </a:r>
            <a:br>
              <a:rPr lang="hr-BA" sz="2800" dirty="0"/>
            </a:br>
            <a:endParaRPr lang="hr-BA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25872-DE92-4513-B3E2-9E30B97F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A1C0C-5236-4E9B-888A-CF947F4D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1E4C5-8D01-4979-8DDC-1A02E21A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5119"/>
            <a:ext cx="3829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0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20B7-7EFD-483B-B726-A25FF7F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IN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8E1-2C84-45DB-814F-4CF84F62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pomoću for in se može doći do elementa liste.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it-I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pomoću in operatora se provjerava je li neki element u listi</a:t>
            </a:r>
            <a:r>
              <a:rPr lang="it-IT" dirty="0"/>
              <a:t> </a:t>
            </a:r>
            <a:br>
              <a:rPr lang="it-IT" dirty="0"/>
            </a:br>
            <a:br>
              <a:rPr lang="pt-BR" dirty="0"/>
            </a:b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4BB82-7DA8-4774-83B4-83232A52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D1F35-2D4C-4870-B3E2-A44BC4E7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BFA94-6FB3-4AD6-ADA7-E6EFDB3A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59" y="2357640"/>
            <a:ext cx="3781425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219A5-D306-43E9-B1C4-CF1064D5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62" y="4765950"/>
            <a:ext cx="5372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7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557A-EB4B-4AC3-A9EB-AF8A2ACE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B062-A71B-496C-B596-9E2F2577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9"/>
            <a:ext cx="5410200" cy="4671844"/>
          </a:xfrm>
        </p:spPr>
        <p:txBody>
          <a:bodyPr>
            <a:normAutofit/>
          </a:bodyPr>
          <a:lstStyle/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range(n) funkcija vraća brojeve od 0 do n – 1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range(a,b) funkcija vraća brojeve od a do b – 1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range(a,b,c) funkcija vraća brojeve od a do b – 1 s korakom c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Kombinacijom for in i range se može napraviti tradicionalna fo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 </a:t>
            </a:r>
            <a:r>
              <a:rPr lang="hr-BA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petlja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B13BA-EA02-4905-A6D9-FE164D07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6C30B-FF2A-42A1-8E5B-FC3574F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42FB9-A200-4373-AB09-DEC891299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34" y="1523816"/>
            <a:ext cx="54102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757B2-611F-4B15-9609-3BB85CCF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71" y="2648013"/>
            <a:ext cx="5343525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520B5-E104-4AD0-9990-6952BC7DF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171" y="3831339"/>
            <a:ext cx="53816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F97F-20E4-46E8-8784-8EB57A54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hr-B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0C4B7D-1D84-47A6-BD12-0BE05A415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10304"/>
              </p:ext>
            </p:extLst>
          </p:nvPr>
        </p:nvGraphicFramePr>
        <p:xfrm>
          <a:off x="838200" y="1504950"/>
          <a:ext cx="1051560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068">
                  <a:extLst>
                    <a:ext uri="{9D8B030D-6E8A-4147-A177-3AD203B41FA5}">
                      <a16:colId xmlns:a16="http://schemas.microsoft.com/office/drawing/2014/main" val="2946925713"/>
                    </a:ext>
                  </a:extLst>
                </a:gridCol>
                <a:gridCol w="6898532">
                  <a:extLst>
                    <a:ext uri="{9D8B030D-6E8A-4147-A177-3AD203B41FA5}">
                      <a16:colId xmlns:a16="http://schemas.microsoft.com/office/drawing/2014/main" val="85173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metoda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opis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8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lista.append(elem)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Dodaje jedan element na kraj liste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1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lista.insert(indeks, elem)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Ubacuje element na poziciji index,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2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lista.extend(lista2)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Dodaje elemente iz lista2 na kraj liste. Analogno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l-PL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zbrajanju lista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08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ista.index(elem)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Daje indeks prvog pronalaska elementa u listi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73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lista.remove(elem)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Izbacuje prvo pojavljivanje elementa u listi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67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lista.sort()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Sortira elemente u listi (ali je ne vraća)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48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lista.reverse()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Mijenja redoslijed elemenata u listi (ali je ne vraća)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23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lista.pop(indeks)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Izbacuje i vraća element na poziciji indeks. Ako indeks</a:t>
                      </a:r>
                      <a:b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nije postavljen, onda izbacuje i vraća zadnji element iz</a:t>
                      </a:r>
                      <a:b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hr-BA" sz="20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liste.</a:t>
                      </a:r>
                      <a:endParaRPr lang="hr-BA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6187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FD32C-10F3-4D11-B8E2-DD63D1FC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2BDB6-4DC5-4D0A-A4DA-E119ECEE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7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13256</TotalTime>
  <Words>1071</Words>
  <Application>Microsoft Office PowerPoint</Application>
  <PresentationFormat>Widescreen</PresentationFormat>
  <Paragraphs>157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ArialMT</vt:lpstr>
      <vt:lpstr>Calibri</vt:lpstr>
      <vt:lpstr>Calibri Light</vt:lpstr>
      <vt:lpstr>Calibri-Italic</vt:lpstr>
      <vt:lpstr>Office Theme</vt:lpstr>
      <vt:lpstr>Python - liste</vt:lpstr>
      <vt:lpstr>Sadržaj</vt:lpstr>
      <vt:lpstr>Lista</vt:lpstr>
      <vt:lpstr>Liste</vt:lpstr>
      <vt:lpstr>Liste</vt:lpstr>
      <vt:lpstr>Lista</vt:lpstr>
      <vt:lpstr>FOR IN </vt:lpstr>
      <vt:lpstr>RANGE</vt:lpstr>
      <vt:lpstr>Metode liste</vt:lpstr>
      <vt:lpstr>Metode liste</vt:lpstr>
      <vt:lpstr>Izrezivanje liste</vt:lpstr>
      <vt:lpstr>Shvaćanje liste (list comprehension)</vt:lpstr>
      <vt:lpstr>Shvaćanje liste (list comprehension)</vt:lpstr>
      <vt:lpstr>Problem 1</vt:lpstr>
      <vt:lpstr>Sortiranje</vt:lpstr>
      <vt:lpstr>Sortiranje</vt:lpstr>
      <vt:lpstr>Prilagođeno sortiranje</vt:lpstr>
      <vt:lpstr>Prilagođeno sortiranje</vt:lpstr>
      <vt:lpstr>TUPLE</vt:lpstr>
      <vt:lpstr>TUPLE</vt:lpstr>
      <vt:lpstr>Problem 2</vt:lpstr>
      <vt:lpstr>Problem 3</vt:lpstr>
      <vt:lpstr>Problem 4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prezentacije</dc:title>
  <dc:creator>Microsoft Office User</dc:creator>
  <cp:lastModifiedBy>Zeljko Marusic</cp:lastModifiedBy>
  <cp:revision>1151</cp:revision>
  <dcterms:created xsi:type="dcterms:W3CDTF">2018-12-11T11:51:47Z</dcterms:created>
  <dcterms:modified xsi:type="dcterms:W3CDTF">2021-04-15T09:43:08Z</dcterms:modified>
</cp:coreProperties>
</file>