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377" r:id="rId19"/>
    <p:sldId id="408" r:id="rId20"/>
    <p:sldId id="409" r:id="rId21"/>
    <p:sldId id="410" r:id="rId22"/>
    <p:sldId id="411" r:id="rId23"/>
    <p:sldId id="412" r:id="rId24"/>
    <p:sldId id="413" r:id="rId25"/>
    <p:sldId id="4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2" autoAdjust="0"/>
    <p:restoredTop sz="91940" autoAdjust="0"/>
  </p:normalViewPr>
  <p:slideViewPr>
    <p:cSldViewPr snapToGrid="0" snapToObjects="1">
      <p:cViewPr varScale="1">
        <p:scale>
          <a:sx n="68" d="100"/>
          <a:sy n="68" d="100"/>
        </p:scale>
        <p:origin x="78" y="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13965-7DF7-421E-8DEC-4E394B21E77D}" type="datetimeFigureOut">
              <a:rPr lang="en-US" smtClean="0"/>
              <a:pPr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49BA-0F1A-4758-BDA0-0A4FDC39E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C49BA-0F1A-4758-BDA0-0A4FDC39E32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05FD-F45B-41AE-B7D4-B24AE842FFF1}" type="datetime1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B144-AD7E-45AD-B8B3-121C0C83AAA4}" type="datetime1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1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8F93-448E-4E9C-8C92-5C4842088774}" type="datetime1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568A1-F47C-4EB7-A917-F78A9FA77B3F}" type="datetime1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6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607"/>
            <a:ext cx="9199194" cy="986244"/>
          </a:xfrm>
        </p:spPr>
        <p:txBody>
          <a:bodyPr/>
          <a:lstStyle/>
          <a:p>
            <a:r>
              <a:rPr lang="hr-H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119"/>
            <a:ext cx="10515600" cy="46718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hr-HR" dirty="0"/>
              <a:t>Click to edit Master text styles</a:t>
            </a:r>
          </a:p>
          <a:p>
            <a:pPr lvl="1"/>
            <a:r>
              <a:rPr lang="hr-HR" dirty="0"/>
              <a:t>Second level</a:t>
            </a:r>
          </a:p>
          <a:p>
            <a:pPr lvl="2"/>
            <a:r>
              <a:rPr lang="hr-HR" dirty="0"/>
              <a:t>Third level</a:t>
            </a:r>
          </a:p>
          <a:p>
            <a:pPr lvl="3"/>
            <a:r>
              <a:rPr lang="hr-HR" dirty="0"/>
              <a:t>Fourth level</a:t>
            </a:r>
          </a:p>
          <a:p>
            <a:pPr lvl="4"/>
            <a:r>
              <a:rPr lang="hr-H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24122" y="6420519"/>
            <a:ext cx="11001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A08E62-EA57-4915-BB67-D1D5702BC928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12768"/>
            <a:ext cx="46293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24246" y="6420520"/>
            <a:ext cx="112955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8DEABCD-680C-9740-9F8C-EC89DB9818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4952999" y="6420520"/>
            <a:ext cx="35858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Python – </a:t>
            </a:r>
            <a:r>
              <a:rPr lang="en-US" sz="1200" dirty="0" err="1">
                <a:solidFill>
                  <a:schemeClr val="bg1"/>
                </a:solidFill>
              </a:rPr>
              <a:t>matrica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rječnik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33120" y="1099101"/>
            <a:ext cx="9787890" cy="15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8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2425"/>
            <a:ext cx="10515600" cy="50845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hr-HR" dirty="0"/>
              <a:t>Click to edit Master text styles</a:t>
            </a:r>
          </a:p>
          <a:p>
            <a:pPr lvl="1"/>
            <a:r>
              <a:rPr lang="hr-HR" dirty="0"/>
              <a:t>Second level</a:t>
            </a:r>
          </a:p>
          <a:p>
            <a:pPr lvl="2"/>
            <a:r>
              <a:rPr lang="hr-HR" dirty="0"/>
              <a:t>Third level</a:t>
            </a:r>
          </a:p>
          <a:p>
            <a:pPr lvl="3"/>
            <a:r>
              <a:rPr lang="hr-HR" dirty="0"/>
              <a:t>Fourth level</a:t>
            </a:r>
          </a:p>
          <a:p>
            <a:pPr lvl="4"/>
            <a:r>
              <a:rPr lang="hr-H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84365" y="6356351"/>
            <a:ext cx="1139881" cy="365125"/>
          </a:xfrm>
        </p:spPr>
        <p:txBody>
          <a:bodyPr/>
          <a:lstStyle/>
          <a:p>
            <a:fld id="{794DE765-5391-489F-98B6-B275C2050965}" type="datetime1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4952999" y="6356352"/>
            <a:ext cx="35858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Uvodno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predavanje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918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EE12-E054-4894-AEF1-57F514259A9A}" type="datetime1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1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5174C-E340-4DCF-8E1B-5B6FF375E0EA}" type="datetime1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10FA-6739-4D90-9347-B0A1CEDA482C}" type="datetime1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24D0-9FEF-4071-8074-ECE1BB945508}" type="datetime1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3ED2-558A-4CE2-927B-ADF7A195BB38}" type="datetime1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Click to edit Master text styles</a:t>
            </a:r>
          </a:p>
          <a:p>
            <a:pPr lvl="1"/>
            <a:r>
              <a:rPr lang="hr-HR"/>
              <a:t>Second level</a:t>
            </a:r>
          </a:p>
          <a:p>
            <a:pPr lvl="2"/>
            <a:r>
              <a:rPr lang="hr-HR"/>
              <a:t>Third level</a:t>
            </a:r>
          </a:p>
          <a:p>
            <a:pPr lvl="3"/>
            <a:r>
              <a:rPr lang="hr-HR"/>
              <a:t>Fourth level</a:t>
            </a:r>
          </a:p>
          <a:p>
            <a:pPr lvl="4"/>
            <a:r>
              <a:rPr lang="hr-H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4859-C2C6-4898-ACFB-5D946F6FFDA7}" type="datetime1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5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199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/>
              <a:t>Click to edit Master text styles</a:t>
            </a:r>
          </a:p>
          <a:p>
            <a:pPr lvl="1"/>
            <a:r>
              <a:rPr lang="hr-HR" dirty="0"/>
              <a:t>Second level</a:t>
            </a:r>
          </a:p>
          <a:p>
            <a:pPr lvl="2"/>
            <a:r>
              <a:rPr lang="hr-HR" dirty="0"/>
              <a:t>Third level</a:t>
            </a:r>
          </a:p>
          <a:p>
            <a:pPr lvl="3"/>
            <a:r>
              <a:rPr lang="hr-HR" dirty="0"/>
              <a:t>Fourth level</a:t>
            </a:r>
          </a:p>
          <a:p>
            <a:pPr lvl="4"/>
            <a:r>
              <a:rPr lang="hr-HR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8881" y="6356351"/>
            <a:ext cx="1685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7CDB4DB-BBBD-4186-83F8-6361D7DFDC56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48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Skriptni</a:t>
            </a:r>
            <a:r>
              <a:rPr lang="en-US" dirty="0"/>
              <a:t> </a:t>
            </a:r>
            <a:r>
              <a:rPr lang="en-US" dirty="0" err="1"/>
              <a:t>jezici</a:t>
            </a:r>
            <a:r>
              <a:rPr lang="en-US" dirty="0"/>
              <a:t> | dr.sc. </a:t>
            </a:r>
            <a:r>
              <a:rPr lang="en-US" dirty="0" err="1"/>
              <a:t>Željko</a:t>
            </a:r>
            <a:r>
              <a:rPr lang="en-US" dirty="0"/>
              <a:t> </a:t>
            </a:r>
            <a:r>
              <a:rPr lang="en-US" dirty="0" err="1"/>
              <a:t>Marušić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4246" y="6356352"/>
            <a:ext cx="11295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DEABCD-680C-9740-9F8C-EC89DB9818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Slikovni rezultat za sum 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037394" y="368563"/>
            <a:ext cx="1713186" cy="809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880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56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680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Python –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matrica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rječnik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00358"/>
            <a:ext cx="9144000" cy="1655762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Kolegij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Skriptni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jezici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Nositelj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dr.sc.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Željko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Marušić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doc.</a:t>
            </a:r>
          </a:p>
        </p:txBody>
      </p:sp>
    </p:spTree>
    <p:extLst>
      <p:ext uri="{BB962C8B-B14F-4D97-AF65-F5344CB8AC3E}">
        <p14:creationId xmlns:p14="http://schemas.microsoft.com/office/powerpoint/2010/main" val="1046929999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CA76-CDED-49C7-A4A4-140BD2AC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Rječnik</a:t>
            </a: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A5F6E-91B3-44E2-903D-4F0869F5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12A29-FD56-4551-8F61-8EE67E89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740AE18-C0B0-4581-A368-D6055A2D7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0315" y="1272494"/>
            <a:ext cx="8531943" cy="3422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hr-HR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## prazni rječnik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 = {}   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dict['a'] = 'alfa'</a:t>
            </a:r>
            <a:b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dict['g'] = 'gama'</a:t>
            </a:r>
            <a:b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dict['o'] = 'omega'</a:t>
            </a:r>
            <a:b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hr-H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dict)  </a:t>
            </a: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{'a': 'alfa', 'o': 'omega', 'g': 'gama'}</a:t>
            </a:r>
            <a:b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hr-H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dict['a'])     </a:t>
            </a: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Jednostavna pretraga,</a:t>
            </a:r>
            <a:r>
              <a:rPr kumimoji="0" lang="hr-HR" sz="1600" b="0" i="0" u="none" strike="noStrike" cap="none" normalizeH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vraća </a:t>
            </a: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'alfa'</a:t>
            </a:r>
            <a:b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dict['a'] = 6        </a:t>
            </a: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Postavlja novu vrijednost u dict</a:t>
            </a:r>
            <a:b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print('a' in dict)   </a:t>
            </a: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Gleda</a:t>
            </a:r>
            <a:r>
              <a:rPr kumimoji="0" lang="hr-HR" sz="1600" b="0" i="0" u="none" strike="noStrike" cap="none" normalizeH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da li je 'a' ključ u dict</a:t>
            </a:r>
            <a:b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hr-H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dict['z'])     </a:t>
            </a: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Daje grešku</a:t>
            </a:r>
            <a:b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if 'z' in dict: print</a:t>
            </a:r>
            <a:r>
              <a:rPr lang="hr-H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dict['z'])    </a:t>
            </a: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## Izbjegavanje greške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r-H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hr-H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hr-H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dict.get</a:t>
            </a: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('z'))    </a:t>
            </a:r>
            <a:r>
              <a:rPr kumimoji="0" lang="hr-HR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vraća None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hr-H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hr-H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hr-HR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dict.get</a:t>
            </a:r>
            <a:r>
              <a:rPr lang="hr-HR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('z', 0)) </a:t>
            </a:r>
            <a:r>
              <a:rPr lang="hr-HR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## vraća 0</a:t>
            </a:r>
            <a:endParaRPr kumimoji="0" lang="hr-HR" sz="16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0CFE2-33E4-49C1-ACA3-2A9848B7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15" y="4849018"/>
            <a:ext cx="27717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7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DCB6-B894-4350-868E-2DF1FC8E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Rječnik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6C95-8BD6-4DAE-86EE-B62444B7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For petlja na rječniku prolazi po ključevima</a:t>
            </a:r>
          </a:p>
          <a:p>
            <a:r>
              <a:rPr lang="hr-HR" dirty="0"/>
              <a:t>Ključevi će se pojaviti po proizvoljnom redoslijedu</a:t>
            </a:r>
          </a:p>
          <a:p>
            <a:r>
              <a:rPr lang="hr-HR" dirty="0"/>
              <a:t>dict.keys() – vraća pogled (view) na ključeve rječnika</a:t>
            </a:r>
          </a:p>
          <a:p>
            <a:r>
              <a:rPr lang="hr-HR" dirty="0"/>
              <a:t>dict.values() – vraća pogled na vrijednosti rječnika</a:t>
            </a:r>
          </a:p>
          <a:p>
            <a:r>
              <a:rPr lang="hr-HR" dirty="0"/>
              <a:t>dict.items() – vraća pogled na parove oblika (ključ, vrijednost)</a:t>
            </a:r>
          </a:p>
          <a:p>
            <a:r>
              <a:rPr lang="hr-HR" dirty="0"/>
              <a:t>Svi ovi pogledi mogu biti parametar sorted() funkcije</a:t>
            </a:r>
          </a:p>
          <a:p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B3555-7098-4C46-9078-8066AB08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2D24D-CF43-4BB6-91AB-3D2B9315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5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52BB-F4CB-48E2-B4E2-4652BBDF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Rječnik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1F34-983C-4055-AAC9-A78053AEC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F4CE0-0E82-4F83-A98E-EAFEB13B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03F6B-42A6-4C5D-9445-D62C37D4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00A16C8-742E-4658-A558-BCEB78C62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512367"/>
            <a:ext cx="9144000" cy="46166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Iteracija po</a:t>
            </a:r>
            <a:r>
              <a:rPr kumimoji="0" lang="hr-HR" sz="1400" b="0" i="0" u="none" strike="noStrike" cap="none" normalizeH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hr-HR" sz="1400" b="0" i="0" u="none" strike="noStrike" cap="none" normalizeH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dict</a:t>
            </a:r>
            <a:r>
              <a:rPr kumimoji="0" lang="hr-HR" sz="1400" b="0" i="0" u="none" strike="noStrike" cap="none" normalizeH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iterira po ključevima rječnika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b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Ključevi nisu 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postavleni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po</a:t>
            </a:r>
            <a:r>
              <a:rPr kumimoji="0" lang="hr-HR" sz="1400" b="0" i="0" u="none" strike="noStrike" cap="none" normalizeH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hr-HR" sz="1400" b="0" i="0" u="none" strike="noStrike" cap="none" normalizeH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redosljedu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b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for k </a:t>
            </a:r>
            <a:r>
              <a:rPr kumimoji="0" lang="hr-H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hr-H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hr-H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</a:t>
            </a:r>
            <a:r>
              <a:rPr kumimoji="0" lang="hr-H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 </a:t>
            </a:r>
            <a:r>
              <a:rPr kumimoji="0" lang="hr-H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hr-H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hr-H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k)    </a:t>
            </a:r>
            <a:r>
              <a:rPr lang="hr-H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## ispisuje a g o</a:t>
            </a:r>
            <a:br>
              <a:rPr lang="hr-H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Isto kao gore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for k 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dict.keys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key</a:t>
            </a:r>
            <a:b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Vraća pogle</a:t>
            </a:r>
            <a:r>
              <a:rPr lang="hr-HR" sz="14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d na ključeve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  <a:b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hr-H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dict.keys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())    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dict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_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keys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(['a', 'o', '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g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'])</a:t>
            </a:r>
            <a:b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.values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() vraća pogled na</a:t>
            </a:r>
            <a:r>
              <a:rPr kumimoji="0" lang="hr-HR" sz="1400" b="0" i="0" u="none" strike="noStrike" cap="none" normalizeH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vrijednosti</a:t>
            </a:r>
            <a:b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hr-H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dict.values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())  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dict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_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values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(['alfa', 'omega', 'gama'])</a:t>
            </a:r>
            <a:b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Ispis</a:t>
            </a:r>
            <a:r>
              <a:rPr kumimoji="0" lang="hr-HR" sz="1400" b="0" i="0" u="none" strike="noStrike" cap="none" normalizeH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ključa i vrijednosti po sortiranim ključevima</a:t>
            </a:r>
            <a:b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for k 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sorted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dict.keys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()):</a:t>
            </a:r>
            <a:b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hr-H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k, 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[k])</a:t>
            </a:r>
            <a:b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  </a:t>
            </a:r>
            <a:b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.items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() je pogled na listu parova (ključ, vrijednost)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hr-H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dict.items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()) 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 [('a', 'alfa'), ('o', 'omega'), ('g', 'gama')]</a:t>
            </a:r>
            <a:b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b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Iteracija po parovima</a:t>
            </a:r>
            <a:r>
              <a:rPr kumimoji="0" lang="hr-HR" sz="1400" b="0" i="0" u="none" strike="noStrike" cap="none" normalizeH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 (ključ, vrijednost)</a:t>
            </a:r>
            <a:b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for k, v 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dict.items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(): </a:t>
            </a:r>
            <a:r>
              <a:rPr kumimoji="0" lang="hr-H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print</a:t>
            </a:r>
            <a:r>
              <a:rPr lang="hr-H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k, '&gt;', v)</a:t>
            </a:r>
            <a:b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hr-HR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## a &gt; alfa    o &gt; omega     g &gt; gama </a:t>
            </a:r>
          </a:p>
        </p:txBody>
      </p:sp>
    </p:spTree>
    <p:extLst>
      <p:ext uri="{BB962C8B-B14F-4D97-AF65-F5344CB8AC3E}">
        <p14:creationId xmlns:p14="http://schemas.microsoft.com/office/powerpoint/2010/main" val="178891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FCDB-E786-401C-AD13-B2AA61AF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41A1-0C30-4F81-AE67-BC949721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/>
              <a:t>del operator briše varijable i podatke iz memorije.</a:t>
            </a:r>
          </a:p>
          <a:p>
            <a:r>
              <a:rPr lang="hr-HR" sz="2000" dirty="0"/>
              <a:t>U najjednostavnijem slučaju del briše varijablu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hr-HR" sz="2000" dirty="0"/>
              <a:t>del se može koristiti kod lista za brisanje elemenata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hr-HR" sz="2000" dirty="0"/>
              <a:t>del se može koristiti i kod rječnika</a:t>
            </a:r>
          </a:p>
          <a:p>
            <a:pPr marL="0" indent="0">
              <a:buNone/>
            </a:pPr>
            <a:endParaRPr lang="hr-HR" sz="2000" dirty="0"/>
          </a:p>
          <a:p>
            <a:endParaRPr lang="hr-HR" sz="2000" dirty="0"/>
          </a:p>
          <a:p>
            <a:endParaRPr lang="hr-B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2CCDB-3AA7-49DA-9C13-9D24A57E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DE8CA-81A3-4EF3-BAAB-78B820FF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BCF920E-24CC-439E-8995-7957211FA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42" y="2380693"/>
            <a:ext cx="4896544" cy="584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hr-HR" sz="16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= 6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del 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a	</a:t>
            </a:r>
            <a:r>
              <a:rPr lang="nn-NO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hr-HR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a više ne postoji</a:t>
            </a:r>
            <a:endParaRPr kumimoji="0" lang="hr-HR" sz="16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4409E96-AE74-4DFC-B4E6-2E9D4051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42" y="3556058"/>
            <a:ext cx="7272808" cy="107721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hr-HR" sz="1600" dirty="0">
                <a:latin typeface="Courier New" pitchFamily="49" charset="0"/>
                <a:cs typeface="Courier New" pitchFamily="49" charset="0"/>
              </a:rPr>
              <a:t>lista = ['a', 'b', '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del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 lista[0]     </a:t>
            </a:r>
            <a:r>
              <a:rPr lang="hr-HR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## Briše prvi element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del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 lista[-2:]   </a:t>
            </a:r>
            <a:r>
              <a:rPr lang="hr-HR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## Briše zadnja 2 elementa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(lista)     </a:t>
            </a:r>
            <a:r>
              <a:rPr lang="hr-HR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## ['b']</a:t>
            </a:r>
            <a:endParaRPr kumimoji="0" lang="hr-HR" sz="16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D63236F-7E43-4E0D-BD82-DD1952C1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220" y="5239255"/>
            <a:ext cx="8352928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 = {'a':1, 'b':2, 'c':3}</a:t>
            </a:r>
            <a:br>
              <a:rPr lang="hr-HR" sz="1600" dirty="0">
                <a:latin typeface="Courier New" pitchFamily="49" charset="0"/>
                <a:cs typeface="Courier New" pitchFamily="49" charset="0"/>
              </a:rPr>
            </a:b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del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['b'] </a:t>
            </a:r>
            <a:r>
              <a:rPr lang="hr-HR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## Briše ključ 'b' i njegovu vrijednost</a:t>
            </a:r>
            <a:br>
              <a:rPr lang="hr-HR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)   </a:t>
            </a:r>
            <a:r>
              <a:rPr lang="hr-HR" sz="16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## {'a':1, 'c':3}</a:t>
            </a:r>
            <a:endParaRPr kumimoji="0" lang="hr-HR" sz="16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91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20C5-53E3-4F89-B267-66958E81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34EF-CB21-44CB-8EC6-60332F27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19"/>
            <a:ext cx="6739647" cy="4671844"/>
          </a:xfrm>
        </p:spPr>
        <p:txBody>
          <a:bodyPr/>
          <a:lstStyle/>
          <a:p>
            <a:r>
              <a:rPr lang="hr-HR" dirty="0"/>
              <a:t>Problem: Uz pomoć danog dvojezičnog rječnika prijevoda prevedi božićne i novogodišnje čestitke s hrvatskog na engleski jezik</a:t>
            </a:r>
          </a:p>
          <a:p>
            <a:r>
              <a:rPr lang="hr-HR" dirty="0"/>
              <a:t>Ulaz: rječnik prijevoda, čestitka na hrvatskom</a:t>
            </a:r>
          </a:p>
          <a:p>
            <a:r>
              <a:rPr lang="hr-HR" dirty="0"/>
              <a:t>Izlaz: čestitka na engleskom</a:t>
            </a:r>
          </a:p>
          <a:p>
            <a:r>
              <a:rPr lang="hr-HR" dirty="0"/>
              <a:t>Podproblemi</a:t>
            </a:r>
          </a:p>
          <a:p>
            <a:pPr lvl="1"/>
            <a:r>
              <a:rPr lang="hr-HR" dirty="0"/>
              <a:t>rečenicu na hrvatskom jeziku razbiti na listu riječi</a:t>
            </a:r>
          </a:p>
          <a:p>
            <a:pPr lvl="1"/>
            <a:r>
              <a:rPr lang="hr-HR" dirty="0"/>
              <a:t>za svaku riječ iz liste riječi na hrvatskom pronaći njen prijevod i ubaciti je u novu listu riječi na engleskom jeziku</a:t>
            </a:r>
          </a:p>
          <a:p>
            <a:pPr lvl="1"/>
            <a:r>
              <a:rPr lang="hr-HR" dirty="0"/>
              <a:t>spojiti listu riječi na engleskom jeziku u rečenicu na engleskom jeziku</a:t>
            </a:r>
          </a:p>
          <a:p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10282-B51E-4DB0-B753-9D228F25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B7B75-5DCA-416A-AC0F-7A091872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4BB6A-8FC5-46FC-8529-FC0110CFB2F5}"/>
              </a:ext>
            </a:extLst>
          </p:cNvPr>
          <p:cNvSpPr/>
          <p:nvPr/>
        </p:nvSpPr>
        <p:spPr>
          <a:xfrm>
            <a:off x="7745732" y="3001215"/>
            <a:ext cx="3898276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r-HR" dirty="0">
                <a:latin typeface="Courier New" pitchFamily="49" charset="0"/>
                <a:cs typeface="Courier New" pitchFamily="49" charset="0"/>
              </a:rPr>
              <a:t>prijevod = {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'sretan': '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happy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'sretna': '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happy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'nova': 'new',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'godina': '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year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'čestit': '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merry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'božić': '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christmas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'i</a:t>
            </a:r>
            <a:r>
              <a:rPr lang="hr-HR">
                <a:latin typeface="Courier New" pitchFamily="49" charset="0"/>
                <a:cs typeface="Courier New" pitchFamily="49" charset="0"/>
              </a:rPr>
              <a:t>': 'and'</a:t>
            </a:r>
            <a:endParaRPr lang="hr-HR" dirty="0">
              <a:latin typeface="Courier New" pitchFamily="49" charset="0"/>
              <a:cs typeface="Courier New" pitchFamily="49" charset="0"/>
            </a:endParaRP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1370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779D-06F6-4331-86FE-BFA29AAE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CF95-5CD0-4A30-9B91-83978BB2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C9EBC-C6A1-4B02-871C-5AFDA5C1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A8201-328D-4E61-B2F8-0B4F5B92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BB5B0E-593D-4DC7-84A0-286B062F9870}"/>
              </a:ext>
            </a:extLst>
          </p:cNvPr>
          <p:cNvSpPr/>
          <p:nvPr/>
        </p:nvSpPr>
        <p:spPr>
          <a:xfrm>
            <a:off x="7744837" y="1660489"/>
            <a:ext cx="4015903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r-HR" dirty="0">
                <a:latin typeface="Courier New" pitchFamily="49" charset="0"/>
                <a:cs typeface="Courier New" pitchFamily="49" charset="0"/>
              </a:rPr>
              <a:t>prijevod = {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'sretan': '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happy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'sretna': '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happy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'nova': 'new',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'godina': '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year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'čestit': '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merry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'božić': '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christmas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'i': 'and'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8100F7-9E74-4DD9-9DB0-3D827017B2E2}"/>
              </a:ext>
            </a:extLst>
          </p:cNvPr>
          <p:cNvSpPr/>
          <p:nvPr/>
        </p:nvSpPr>
        <p:spPr>
          <a:xfrm>
            <a:off x="763172" y="1660489"/>
            <a:ext cx="642556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r-HR" dirty="0">
                <a:latin typeface="Courier New" pitchFamily="49" charset="0"/>
                <a:cs typeface="Courier New" pitchFamily="49" charset="0"/>
              </a:rPr>
              <a:t>def prevedi(prijevod, hr_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recenica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  hr_lista = hr_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recenica.split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(' ')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print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(hr_lista)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en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_lista = []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  for hr_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rijec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_lista: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en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lista.append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(prijevod[hr_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rijec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en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recenica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 = ' '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.join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en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_lista)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en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recenica</a:t>
            </a:r>
            <a:endParaRPr lang="hr-H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DBDFFD-3C62-455F-8E53-26B6BEA79688}"/>
              </a:ext>
            </a:extLst>
          </p:cNvPr>
          <p:cNvSpPr/>
          <p:nvPr/>
        </p:nvSpPr>
        <p:spPr>
          <a:xfrm>
            <a:off x="1034380" y="4891216"/>
            <a:ext cx="912129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r-HR" dirty="0">
                <a:latin typeface="Courier New" pitchFamily="49" charset="0"/>
                <a:cs typeface="Courier New" pitchFamily="49" charset="0"/>
              </a:rPr>
              <a:t>def prevedi(prijevod, hr_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recenica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 ' '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.join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([prijevod[hr_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rijec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] for hr_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rijec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hr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hr-HR" dirty="0" err="1">
                <a:latin typeface="Courier New" pitchFamily="49" charset="0"/>
                <a:cs typeface="Courier New" pitchFamily="49" charset="0"/>
              </a:rPr>
              <a:t>recenica.split</a:t>
            </a:r>
            <a:r>
              <a:rPr lang="hr-HR" dirty="0">
                <a:latin typeface="Courier New" pitchFamily="49" charset="0"/>
                <a:cs typeface="Courier New" pitchFamily="49" charset="0"/>
              </a:rPr>
              <a:t>(' ')]</a:t>
            </a:r>
          </a:p>
        </p:txBody>
      </p:sp>
    </p:spTree>
    <p:extLst>
      <p:ext uri="{BB962C8B-B14F-4D97-AF65-F5344CB8AC3E}">
        <p14:creationId xmlns:p14="http://schemas.microsoft.com/office/powerpoint/2010/main" val="245029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7BE8-92D3-46EF-9D6E-EDC8F176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59FC-48E7-44DD-98DF-B8A3D5F7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Problem: Za danu listu brojeva stvori rječnik u kojemu ćeš imati podlistu parnih i podlistu neparnih brojeva sortiranih uzlazno, </a:t>
            </a:r>
            <a:br>
              <a:rPr lang="hr-HR" dirty="0"/>
            </a:br>
            <a:r>
              <a:rPr lang="hr-HR" dirty="0"/>
              <a:t>Npr. za [4,5,1,3,2] se dobije rječnik {'parni': [2,4], 'neparni': [1,3,5]}</a:t>
            </a:r>
          </a:p>
          <a:p>
            <a:r>
              <a:rPr lang="hr-HR" dirty="0"/>
              <a:t>Ulaz: lista brojeva</a:t>
            </a:r>
          </a:p>
          <a:p>
            <a:r>
              <a:rPr lang="hr-HR" dirty="0"/>
              <a:t>Izlaz: rječnik s dva elementa 'parni' i 'neparni'</a:t>
            </a:r>
          </a:p>
          <a:p>
            <a:r>
              <a:rPr lang="hr-HR" dirty="0"/>
              <a:t>Podproblemi:</a:t>
            </a:r>
          </a:p>
          <a:p>
            <a:pPr lvl="1"/>
            <a:r>
              <a:rPr lang="hr-HR" dirty="0"/>
              <a:t>stvori rječnik s ključevima 'parni' i 'neparni' čije su vrijednosti prazne liste</a:t>
            </a:r>
          </a:p>
          <a:p>
            <a:pPr lvl="1"/>
            <a:r>
              <a:rPr lang="hr-HR" dirty="0"/>
              <a:t>za svaki broj iz dane liste provjeri jeli paran ili neparan i ovisno o tome ga dodaj u rječnik</a:t>
            </a:r>
          </a:p>
          <a:p>
            <a:pPr lvl="1"/>
            <a:r>
              <a:rPr lang="hr-HR" dirty="0"/>
              <a:t>sortiraj liste parnih i neparnih u rječniku</a:t>
            </a:r>
          </a:p>
          <a:p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5D225-4ED1-4132-997B-6C67942D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47CF0-EEF6-4FD7-B849-6C7EAE30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3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2C00-B527-4290-8866-E24EAB16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2689-4D0E-46B3-8952-4ED98B3A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385743-1208-4E98-B8CF-0C7C07AE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FA622-A415-436B-9E07-F8E713AB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2EE125-7456-445F-8ED8-F1772CA6425D}"/>
              </a:ext>
            </a:extLst>
          </p:cNvPr>
          <p:cNvSpPr/>
          <p:nvPr/>
        </p:nvSpPr>
        <p:spPr>
          <a:xfrm>
            <a:off x="838199" y="1364343"/>
            <a:ext cx="7632848" cy="3662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r-HR" sz="1600" dirty="0">
                <a:latin typeface="Courier New" pitchFamily="49" charset="0"/>
                <a:cs typeface="Courier New" pitchFamily="49" charset="0"/>
              </a:rPr>
              <a:t>def razdvoji(lista):</a:t>
            </a:r>
          </a:p>
          <a:p>
            <a:r>
              <a:rPr lang="hr-H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rjecnik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 = {</a:t>
            </a:r>
          </a:p>
          <a:p>
            <a:r>
              <a:rPr lang="hr-HR" sz="1600" dirty="0">
                <a:latin typeface="Courier New" pitchFamily="49" charset="0"/>
                <a:cs typeface="Courier New" pitchFamily="49" charset="0"/>
              </a:rPr>
              <a:t>        'parni': [],</a:t>
            </a:r>
          </a:p>
          <a:p>
            <a:r>
              <a:rPr lang="hr-HR" sz="1600" dirty="0">
                <a:latin typeface="Courier New" pitchFamily="49" charset="0"/>
                <a:cs typeface="Courier New" pitchFamily="49" charset="0"/>
              </a:rPr>
              <a:t>        'neparni': []</a:t>
            </a:r>
          </a:p>
          <a:p>
            <a:r>
              <a:rPr lang="hr-HR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hr-HR" sz="1600" dirty="0">
                <a:latin typeface="Courier New" pitchFamily="49" charset="0"/>
                <a:cs typeface="Courier New" pitchFamily="49" charset="0"/>
              </a:rPr>
              <a:t>    for broj 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 lista:</a:t>
            </a:r>
          </a:p>
          <a:p>
            <a:r>
              <a:rPr lang="hr-HR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 broj % 2 == 0:</a:t>
            </a:r>
          </a:p>
          <a:p>
            <a:r>
              <a:rPr lang="hr-HR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rjecnik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['parni']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.append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(broj)</a:t>
            </a:r>
          </a:p>
          <a:p>
            <a:r>
              <a:rPr lang="hr-HR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hr-HR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rjecnik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['neparni']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.append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(broj)</a:t>
            </a:r>
          </a:p>
          <a:p>
            <a:endParaRPr lang="hr-H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hr-H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rjecnik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['parni'] = 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sorted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rjecnik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['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parni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hr-H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rjecnik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['neparni'] = 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sorted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rjecnik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['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neparni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hr-H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hr-H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sz="1600" dirty="0" err="1">
                <a:latin typeface="Courier New" pitchFamily="49" charset="0"/>
                <a:cs typeface="Courier New" pitchFamily="49" charset="0"/>
              </a:rPr>
              <a:t>rjecnik</a:t>
            </a:r>
            <a:endParaRPr lang="hr-H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CD186-BABB-4247-AFD2-90B22FA5E23A}"/>
              </a:ext>
            </a:extLst>
          </p:cNvPr>
          <p:cNvSpPr/>
          <p:nvPr/>
        </p:nvSpPr>
        <p:spPr>
          <a:xfrm>
            <a:off x="838199" y="5118609"/>
            <a:ext cx="8748464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hr-HR" sz="1400" dirty="0">
                <a:latin typeface="Courier New" pitchFamily="49" charset="0"/>
                <a:cs typeface="Courier New" pitchFamily="49" charset="0"/>
              </a:rPr>
              <a:t>def razdvoji(lista):</a:t>
            </a:r>
          </a:p>
          <a:p>
            <a:r>
              <a:rPr lang="hr-H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hr-HR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hr-HR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hr-HR" sz="1400" dirty="0">
                <a:latin typeface="Courier New" pitchFamily="49" charset="0"/>
                <a:cs typeface="Courier New" pitchFamily="49" charset="0"/>
              </a:rPr>
              <a:t>        'parni': </a:t>
            </a:r>
            <a:r>
              <a:rPr lang="hr-HR" sz="1400" dirty="0" err="1">
                <a:latin typeface="Courier New" pitchFamily="49" charset="0"/>
                <a:cs typeface="Courier New" pitchFamily="49" charset="0"/>
              </a:rPr>
              <a:t>sorted</a:t>
            </a:r>
            <a:r>
              <a:rPr lang="hr-HR" sz="1400" dirty="0">
                <a:latin typeface="Courier New" pitchFamily="49" charset="0"/>
                <a:cs typeface="Courier New" pitchFamily="49" charset="0"/>
              </a:rPr>
              <a:t>([br for br </a:t>
            </a:r>
            <a:r>
              <a:rPr lang="hr-HR" sz="14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hr-HR" sz="1400" dirty="0">
                <a:latin typeface="Courier New" pitchFamily="49" charset="0"/>
                <a:cs typeface="Courier New" pitchFamily="49" charset="0"/>
              </a:rPr>
              <a:t> lista </a:t>
            </a:r>
            <a:r>
              <a:rPr lang="hr-HR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hr-HR" sz="1400" dirty="0">
                <a:latin typeface="Courier New" pitchFamily="49" charset="0"/>
                <a:cs typeface="Courier New" pitchFamily="49" charset="0"/>
              </a:rPr>
              <a:t> br % 2 == 0]),</a:t>
            </a:r>
          </a:p>
          <a:p>
            <a:r>
              <a:rPr lang="hr-HR" sz="1400" dirty="0">
                <a:latin typeface="Courier New" pitchFamily="49" charset="0"/>
                <a:cs typeface="Courier New" pitchFamily="49" charset="0"/>
              </a:rPr>
              <a:t>        'neparni': </a:t>
            </a:r>
            <a:r>
              <a:rPr lang="hr-HR" sz="1400" dirty="0" err="1">
                <a:latin typeface="Courier New" pitchFamily="49" charset="0"/>
                <a:cs typeface="Courier New" pitchFamily="49" charset="0"/>
              </a:rPr>
              <a:t>sorted</a:t>
            </a:r>
            <a:r>
              <a:rPr lang="hr-HR" sz="1400" dirty="0">
                <a:latin typeface="Courier New" pitchFamily="49" charset="0"/>
                <a:cs typeface="Courier New" pitchFamily="49" charset="0"/>
              </a:rPr>
              <a:t>([br for br </a:t>
            </a:r>
            <a:r>
              <a:rPr lang="hr-HR" sz="14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hr-HR" sz="1400" dirty="0">
                <a:latin typeface="Courier New" pitchFamily="49" charset="0"/>
                <a:cs typeface="Courier New" pitchFamily="49" charset="0"/>
              </a:rPr>
              <a:t> lista </a:t>
            </a:r>
            <a:r>
              <a:rPr lang="hr-HR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hr-HR" sz="1400" dirty="0">
                <a:latin typeface="Courier New" pitchFamily="49" charset="0"/>
                <a:cs typeface="Courier New" pitchFamily="49" charset="0"/>
              </a:rPr>
              <a:t> br % 2 != 0])</a:t>
            </a:r>
          </a:p>
          <a:p>
            <a:r>
              <a:rPr lang="hr-HR" sz="14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64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Hvala</a:t>
            </a:r>
            <a:r>
              <a:rPr lang="en-US" sz="4400" dirty="0"/>
              <a:t> </a:t>
            </a:r>
            <a:r>
              <a:rPr lang="en-US" sz="4400" dirty="0" err="1"/>
              <a:t>na</a:t>
            </a:r>
            <a:r>
              <a:rPr lang="en-US" sz="4400" dirty="0"/>
              <a:t> </a:t>
            </a:r>
            <a:r>
              <a:rPr lang="en-US" sz="4400" dirty="0" err="1"/>
              <a:t>pažnji</a:t>
            </a:r>
            <a:r>
              <a:rPr lang="en-US" sz="4400" dirty="0"/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188" y="2729753"/>
            <a:ext cx="9242612" cy="1964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err="1"/>
              <a:t>Pitanja</a:t>
            </a:r>
            <a:r>
              <a:rPr lang="en-US" sz="440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4CBC-CAD1-4E54-936C-81979236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CBE2E-6BBA-4CC4-BDF0-CE332D50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Skup je kolekcija objekata</a:t>
            </a:r>
            <a:endParaRPr lang="en-US" dirty="0"/>
          </a:p>
          <a:p>
            <a:r>
              <a:rPr lang="hr-BA" dirty="0"/>
              <a:t>Objekti u skupu nemaju poredak</a:t>
            </a:r>
            <a:endParaRPr lang="en-US" dirty="0"/>
          </a:p>
          <a:p>
            <a:r>
              <a:rPr lang="hr-BA" dirty="0"/>
              <a:t>Objekti u skupu mogu biti samo od nepromjenjivih tipova podataka</a:t>
            </a:r>
            <a:endParaRPr lang="en-US" dirty="0"/>
          </a:p>
          <a:p>
            <a:r>
              <a:rPr lang="hr-BA" dirty="0"/>
              <a:t>Promjenjivi tipovi</a:t>
            </a:r>
            <a:endParaRPr lang="en-US" dirty="0"/>
          </a:p>
          <a:p>
            <a:pPr lvl="1"/>
            <a:r>
              <a:rPr lang="hr-BA" dirty="0"/>
              <a:t> lista (list) </a:t>
            </a:r>
            <a:endParaRPr lang="en-US" dirty="0"/>
          </a:p>
          <a:p>
            <a:pPr lvl="1"/>
            <a:r>
              <a:rPr lang="hr-BA" dirty="0"/>
              <a:t>skup (set)</a:t>
            </a:r>
            <a:endParaRPr lang="en-US" dirty="0"/>
          </a:p>
          <a:p>
            <a:pPr lvl="1"/>
            <a:r>
              <a:rPr lang="hr-BA" dirty="0"/>
              <a:t> rječnik (dict) </a:t>
            </a:r>
            <a:endParaRPr lang="en-US" dirty="0"/>
          </a:p>
          <a:p>
            <a:r>
              <a:rPr lang="hr-BA" dirty="0"/>
              <a:t>Nepromjenjivi tipovi</a:t>
            </a:r>
            <a:endParaRPr lang="en-US" dirty="0"/>
          </a:p>
          <a:p>
            <a:pPr lvl="1"/>
            <a:r>
              <a:rPr lang="hr-BA" dirty="0"/>
              <a:t>broj (int, float) </a:t>
            </a:r>
            <a:endParaRPr lang="en-US" dirty="0"/>
          </a:p>
          <a:p>
            <a:pPr lvl="1"/>
            <a:r>
              <a:rPr lang="hr-BA" dirty="0"/>
              <a:t>string (str) </a:t>
            </a:r>
            <a:endParaRPr lang="en-US" dirty="0"/>
          </a:p>
          <a:p>
            <a:pPr lvl="1"/>
            <a:r>
              <a:rPr lang="hr-BA" dirty="0"/>
              <a:t>n-torka (tuple) </a:t>
            </a:r>
            <a:endParaRPr lang="en-US" dirty="0"/>
          </a:p>
          <a:p>
            <a:pPr lvl="1"/>
            <a:r>
              <a:rPr lang="hr-BA" dirty="0"/>
              <a:t>"zamrznuti" skup (frozenset)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F4B1D-9542-40C3-ADC0-7FA9DA89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BC0FB-D199-4A93-AAB6-91496FEB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Sadržaj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matrica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rječnik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2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980E4-3E25-4241-85DD-6E80797C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9E86-3941-42E7-B38F-C3757C4F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Prazni skup je jednak set()</a:t>
            </a:r>
            <a:endParaRPr lang="en-US" dirty="0"/>
          </a:p>
          <a:p>
            <a:r>
              <a:rPr lang="hr-BA" dirty="0"/>
              <a:t>Ako inicijaliziramo skup s postojećim podacima onda možemo pisati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ili</a:t>
            </a: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1D14D-D508-4EA3-B6B3-3943C1EA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0A82A-4DF2-459F-A0A9-12EE0C48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206CF-5F89-4026-A19B-C6FF28B5E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57450"/>
            <a:ext cx="10496550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5D078A-8FCC-45A4-BEE8-BCB2C60A5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993424"/>
            <a:ext cx="10610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88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3A5-94D2-41E8-AA4E-F10DA082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Skup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D5AC-222F-4187-B7C2-17014F1D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BA" dirty="0"/>
              <a:t>U skup ne možemo stavljati listu, rječnik, drugi skup (osim ako nije "zamrznuti" skup)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hr-BA" dirty="0"/>
              <a:t>Alternativno rješenje je da </a:t>
            </a:r>
            <a:endParaRPr lang="en-US" dirty="0"/>
          </a:p>
          <a:p>
            <a:pPr lvl="1"/>
            <a:r>
              <a:rPr lang="hr-BA" dirty="0"/>
              <a:t>umjesto liste koristimo n-torku, </a:t>
            </a:r>
            <a:endParaRPr lang="en-US" dirty="0"/>
          </a:p>
          <a:p>
            <a:pPr lvl="1"/>
            <a:r>
              <a:rPr lang="hr-BA" dirty="0"/>
              <a:t>umjesto rječnika koristimo zamrznuti skup parova ključeva i vrijednosti, </a:t>
            </a:r>
            <a:endParaRPr lang="en-US" dirty="0"/>
          </a:p>
          <a:p>
            <a:pPr lvl="1"/>
            <a:r>
              <a:rPr lang="hr-BA" dirty="0"/>
              <a:t>umjesto skupa koristimo zamrznuti skup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141DE-4D87-47D5-8302-9386F728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4A5B9-62B3-4F59-98EE-F1EAFC3E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9D655-5524-4E73-B1F8-95F1F974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782" y="2027371"/>
            <a:ext cx="5876436" cy="1661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CB824-4BFD-421F-9846-CBDCC938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478254"/>
            <a:ext cx="7037704" cy="8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81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AEDB-ECB3-4778-8C7F-9899C60F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Operacije nad skupom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D06D-4BC1-40B1-9ECE-E5ABE46B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E2A13-C96F-4C6B-A48D-3047402F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75875-0D5E-4D82-8933-9678D052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BF2D0-29C3-47BA-8094-B7797BD9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17" y="1490656"/>
            <a:ext cx="6653432" cy="45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6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13E2-3BCF-4FE2-A1C0-B439E86E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Ekvivalentni izrazi nad skupovima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5CD0-EF46-44A0-B74E-A92AE7B0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689B-CA0E-48D4-BFFE-86DFE8F9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A8901-786E-402E-B3FE-B1F3FDCC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E211EB-9AE1-4198-A5AE-D060E6DBB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56" y="1726400"/>
            <a:ext cx="7604833" cy="379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7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DAAC-C2C4-40E8-8D88-5BA04C8F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38BE-0706-4132-8F1D-4F061AE1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 dani skup S nađi sve dvočlane podskupove od S </a:t>
            </a:r>
            <a:endParaRPr lang="en-US" dirty="0"/>
          </a:p>
          <a:p>
            <a:r>
              <a:rPr lang="pl-PL" dirty="0"/>
              <a:t> def dvoclani_podskup(s):</a:t>
            </a:r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79C23-8C4C-4DBC-A478-026C4D56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DC39C-3FCB-4294-90A8-7D47D6ED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53A70-4338-4038-AB41-214ED014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465" y="2997151"/>
            <a:ext cx="78771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6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45D9-AB2A-4801-86B9-1C12D63A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BA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07C8-7048-47D5-BB06-17D82CCF3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BA" dirty="0"/>
              <a:t>Pronađi sve particije skupa S </a:t>
            </a:r>
            <a:endParaRPr lang="en-US" dirty="0"/>
          </a:p>
          <a:p>
            <a:r>
              <a:rPr lang="hr-BA" dirty="0"/>
              <a:t>Neka je S = {1, 2, 3, 4} </a:t>
            </a:r>
            <a:endParaRPr lang="en-US" dirty="0"/>
          </a:p>
          <a:p>
            <a:r>
              <a:rPr lang="hr-BA" dirty="0"/>
              <a:t>Particije od S su</a:t>
            </a:r>
            <a:endParaRPr lang="en-US" dirty="0"/>
          </a:p>
          <a:p>
            <a:pPr lvl="1"/>
            <a:r>
              <a:rPr lang="hr-BA" dirty="0"/>
              <a:t> {}, </a:t>
            </a:r>
            <a:endParaRPr lang="en-US" dirty="0"/>
          </a:p>
          <a:p>
            <a:pPr lvl="1"/>
            <a:r>
              <a:rPr lang="hr-BA" dirty="0"/>
              <a:t>{1}, {2}, {3}, {4},</a:t>
            </a:r>
            <a:endParaRPr lang="en-US" dirty="0"/>
          </a:p>
          <a:p>
            <a:pPr lvl="1"/>
            <a:r>
              <a:rPr lang="hr-BA" dirty="0"/>
              <a:t> {1,2}, {1,3}, {1,4}, {2,3}, {2,4},{3,4} </a:t>
            </a:r>
            <a:endParaRPr lang="en-US" dirty="0"/>
          </a:p>
          <a:p>
            <a:pPr lvl="1"/>
            <a:r>
              <a:rPr lang="hr-BA" dirty="0"/>
              <a:t>{1,2,3},{1,2,4},{1,3,4},{2,3,4} </a:t>
            </a:r>
            <a:endParaRPr lang="en-US" dirty="0"/>
          </a:p>
          <a:p>
            <a:pPr lvl="1"/>
            <a:r>
              <a:rPr lang="hr-BA" dirty="0"/>
              <a:t>{1,2,3,4}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B4700-E0B3-4549-AACB-007932E5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7FFDE-ED9B-41BE-8950-076F55DD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4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78BC-5086-4BC6-A9FD-E1A8BFB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u </a:t>
            </a:r>
            <a:r>
              <a:rPr lang="en-US" dirty="0" err="1"/>
              <a:t>listi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5C8A-E92F-4652-877A-91AC2A159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19"/>
            <a:ext cx="7725192" cy="4671844"/>
          </a:xfrm>
        </p:spPr>
        <p:txBody>
          <a:bodyPr/>
          <a:lstStyle/>
          <a:p>
            <a:r>
              <a:rPr lang="hr-HR" dirty="0"/>
              <a:t>Kako definirati dvodimenzionalno polje – matricu od r redaka i s stupaca</a:t>
            </a:r>
          </a:p>
          <a:p>
            <a:r>
              <a:rPr lang="hr-HR" dirty="0"/>
              <a:t>Definira se lista čiji su elementi liste</a:t>
            </a:r>
          </a:p>
          <a:p>
            <a:r>
              <a:rPr lang="hr-HR" dirty="0"/>
              <a:t>Primjer matrica 4x3 će imati listu čiji elementi su 4 liste duljine 3 </a:t>
            </a:r>
            <a:br>
              <a:rPr lang="hr-HR" dirty="0"/>
            </a:br>
            <a:r>
              <a:rPr lang="hr-HR" dirty="0"/>
              <a:t>(4 retka, 3 stupca)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hr-HR" dirty="0"/>
              <a:t>iskoristiti shvaćanje liste za stvaranje liste</a:t>
            </a:r>
          </a:p>
          <a:p>
            <a:endParaRPr lang="hr-HR" dirty="0"/>
          </a:p>
          <a:p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14670-FE34-4B56-BD29-E92F95E3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70133-035F-4DE3-A50A-78FC00AD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DD154-4586-4990-9230-B16DAFB8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835" y="2018293"/>
            <a:ext cx="3305118" cy="2236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A79747-F8A0-42A1-B876-A014692F1F8A}"/>
              </a:ext>
            </a:extLst>
          </p:cNvPr>
          <p:cNvSpPr txBox="1"/>
          <p:nvPr/>
        </p:nvSpPr>
        <p:spPr>
          <a:xfrm>
            <a:off x="1781679" y="5012084"/>
            <a:ext cx="772519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&gt;&gt;&gt; a = [[0 for i </a:t>
            </a:r>
            <a:r>
              <a:rPr lang="hr-HR" sz="20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hr-H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sz="2000" dirty="0" err="1">
                <a:latin typeface="Courier New" pitchFamily="49" charset="0"/>
                <a:cs typeface="Courier New" pitchFamily="49" charset="0"/>
              </a:rPr>
              <a:t>range</a:t>
            </a:r>
            <a:r>
              <a:rPr lang="hr-HR" sz="2000" dirty="0">
                <a:latin typeface="Courier New" pitchFamily="49" charset="0"/>
                <a:cs typeface="Courier New" pitchFamily="49" charset="0"/>
              </a:rPr>
              <a:t>(3)] for i </a:t>
            </a:r>
            <a:r>
              <a:rPr lang="hr-HR" sz="20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hr-H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r-HR" sz="2000" dirty="0" err="1">
                <a:latin typeface="Courier New" pitchFamily="49" charset="0"/>
                <a:cs typeface="Courier New" pitchFamily="49" charset="0"/>
              </a:rPr>
              <a:t>range</a:t>
            </a:r>
            <a:r>
              <a:rPr lang="hr-HR" sz="2000" dirty="0">
                <a:latin typeface="Courier New" pitchFamily="49" charset="0"/>
                <a:cs typeface="Courier New" pitchFamily="49" charset="0"/>
              </a:rPr>
              <a:t>(4)]</a:t>
            </a:r>
          </a:p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[[0, 0, </a:t>
            </a:r>
            <a:r>
              <a:rPr lang="hr-HR" sz="2000" dirty="0" err="1">
                <a:latin typeface="Courier New" pitchFamily="49" charset="0"/>
                <a:cs typeface="Courier New" pitchFamily="49" charset="0"/>
              </a:rPr>
              <a:t>0</a:t>
            </a:r>
            <a:r>
              <a:rPr lang="hr-HR" sz="2000" dirty="0">
                <a:latin typeface="Courier New" pitchFamily="49" charset="0"/>
                <a:cs typeface="Courier New" pitchFamily="49" charset="0"/>
              </a:rPr>
              <a:t>], [0, 0, </a:t>
            </a:r>
            <a:r>
              <a:rPr lang="hr-HR" sz="2000" dirty="0" err="1">
                <a:latin typeface="Courier New" pitchFamily="49" charset="0"/>
                <a:cs typeface="Courier New" pitchFamily="49" charset="0"/>
              </a:rPr>
              <a:t>0</a:t>
            </a:r>
            <a:r>
              <a:rPr lang="hr-HR" sz="2000" dirty="0">
                <a:latin typeface="Courier New" pitchFamily="49" charset="0"/>
                <a:cs typeface="Courier New" pitchFamily="49" charset="0"/>
              </a:rPr>
              <a:t>], [0, 0, </a:t>
            </a:r>
            <a:r>
              <a:rPr lang="hr-HR" sz="2000" dirty="0" err="1">
                <a:latin typeface="Courier New" pitchFamily="49" charset="0"/>
                <a:cs typeface="Courier New" pitchFamily="49" charset="0"/>
              </a:rPr>
              <a:t>0</a:t>
            </a:r>
            <a:r>
              <a:rPr lang="hr-HR" sz="2000" dirty="0">
                <a:latin typeface="Courier New" pitchFamily="49" charset="0"/>
                <a:cs typeface="Courier New" pitchFamily="49" charset="0"/>
              </a:rPr>
              <a:t>], [0, 0, </a:t>
            </a:r>
            <a:r>
              <a:rPr lang="hr-HR" sz="2000" dirty="0" err="1">
                <a:latin typeface="Courier New" pitchFamily="49" charset="0"/>
                <a:cs typeface="Courier New" pitchFamily="49" charset="0"/>
              </a:rPr>
              <a:t>0</a:t>
            </a:r>
            <a:r>
              <a:rPr lang="hr-HR" sz="2000" dirty="0"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87982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FEEC-6317-4061-96BD-FBD6DD0F5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u </a:t>
            </a:r>
            <a:r>
              <a:rPr lang="en-US" dirty="0" err="1"/>
              <a:t>listi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30EDC-13BF-4DE9-B5E5-5352ACAA6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Matrica se može unaprijed definirati, ako točno znamo koji su njeni elementi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hr-HR" dirty="0"/>
              <a:t>Da bi pristupili elementu u i-tom retku i j-tom stupcu, koristimo sintaksu a[i][j]</a:t>
            </a:r>
          </a:p>
          <a:p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F6EC8-69A9-49B3-9DC7-1C4F286C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2A955-6059-46BC-AC23-98148372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50C0A-7ABB-4EB1-917F-05655D31B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80" y="2288466"/>
            <a:ext cx="2677123" cy="1752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8A58A5-5DBD-4318-92E7-7ED1BE68041F}"/>
              </a:ext>
            </a:extLst>
          </p:cNvPr>
          <p:cNvSpPr txBox="1"/>
          <p:nvPr/>
        </p:nvSpPr>
        <p:spPr>
          <a:xfrm>
            <a:off x="6659336" y="2281755"/>
            <a:ext cx="2185214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a = [</a:t>
            </a:r>
          </a:p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  [8, 13, 4],</a:t>
            </a:r>
          </a:p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  [0, 7, 11],</a:t>
            </a:r>
          </a:p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  [5, 10, 6],</a:t>
            </a:r>
          </a:p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  [12, 3, 2]</a:t>
            </a:r>
          </a:p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BFFE8-D7F2-4242-93E6-42C88831EE55}"/>
              </a:ext>
            </a:extLst>
          </p:cNvPr>
          <p:cNvSpPr txBox="1"/>
          <p:nvPr/>
        </p:nvSpPr>
        <p:spPr>
          <a:xfrm>
            <a:off x="1729385" y="5004094"/>
            <a:ext cx="741682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print(a[2][1])  ## daje 10</a:t>
            </a:r>
          </a:p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a[1][</a:t>
            </a:r>
            <a:r>
              <a:rPr lang="hr-HR" sz="2000" dirty="0" err="1">
                <a:latin typeface="Courier New" pitchFamily="49" charset="0"/>
                <a:cs typeface="Courier New" pitchFamily="49" charset="0"/>
              </a:rPr>
              <a:t>0</a:t>
            </a:r>
            <a:r>
              <a:rPr lang="hr-HR" sz="2000" dirty="0">
                <a:latin typeface="Courier New" pitchFamily="49" charset="0"/>
                <a:cs typeface="Courier New" pitchFamily="49" charset="0"/>
              </a:rPr>
              <a:t>] = 9	    ## umjesto 0 će sada biti 9</a:t>
            </a:r>
          </a:p>
        </p:txBody>
      </p:sp>
    </p:spTree>
    <p:extLst>
      <p:ext uri="{BB962C8B-B14F-4D97-AF65-F5344CB8AC3E}">
        <p14:creationId xmlns:p14="http://schemas.microsoft.com/office/powerpoint/2010/main" val="167346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F8D5-BB60-4663-965D-28FD7A46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u </a:t>
            </a:r>
            <a:r>
              <a:rPr lang="en-US" dirty="0" err="1"/>
              <a:t>listi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4D37-A771-48ED-B84E-21B3D4238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Ako želimo doći do vrijednosti iz i-tog retka, onda napišemo </a:t>
            </a:r>
            <a:r>
              <a:rPr lang="en-US" dirty="0"/>
              <a:t> </a:t>
            </a:r>
            <a:r>
              <a:rPr lang="hr-HR" dirty="0"/>
              <a:t>a[i]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hr-HR" dirty="0"/>
              <a:t>Ako želimo doći do vrijednosti iz j-tog stupca, onda napišemo</a:t>
            </a:r>
            <a:br>
              <a:rPr lang="hr-HR" dirty="0"/>
            </a:br>
            <a:r>
              <a:rPr lang="hr-HR" dirty="0"/>
              <a:t>[red[j] for red in a] </a:t>
            </a:r>
          </a:p>
          <a:p>
            <a:endParaRPr lang="hr-HR" dirty="0"/>
          </a:p>
          <a:p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C06E4-A0A1-47B5-9C09-8C060264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F67AB-BDE8-4FA7-8A09-9C4B8533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6F0D0-712A-44E6-B5D9-3946EFF8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9" y="2175854"/>
            <a:ext cx="2352675" cy="1533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416607-81A3-4A0F-A2C6-9A0873CA1687}"/>
              </a:ext>
            </a:extLst>
          </p:cNvPr>
          <p:cNvSpPr txBox="1"/>
          <p:nvPr/>
        </p:nvSpPr>
        <p:spPr>
          <a:xfrm>
            <a:off x="5437797" y="2588673"/>
            <a:ext cx="3600400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&gt;&gt;&gt; a[</a:t>
            </a:r>
            <a:r>
              <a:rPr lang="hr-HR" sz="2000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hr-HR" sz="20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[5, 10, 16]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330C59-3B3D-4DA8-9B07-7339D344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329" y="4600406"/>
            <a:ext cx="2257425" cy="1504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323622-9169-45A7-9F6C-EFD797152DF1}"/>
              </a:ext>
            </a:extLst>
          </p:cNvPr>
          <p:cNvSpPr txBox="1"/>
          <p:nvPr/>
        </p:nvSpPr>
        <p:spPr>
          <a:xfrm>
            <a:off x="5437797" y="4998938"/>
            <a:ext cx="453650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&gt;&gt;&gt; [red[</a:t>
            </a:r>
            <a:r>
              <a:rPr lang="hr-HR" sz="2000" b="1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hr-HR" sz="2000" dirty="0">
                <a:latin typeface="Courier New" pitchFamily="49" charset="0"/>
                <a:cs typeface="Courier New" pitchFamily="49" charset="0"/>
              </a:rPr>
              <a:t>] for red </a:t>
            </a:r>
            <a:r>
              <a:rPr lang="hr-HR" sz="2000" dirty="0" err="1">
                <a:latin typeface="Courier New" pitchFamily="49" charset="0"/>
                <a:cs typeface="Courier New" pitchFamily="49" charset="0"/>
              </a:rPr>
              <a:t>in</a:t>
            </a:r>
            <a:r>
              <a:rPr lang="hr-HR" sz="2000" dirty="0">
                <a:latin typeface="Courier New" pitchFamily="49" charset="0"/>
                <a:cs typeface="Courier New" pitchFamily="49" charset="0"/>
              </a:rPr>
              <a:t> a]</a:t>
            </a:r>
          </a:p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[13, 7, 10, 3]</a:t>
            </a:r>
          </a:p>
        </p:txBody>
      </p:sp>
    </p:spTree>
    <p:extLst>
      <p:ext uri="{BB962C8B-B14F-4D97-AF65-F5344CB8AC3E}">
        <p14:creationId xmlns:p14="http://schemas.microsoft.com/office/powerpoint/2010/main" val="52065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1503-03AD-4848-9B31-70213036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u </a:t>
            </a:r>
            <a:r>
              <a:rPr lang="en-US" dirty="0" err="1"/>
              <a:t>listi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E266-6D6F-430D-BD2B-D87948919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Formatirani ispis matrice gdje je svaki red odvojen znakom novog reda '\n', a svaki element u redu odvojen tabulatorom '\t'</a:t>
            </a:r>
          </a:p>
          <a:p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EE175-7A99-4EBB-AD85-8D16B4A9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E30B-50F3-4995-AF9C-CCDFA42B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8AC27F-A9BC-4207-A413-F777D0F770D2}"/>
              </a:ext>
            </a:extLst>
          </p:cNvPr>
          <p:cNvSpPr/>
          <p:nvPr/>
        </p:nvSpPr>
        <p:spPr>
          <a:xfrm>
            <a:off x="1144565" y="2601566"/>
            <a:ext cx="610242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ispis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(a):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red in a: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e in red: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(e), end = '\t')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print()</a:t>
            </a:r>
            <a:endParaRPr lang="hr-H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E2714-CBA4-4090-8E44-FE1560244D42}"/>
              </a:ext>
            </a:extLst>
          </p:cNvPr>
          <p:cNvSpPr/>
          <p:nvPr/>
        </p:nvSpPr>
        <p:spPr>
          <a:xfrm>
            <a:off x="1144565" y="4314699"/>
            <a:ext cx="896448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def ispis2(a):</a:t>
            </a:r>
          </a:p>
          <a:p>
            <a:r>
              <a:rPr lang="hr-HR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'\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(['\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(e) for e in red]) for red in a])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print(s)</a:t>
            </a:r>
            <a:endParaRPr lang="hr-HR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3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8529-7A76-420B-BEDE-67F58B49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F08F-F546-41C4-A991-7B2C3EB8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19"/>
            <a:ext cx="6637780" cy="4671844"/>
          </a:xfrm>
        </p:spPr>
        <p:txBody>
          <a:bodyPr/>
          <a:lstStyle/>
          <a:p>
            <a:r>
              <a:rPr lang="hr-HR" dirty="0"/>
              <a:t>Problem: za dani broj redaka kvadratne matrice, vrati matricu koja ima jedinice na obje dijagonale, a sve ostale vrijednosti su 0.</a:t>
            </a:r>
            <a:br>
              <a:rPr lang="hr-HR" dirty="0"/>
            </a:br>
            <a:r>
              <a:rPr lang="hr-HR" dirty="0"/>
              <a:t>Npr. za n = 5 dobije se</a:t>
            </a:r>
            <a:endParaRPr lang="en-US" dirty="0"/>
          </a:p>
          <a:p>
            <a:endParaRPr lang="en-US" dirty="0"/>
          </a:p>
          <a:p>
            <a:r>
              <a:rPr lang="hr-HR" dirty="0"/>
              <a:t>Ulaz: n –broj redaka i stupaca kvadratne matrice</a:t>
            </a:r>
          </a:p>
          <a:p>
            <a:r>
              <a:rPr lang="hr-HR" dirty="0"/>
              <a:t>Izlaz: matrica   0 -1, 1, -2, 2 -3, 3, -4, 4, -5</a:t>
            </a:r>
          </a:p>
          <a:p>
            <a:r>
              <a:rPr lang="hr-HR" dirty="0"/>
              <a:t>Podproblemi:</a:t>
            </a:r>
          </a:p>
          <a:p>
            <a:pPr lvl="1"/>
            <a:r>
              <a:rPr lang="hr-HR" dirty="0"/>
              <a:t>generiranje nulte kvadratne matrice </a:t>
            </a:r>
          </a:p>
          <a:p>
            <a:pPr lvl="1"/>
            <a:r>
              <a:rPr lang="hr-HR" dirty="0"/>
              <a:t>postavljanje jedinica po dijagonalama kvadratne matrice</a:t>
            </a:r>
          </a:p>
          <a:p>
            <a:endParaRPr lang="hr-HR" dirty="0"/>
          </a:p>
          <a:p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5CDE4-24FF-493A-A65F-4D9DFF2F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FE646-E62E-46A7-8ED5-A55831FB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A82A23-C57D-4975-8A2C-EC5A776D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542" y="1651034"/>
            <a:ext cx="3204991" cy="20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0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03AB-E5F2-49E1-907C-4CBFE0DC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A509-2C8D-4B77-B830-72091B42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FAC2C-B41A-4895-8106-04FFD1E1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C7845-AF82-4A0A-B661-E4CE603F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BDAA92-C62C-4021-8EB2-59E44390AB4C}"/>
              </a:ext>
            </a:extLst>
          </p:cNvPr>
          <p:cNvSpPr txBox="1">
            <a:spLocks/>
          </p:cNvSpPr>
          <p:nvPr/>
        </p:nvSpPr>
        <p:spPr>
          <a:xfrm>
            <a:off x="838200" y="1490656"/>
            <a:ext cx="9001188" cy="2857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hr-HR">
                <a:latin typeface="Courier New" pitchFamily="49" charset="0"/>
                <a:cs typeface="Courier New" pitchFamily="49" charset="0"/>
              </a:rPr>
              <a:t>def dijagonalna_matrica(n):</a:t>
            </a:r>
          </a:p>
          <a:p>
            <a:pPr>
              <a:buFont typeface="Arial"/>
              <a:buNone/>
            </a:pPr>
            <a:r>
              <a:rPr lang="hr-HR">
                <a:latin typeface="Courier New" pitchFamily="49" charset="0"/>
                <a:cs typeface="Courier New" pitchFamily="49" charset="0"/>
              </a:rPr>
              <a:t>	a = [[0 for i in range(n)] for i in range(n)]</a:t>
            </a:r>
          </a:p>
          <a:p>
            <a:pPr>
              <a:buFont typeface="Arial"/>
              <a:buNone/>
            </a:pPr>
            <a:r>
              <a:rPr lang="hr-HR">
                <a:latin typeface="Courier New" pitchFamily="49" charset="0"/>
                <a:cs typeface="Courier New" pitchFamily="49" charset="0"/>
              </a:rPr>
              <a:t>	for i in range(n):</a:t>
            </a:r>
          </a:p>
          <a:p>
            <a:pPr>
              <a:buFont typeface="Arial"/>
              <a:buNone/>
            </a:pPr>
            <a:r>
              <a:rPr lang="hr-HR">
                <a:latin typeface="Courier New" pitchFamily="49" charset="0"/>
                <a:cs typeface="Courier New" pitchFamily="49" charset="0"/>
              </a:rPr>
              <a:t>		a[i][i] = 1</a:t>
            </a:r>
          </a:p>
          <a:p>
            <a:pPr>
              <a:buFont typeface="Arial"/>
              <a:buNone/>
            </a:pPr>
            <a:r>
              <a:rPr lang="hr-HR">
                <a:latin typeface="Courier New" pitchFamily="49" charset="0"/>
                <a:cs typeface="Courier New" pitchFamily="49" charset="0"/>
              </a:rPr>
              <a:t>		a[i][-1-i] = 1</a:t>
            </a:r>
          </a:p>
          <a:p>
            <a:pPr>
              <a:buFont typeface="Arial"/>
              <a:buNone/>
            </a:pPr>
            <a:r>
              <a:rPr lang="hr-HR">
                <a:latin typeface="Courier New" pitchFamily="49" charset="0"/>
                <a:cs typeface="Courier New" pitchFamily="49" charset="0"/>
              </a:rPr>
              <a:t>  return a    </a:t>
            </a:r>
          </a:p>
          <a:p>
            <a:pPr lvl="1"/>
            <a:endParaRPr lang="hr-H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AED1ED-AD1C-49B3-9689-BFDB11C38E3C}"/>
              </a:ext>
            </a:extLst>
          </p:cNvPr>
          <p:cNvSpPr/>
          <p:nvPr/>
        </p:nvSpPr>
        <p:spPr>
          <a:xfrm>
            <a:off x="838200" y="4705624"/>
            <a:ext cx="864096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[</a:t>
            </a:r>
            <a:endParaRPr lang="hr-H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[1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== j or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== n-j-1 else 0  for j in range(n)] </a:t>
            </a:r>
            <a:endParaRPr lang="hr-H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hr-HR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in range(n)</a:t>
            </a:r>
            <a:endParaRPr lang="hr-HR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]</a:t>
            </a:r>
            <a:endParaRPr lang="hr-HR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1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A5AA-94E5-4CA5-A6F7-217F0B9A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Rječnik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1719-76E2-426F-AF4C-5F7957F47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Python rječnik </a:t>
            </a:r>
            <a:r>
              <a:rPr lang="hr-HR" u="sng" dirty="0"/>
              <a:t>dict</a:t>
            </a:r>
            <a:r>
              <a:rPr lang="hr-HR" dirty="0"/>
              <a:t> struktura podataka je lista ključ:vrijednost parova unutar vitičastih zagrada {}</a:t>
            </a:r>
          </a:p>
          <a:p>
            <a:r>
              <a:rPr lang="hr-HR" dirty="0"/>
              <a:t>Npr. dict = {kljuc1: vrijednost1, kljuc2: vrijednost2, …}</a:t>
            </a:r>
          </a:p>
          <a:p>
            <a:r>
              <a:rPr lang="hr-HR" dirty="0"/>
              <a:t>Prazni rječnik je samo {}</a:t>
            </a:r>
          </a:p>
          <a:p>
            <a:r>
              <a:rPr lang="hr-HR" dirty="0"/>
              <a:t>Postavljanje ili traženje vrijednosti rječnika se radi slično kao i kod liste</a:t>
            </a:r>
          </a:p>
          <a:p>
            <a:r>
              <a:rPr lang="hr-HR" dirty="0"/>
              <a:t>Npr. dict['kljuc'] vraća vrijednost iz rječnika dict čiji je ključ 'kljuc'</a:t>
            </a:r>
          </a:p>
          <a:p>
            <a:r>
              <a:rPr lang="hr-HR" dirty="0"/>
              <a:t>String, broj, n-torka može biti ključ, a vrijednost bilo koji tip podataka.</a:t>
            </a:r>
          </a:p>
          <a:p>
            <a:r>
              <a:rPr lang="hr-HR" dirty="0"/>
              <a:t>Drugi tipovi mogu biti ključevi ako su nepromjenjivi.</a:t>
            </a:r>
          </a:p>
          <a:p>
            <a:r>
              <a:rPr lang="hr-HR" dirty="0"/>
              <a:t>Traženje vrijednosti po ključu koji nije u rječniku će dati grešku</a:t>
            </a:r>
          </a:p>
          <a:p>
            <a:pPr lvl="1"/>
            <a:r>
              <a:rPr lang="hr-HR" dirty="0"/>
              <a:t>koristi se </a:t>
            </a:r>
            <a:r>
              <a:rPr lang="hr-HR" u="sng" dirty="0"/>
              <a:t>in</a:t>
            </a:r>
            <a:r>
              <a:rPr lang="hr-HR" dirty="0"/>
              <a:t> kako bi se provjerilo je li ključ u dict</a:t>
            </a:r>
          </a:p>
          <a:p>
            <a:pPr lvl="1"/>
            <a:r>
              <a:rPr lang="hr-HR" dirty="0"/>
              <a:t>ili dict.get(ključ) koji će vratiti vrijednost ili None ako ključ ne postoji</a:t>
            </a:r>
          </a:p>
          <a:p>
            <a:r>
              <a:rPr lang="hr-HR" dirty="0"/>
              <a:t>dict.get(ključ, nema) će vratiti vrijednost nema ako ključ nije u dict</a:t>
            </a:r>
          </a:p>
          <a:p>
            <a:endParaRPr lang="hr-B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C71CE-C42A-48AC-A3A7-86CB5DE8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Skriptni jezici | dr.sc. Željko Marušić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EF98C-7B8C-47EC-BFB4-A3BF596B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EABCD-680C-9740-9F8C-EC89DB9818D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6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13212</TotalTime>
  <Words>2199</Words>
  <Application>Microsoft Office PowerPoint</Application>
  <PresentationFormat>Widescreen</PresentationFormat>
  <Paragraphs>277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Office Theme</vt:lpstr>
      <vt:lpstr>Python – matrica, rječnik</vt:lpstr>
      <vt:lpstr>Sadržaj</vt:lpstr>
      <vt:lpstr>Lista u listi</vt:lpstr>
      <vt:lpstr>Lista u listi</vt:lpstr>
      <vt:lpstr>Lista u listi</vt:lpstr>
      <vt:lpstr>Lista u listi</vt:lpstr>
      <vt:lpstr>Problem 1</vt:lpstr>
      <vt:lpstr>Problem 1</vt:lpstr>
      <vt:lpstr>Rječnik</vt:lpstr>
      <vt:lpstr>Rječnik</vt:lpstr>
      <vt:lpstr>Rječnik</vt:lpstr>
      <vt:lpstr>Rječnik</vt:lpstr>
      <vt:lpstr>DEL</vt:lpstr>
      <vt:lpstr>Problem 1</vt:lpstr>
      <vt:lpstr>Problem 1</vt:lpstr>
      <vt:lpstr>Problem 2</vt:lpstr>
      <vt:lpstr>Problem 2</vt:lpstr>
      <vt:lpstr>Hvala na pažnji!</vt:lpstr>
      <vt:lpstr>Skup</vt:lpstr>
      <vt:lpstr>Skup</vt:lpstr>
      <vt:lpstr>Skup</vt:lpstr>
      <vt:lpstr>Operacije nad skupom</vt:lpstr>
      <vt:lpstr>Ekvivalentni izrazi nad skupovima</vt:lpstr>
      <vt:lpstr>Problem 1</vt:lpstr>
      <vt:lpstr>Problem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prezentacije</dc:title>
  <dc:creator>Microsoft Office User</dc:creator>
  <cp:lastModifiedBy>Zeljko Marusic</cp:lastModifiedBy>
  <cp:revision>1158</cp:revision>
  <dcterms:created xsi:type="dcterms:W3CDTF">2018-12-11T11:51:47Z</dcterms:created>
  <dcterms:modified xsi:type="dcterms:W3CDTF">2021-04-30T12:47:25Z</dcterms:modified>
</cp:coreProperties>
</file>