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7" r:id="rId3"/>
    <p:sldId id="285" r:id="rId4"/>
    <p:sldId id="258" r:id="rId5"/>
    <p:sldId id="259" r:id="rId6"/>
    <p:sldId id="260" r:id="rId7"/>
    <p:sldId id="261" r:id="rId8"/>
    <p:sldId id="262" r:id="rId9"/>
    <p:sldId id="286" r:id="rId10"/>
    <p:sldId id="263" r:id="rId11"/>
    <p:sldId id="264" r:id="rId12"/>
    <p:sldId id="265" r:id="rId13"/>
    <p:sldId id="266" r:id="rId14"/>
    <p:sldId id="267" r:id="rId15"/>
    <p:sldId id="289" r:id="rId16"/>
    <p:sldId id="268" r:id="rId17"/>
    <p:sldId id="269" r:id="rId18"/>
    <p:sldId id="270" r:id="rId19"/>
    <p:sldId id="271" r:id="rId20"/>
    <p:sldId id="272" r:id="rId21"/>
    <p:sldId id="273" r:id="rId22"/>
    <p:sldId id="274" r:id="rId23"/>
    <p:sldId id="275" r:id="rId24"/>
    <p:sldId id="276" r:id="rId25"/>
    <p:sldId id="277" r:id="rId26"/>
    <p:sldId id="291" r:id="rId27"/>
    <p:sldId id="278" r:id="rId28"/>
    <p:sldId id="279" r:id="rId29"/>
    <p:sldId id="280" r:id="rId30"/>
    <p:sldId id="281" r:id="rId31"/>
    <p:sldId id="282" r:id="rId32"/>
    <p:sldId id="283" r:id="rId33"/>
    <p:sldId id="290" r:id="rId34"/>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21D6-3D00-8B0C-5263-7E83F06856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AEB7C026-96A2-2A3E-DD21-E319A414C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043E3A36-7F50-646D-F9D3-D349637B27E3}"/>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5" name="Footer Placeholder 4">
            <a:extLst>
              <a:ext uri="{FF2B5EF4-FFF2-40B4-BE49-F238E27FC236}">
                <a16:creationId xmlns:a16="http://schemas.microsoft.com/office/drawing/2014/main" id="{6F552B2B-3A1C-A4CF-A6D5-513DA6057C7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D6D65FC-4766-00AB-3676-C537101C6390}"/>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425141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059B-5830-BBBB-708B-9A59243F8DA2}"/>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84AAC69-BF19-DEA6-B5F0-5353F8AD5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DC75E26-3864-BC55-E172-48E0442553B8}"/>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5" name="Footer Placeholder 4">
            <a:extLst>
              <a:ext uri="{FF2B5EF4-FFF2-40B4-BE49-F238E27FC236}">
                <a16:creationId xmlns:a16="http://schemas.microsoft.com/office/drawing/2014/main" id="{56EEADDB-E197-3F48-F88D-7F15DC2A2B6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673BFF4-A3D1-D614-A821-A8D2B7637513}"/>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123547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840C36-F329-73A4-79B6-57777B87CF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DCE24ED-295C-14A6-160B-5F92054A47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783DC73-B128-A813-31DE-A889F435F539}"/>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5" name="Footer Placeholder 4">
            <a:extLst>
              <a:ext uri="{FF2B5EF4-FFF2-40B4-BE49-F238E27FC236}">
                <a16:creationId xmlns:a16="http://schemas.microsoft.com/office/drawing/2014/main" id="{76AD905E-DE96-7CFC-498D-6C659212938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5EB535-F855-17C9-7E4D-DCDBB44953C7}"/>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231755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5A82-CF8A-1D8C-3A60-C9DFA9485B2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0AD617E8-F23C-0328-219F-04B7B3075C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EBC5531-F592-6178-ABF7-75D8D028E0B1}"/>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5" name="Footer Placeholder 4">
            <a:extLst>
              <a:ext uri="{FF2B5EF4-FFF2-40B4-BE49-F238E27FC236}">
                <a16:creationId xmlns:a16="http://schemas.microsoft.com/office/drawing/2014/main" id="{FA740761-269D-DE93-FF55-A6778B82095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91D3A60-4B6E-CD68-0093-68DC9A5452FB}"/>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2782002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EC02-141A-D64F-225E-E1D209A7E5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4F11CAF1-D4E5-638D-4715-801752C9BA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4EF0BE-55E4-C93C-D754-A3C1B70DE518}"/>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5" name="Footer Placeholder 4">
            <a:extLst>
              <a:ext uri="{FF2B5EF4-FFF2-40B4-BE49-F238E27FC236}">
                <a16:creationId xmlns:a16="http://schemas.microsoft.com/office/drawing/2014/main" id="{51BCF548-C7CF-57EF-CEE0-A241F6EFC13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BC604FF-5342-BD61-7C6E-9F12DE1FD206}"/>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303161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9E40-0E6A-B141-FED3-268ABBC217A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DAD94FE-3BC1-D9B0-E339-011FDC9E30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24DC0B2A-6843-A92C-32CE-9C8002EEFD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E5A6555B-267F-DBC6-C7A4-F442CB5E400D}"/>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6" name="Footer Placeholder 5">
            <a:extLst>
              <a:ext uri="{FF2B5EF4-FFF2-40B4-BE49-F238E27FC236}">
                <a16:creationId xmlns:a16="http://schemas.microsoft.com/office/drawing/2014/main" id="{51E41EE9-2F0C-83B8-DC25-B574A698678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02826DC-0481-1238-DC78-4432A4D9D049}"/>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411372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BCF68-FE99-D65F-BDFD-175FB602665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3D7705E-CD2E-481A-35F3-C3832A57E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5925E5-15B6-424C-3209-CF37B0E56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DF1B61E0-8D1F-FA8B-707F-912712A6B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C759EE-BAD6-FF85-E512-8859DB4F58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6AC5890-FB8D-7054-FB9E-6541F3FC57F6}"/>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8" name="Footer Placeholder 7">
            <a:extLst>
              <a:ext uri="{FF2B5EF4-FFF2-40B4-BE49-F238E27FC236}">
                <a16:creationId xmlns:a16="http://schemas.microsoft.com/office/drawing/2014/main" id="{DE80C9BB-6C25-32CA-7E61-B73576962CA3}"/>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1CA171EE-C218-DE89-253C-417FC9262AEF}"/>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158855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679D-56FD-7DAE-81CD-556A520A4E97}"/>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FEB667A2-A68D-319E-AE0C-27187977009B}"/>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4" name="Footer Placeholder 3">
            <a:extLst>
              <a:ext uri="{FF2B5EF4-FFF2-40B4-BE49-F238E27FC236}">
                <a16:creationId xmlns:a16="http://schemas.microsoft.com/office/drawing/2014/main" id="{16E397E9-1F6F-AF9A-CCC0-D6BC2BAA34C6}"/>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721A1F82-D187-704C-E0F6-74A2A9197407}"/>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356726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1F584-A1EC-CD92-4841-7EDD14B5C06B}"/>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3" name="Footer Placeholder 2">
            <a:extLst>
              <a:ext uri="{FF2B5EF4-FFF2-40B4-BE49-F238E27FC236}">
                <a16:creationId xmlns:a16="http://schemas.microsoft.com/office/drawing/2014/main" id="{7F6AEAB4-A6CC-15EC-4F88-9F0619D6B861}"/>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64C1D0B-4031-1081-ED09-69B5859C26F5}"/>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197694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2D3D-2E26-33BB-1666-83AC7F2E8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D5644CA-893D-97B0-3D75-21130C48A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DF3B588A-8A9F-D3D5-EEA3-F96631536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2C7C4-C554-A320-8960-16DEC3F8BEB4}"/>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6" name="Footer Placeholder 5">
            <a:extLst>
              <a:ext uri="{FF2B5EF4-FFF2-40B4-BE49-F238E27FC236}">
                <a16:creationId xmlns:a16="http://schemas.microsoft.com/office/drawing/2014/main" id="{F5C8B5F9-6C66-E820-F101-348B039B924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C864A25-09E4-825D-FE84-4B7423296E7C}"/>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194118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CE66-173C-23B0-3289-08B024713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59A5357-C7A5-A9F2-D0A4-333F7B2CE2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384BC1A-1C4C-70E0-0901-47C22394B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F9CAF-DB6A-71B7-7FFF-E3CEF6EEF9B4}"/>
              </a:ext>
            </a:extLst>
          </p:cNvPr>
          <p:cNvSpPr>
            <a:spLocks noGrp="1"/>
          </p:cNvSpPr>
          <p:nvPr>
            <p:ph type="dt" sz="half" idx="10"/>
          </p:nvPr>
        </p:nvSpPr>
        <p:spPr/>
        <p:txBody>
          <a:bodyPr/>
          <a:lstStyle/>
          <a:p>
            <a:fld id="{06119B81-7D67-42BF-AAC8-9DA2D3C710C9}" type="datetimeFigureOut">
              <a:rPr lang="en-ZA" smtClean="0"/>
              <a:t>2025/09/14</a:t>
            </a:fld>
            <a:endParaRPr lang="en-ZA"/>
          </a:p>
        </p:txBody>
      </p:sp>
      <p:sp>
        <p:nvSpPr>
          <p:cNvPr id="6" name="Footer Placeholder 5">
            <a:extLst>
              <a:ext uri="{FF2B5EF4-FFF2-40B4-BE49-F238E27FC236}">
                <a16:creationId xmlns:a16="http://schemas.microsoft.com/office/drawing/2014/main" id="{887EEE96-EBB6-EB9D-6EEB-0777E3BBBF5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D6244DF-30EA-6B3C-C4C5-0C34D3E8AA20}"/>
              </a:ext>
            </a:extLst>
          </p:cNvPr>
          <p:cNvSpPr>
            <a:spLocks noGrp="1"/>
          </p:cNvSpPr>
          <p:nvPr>
            <p:ph type="sldNum" sz="quarter" idx="12"/>
          </p:nvPr>
        </p:nvSpPr>
        <p:spPr/>
        <p:txBody>
          <a:bodyPr/>
          <a:lstStyle/>
          <a:p>
            <a:fld id="{FAC1FCEC-9AAE-46A8-8788-F8E85F8C8450}" type="slidenum">
              <a:rPr lang="en-ZA" smtClean="0"/>
              <a:t>‹#›</a:t>
            </a:fld>
            <a:endParaRPr lang="en-ZA"/>
          </a:p>
        </p:txBody>
      </p:sp>
    </p:spTree>
    <p:extLst>
      <p:ext uri="{BB962C8B-B14F-4D97-AF65-F5344CB8AC3E}">
        <p14:creationId xmlns:p14="http://schemas.microsoft.com/office/powerpoint/2010/main" val="3686119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35E159-83BD-8EA9-9060-024EC53554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AECECB4-D00C-85DA-790D-EB342B393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D309902-6D65-AEC2-402E-201DDE009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119B81-7D67-42BF-AAC8-9DA2D3C710C9}" type="datetimeFigureOut">
              <a:rPr lang="en-ZA" smtClean="0"/>
              <a:t>2025/09/14</a:t>
            </a:fld>
            <a:endParaRPr lang="en-ZA"/>
          </a:p>
        </p:txBody>
      </p:sp>
      <p:sp>
        <p:nvSpPr>
          <p:cNvPr id="5" name="Footer Placeholder 4">
            <a:extLst>
              <a:ext uri="{FF2B5EF4-FFF2-40B4-BE49-F238E27FC236}">
                <a16:creationId xmlns:a16="http://schemas.microsoft.com/office/drawing/2014/main" id="{D64C1746-5272-CFE1-34DE-9191755AA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41136E4A-E030-7CAD-C1AE-34C132254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C1FCEC-9AAE-46A8-8788-F8E85F8C8450}" type="slidenum">
              <a:rPr lang="en-ZA" smtClean="0"/>
              <a:t>‹#›</a:t>
            </a:fld>
            <a:endParaRPr lang="en-ZA"/>
          </a:p>
        </p:txBody>
      </p:sp>
    </p:spTree>
    <p:extLst>
      <p:ext uri="{BB962C8B-B14F-4D97-AF65-F5344CB8AC3E}">
        <p14:creationId xmlns:p14="http://schemas.microsoft.com/office/powerpoint/2010/main" val="30580363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4">
            <a:extLst>
              <a:ext uri="{FF2B5EF4-FFF2-40B4-BE49-F238E27FC236}">
                <a16:creationId xmlns:a16="http://schemas.microsoft.com/office/drawing/2014/main" id="{C7A47139-66D1-263D-AB42-0B4B794D0F1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68002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0">
            <a:extLst>
              <a:ext uri="{FF2B5EF4-FFF2-40B4-BE49-F238E27FC236}">
                <a16:creationId xmlns:a16="http://schemas.microsoft.com/office/drawing/2014/main" id="{A20EE0E5-8353-7BEE-2CD8-1A05C08B981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428669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1">
            <a:extLst>
              <a:ext uri="{FF2B5EF4-FFF2-40B4-BE49-F238E27FC236}">
                <a16:creationId xmlns:a16="http://schemas.microsoft.com/office/drawing/2014/main" id="{C5F5A58C-E380-F051-E9C2-2FD56F6978F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65630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2">
            <a:extLst>
              <a:ext uri="{FF2B5EF4-FFF2-40B4-BE49-F238E27FC236}">
                <a16:creationId xmlns:a16="http://schemas.microsoft.com/office/drawing/2014/main" id="{A5C2D8BD-99B8-A7EC-88CB-A06CF65D295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58472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3">
            <a:extLst>
              <a:ext uri="{FF2B5EF4-FFF2-40B4-BE49-F238E27FC236}">
                <a16:creationId xmlns:a16="http://schemas.microsoft.com/office/drawing/2014/main" id="{166FE722-C551-9E10-965E-BCB5503CA03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345655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4">
            <a:extLst>
              <a:ext uri="{FF2B5EF4-FFF2-40B4-BE49-F238E27FC236}">
                <a16:creationId xmlns:a16="http://schemas.microsoft.com/office/drawing/2014/main" id="{0C2DCA53-F0DD-A004-2695-A3449FD69A0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69116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A5EB-ED3C-33EA-20C9-0120712001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FD73D-BD04-A62C-D31C-4F9EC5D3723C}"/>
              </a:ext>
            </a:extLst>
          </p:cNvPr>
          <p:cNvSpPr>
            <a:spLocks noGrp="1"/>
          </p:cNvSpPr>
          <p:nvPr>
            <p:ph idx="1"/>
          </p:nvPr>
        </p:nvSpPr>
        <p:spPr>
          <a:xfrm>
            <a:off x="838200" y="567891"/>
            <a:ext cx="10515600" cy="5609072"/>
          </a:xfrm>
        </p:spPr>
        <p:txBody>
          <a:bodyPr>
            <a:normAutofit fontScale="92500" lnSpcReduction="10000"/>
          </a:bodyPr>
          <a:lstStyle/>
          <a:p>
            <a:r>
              <a:rPr lang="en-US" dirty="0"/>
              <a:t>Inspiration</a:t>
            </a:r>
          </a:p>
          <a:p>
            <a:r>
              <a:rPr lang="en-US" dirty="0"/>
              <a:t>The inspiration for Fortify stems from the persistent and costly problem of poor password practices. Despite advances in security technologies, weak and reused credentials remain the leading cause of data breaches worldwide. In South Africa, cybercrime drains billions from the economy annually, much of it stemming from credential theft. Globally, IBM’s 2023 Cost of a Data Breach Report estimates an average loss of $4.45 million per incident.</a:t>
            </a:r>
          </a:p>
          <a:p>
            <a:r>
              <a:rPr lang="en-US" dirty="0"/>
              <a:t>The underlying issue isn’t a lack of tools, but rather human behavior. People continue to use “123456” or recycle the same password across accounts, often ignoring security advice because training is presented in dry, technical formats. The idea behind Fortify was to create a platform where improving your security feels enjoyable rather than burdensome. By making the process playful — a nostalgic game where better behavior leads to tangible progress — the project hopes to shift habits at the root, making lasting security improvements possible.</a:t>
            </a:r>
          </a:p>
          <a:p>
            <a:endParaRPr lang="en-ZA" dirty="0"/>
          </a:p>
        </p:txBody>
      </p:sp>
    </p:spTree>
    <p:extLst>
      <p:ext uri="{BB962C8B-B14F-4D97-AF65-F5344CB8AC3E}">
        <p14:creationId xmlns:p14="http://schemas.microsoft.com/office/powerpoint/2010/main" val="218254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5">
            <a:extLst>
              <a:ext uri="{FF2B5EF4-FFF2-40B4-BE49-F238E27FC236}">
                <a16:creationId xmlns:a16="http://schemas.microsoft.com/office/drawing/2014/main" id="{DC4E3A06-2636-69AA-3724-2A23B79AFE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462436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6">
            <a:extLst>
              <a:ext uri="{FF2B5EF4-FFF2-40B4-BE49-F238E27FC236}">
                <a16:creationId xmlns:a16="http://schemas.microsoft.com/office/drawing/2014/main" id="{6158C239-98DF-DA28-B540-A231BBCB281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419206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7">
            <a:extLst>
              <a:ext uri="{FF2B5EF4-FFF2-40B4-BE49-F238E27FC236}">
                <a16:creationId xmlns:a16="http://schemas.microsoft.com/office/drawing/2014/main" id="{AF6F3907-4AE9-FBE3-C285-E690A822191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982913" y="0"/>
            <a:ext cx="6224587" cy="6858000"/>
          </a:xfrm>
          <a:prstGeom prst="rect">
            <a:avLst/>
          </a:prstGeom>
        </p:spPr>
      </p:pic>
    </p:spTree>
    <p:extLst>
      <p:ext uri="{BB962C8B-B14F-4D97-AF65-F5344CB8AC3E}">
        <p14:creationId xmlns:p14="http://schemas.microsoft.com/office/powerpoint/2010/main" val="213442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8">
            <a:extLst>
              <a:ext uri="{FF2B5EF4-FFF2-40B4-BE49-F238E27FC236}">
                <a16:creationId xmlns:a16="http://schemas.microsoft.com/office/drawing/2014/main" id="{B3658B9D-19C8-6BF4-2213-42997AEDB40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3427028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A832B-78FA-D67B-E300-E43CDCE5B1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D03E2-585F-3951-95F1-5C4511619CFF}"/>
              </a:ext>
            </a:extLst>
          </p:cNvPr>
          <p:cNvSpPr>
            <a:spLocks noGrp="1"/>
          </p:cNvSpPr>
          <p:nvPr>
            <p:ph idx="1"/>
          </p:nvPr>
        </p:nvSpPr>
        <p:spPr>
          <a:xfrm>
            <a:off x="838200" y="567891"/>
            <a:ext cx="10515600" cy="5609072"/>
          </a:xfrm>
        </p:spPr>
        <p:txBody>
          <a:bodyPr>
            <a:normAutofit fontScale="92500" lnSpcReduction="10000"/>
          </a:bodyPr>
          <a:lstStyle/>
          <a:p>
            <a:r>
              <a:rPr lang="en-US" dirty="0"/>
              <a:t>Summary</a:t>
            </a:r>
          </a:p>
          <a:p>
            <a:r>
              <a:rPr lang="en-US" dirty="0"/>
              <a:t>Fortify is designed as a gamified cybersecurity education platform that reimagines password management as an interactive, RPG-inspired experience. Instead of simply checking if a password is weak or strong, Fortify places users on a journey where their digital defenses visibly grow as they adopt stronger security practices. By building and evolving a virtual fortress, players earn XP through good password hygiene, enabling two-factor authentication, and completing lessons.</a:t>
            </a:r>
          </a:p>
          <a:p>
            <a:r>
              <a:rPr lang="en-US" dirty="0"/>
              <a:t>The key innovation lies in combining traditional password analysis with a visual and game-like reward system. As users improve their security, they watch their base transform step by step — from a fragile campfire into a fortified medieval castle. This visual metaphor makes the abstract world of password security tangible and memorable. Combined with achievements, leaderboards, and interactive quizzes, Fortify turns security education from a dry requirement into a rewarding adventure.</a:t>
            </a:r>
          </a:p>
          <a:p>
            <a:endParaRPr lang="en-ZA" dirty="0"/>
          </a:p>
        </p:txBody>
      </p:sp>
    </p:spTree>
    <p:extLst>
      <p:ext uri="{BB962C8B-B14F-4D97-AF65-F5344CB8AC3E}">
        <p14:creationId xmlns:p14="http://schemas.microsoft.com/office/powerpoint/2010/main" val="260456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9">
            <a:extLst>
              <a:ext uri="{FF2B5EF4-FFF2-40B4-BE49-F238E27FC236}">
                <a16:creationId xmlns:a16="http://schemas.microsoft.com/office/drawing/2014/main" id="{503CC414-04EC-30FA-C3BA-A72FDB56CC0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93059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0">
            <a:extLst>
              <a:ext uri="{FF2B5EF4-FFF2-40B4-BE49-F238E27FC236}">
                <a16:creationId xmlns:a16="http://schemas.microsoft.com/office/drawing/2014/main" id="{CD651766-12CC-FD71-4E1A-4F0F7920567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894100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1">
            <a:extLst>
              <a:ext uri="{FF2B5EF4-FFF2-40B4-BE49-F238E27FC236}">
                <a16:creationId xmlns:a16="http://schemas.microsoft.com/office/drawing/2014/main" id="{3AFE030F-9AF4-F641-6ED1-88E54F991BC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17331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2">
            <a:extLst>
              <a:ext uri="{FF2B5EF4-FFF2-40B4-BE49-F238E27FC236}">
                <a16:creationId xmlns:a16="http://schemas.microsoft.com/office/drawing/2014/main" id="{9EFE0FD4-DC66-8FB9-EBCD-16FE222D38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361626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3">
            <a:extLst>
              <a:ext uri="{FF2B5EF4-FFF2-40B4-BE49-F238E27FC236}">
                <a16:creationId xmlns:a16="http://schemas.microsoft.com/office/drawing/2014/main" id="{B571B8E0-564D-BAFA-361A-66C5E6C0D76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326426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4">
            <a:extLst>
              <a:ext uri="{FF2B5EF4-FFF2-40B4-BE49-F238E27FC236}">
                <a16:creationId xmlns:a16="http://schemas.microsoft.com/office/drawing/2014/main" id="{2B8BBC47-B28D-45B1-8B10-46ABAA952AB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4139141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87581-873C-9463-B1CE-1CF17ADDEB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591068-B624-B24D-0054-4B4D4E55D139}"/>
              </a:ext>
            </a:extLst>
          </p:cNvPr>
          <p:cNvSpPr>
            <a:spLocks noGrp="1"/>
          </p:cNvSpPr>
          <p:nvPr>
            <p:ph idx="1"/>
          </p:nvPr>
        </p:nvSpPr>
        <p:spPr>
          <a:xfrm>
            <a:off x="838200" y="567891"/>
            <a:ext cx="10515600" cy="5609072"/>
          </a:xfrm>
        </p:spPr>
        <p:txBody>
          <a:bodyPr>
            <a:normAutofit fontScale="92500" lnSpcReduction="10000"/>
          </a:bodyPr>
          <a:lstStyle/>
          <a:p>
            <a:r>
              <a:rPr lang="en-US" dirty="0"/>
              <a:t>Art Direction</a:t>
            </a:r>
          </a:p>
          <a:p>
            <a:r>
              <a:rPr lang="en-US" dirty="0"/>
              <a:t>From the beginning, the vision was to present cybersecurity through a friendly and nostalgic lens. The art direction takes inspiration from retro “Game Boy” aesthetics, using pixel art and a blueprint color palette to create a sense of calm and familiarity. Instead of intimidating users with complex dashboards, Fortify invites them into a playful environment that feels more like building a childhood fort than navigating enterprise security.</a:t>
            </a:r>
          </a:p>
          <a:p>
            <a:r>
              <a:rPr lang="en-US" dirty="0"/>
              <a:t>The visuals evolve with the user’s progress: the campfire flickers, huts appear, walls rise, and finally a castle stands tall — all rendered in crisp pixel art. The interface uses soothing navy blue backgrounds and cyan linework reminiscent of blueprint schematics, tying into the theme of “planning your digital fortress.” To round out the atmosphere, light 8-bit chiptune music sets a relaxed and engaging mood. This design strategy helps lower the psychological barrier to security education, making users more likely to stay engaged and return.</a:t>
            </a:r>
          </a:p>
          <a:p>
            <a:endParaRPr lang="en-ZA" dirty="0"/>
          </a:p>
        </p:txBody>
      </p:sp>
    </p:spTree>
    <p:extLst>
      <p:ext uri="{BB962C8B-B14F-4D97-AF65-F5344CB8AC3E}">
        <p14:creationId xmlns:p14="http://schemas.microsoft.com/office/powerpoint/2010/main" val="3893493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5">
            <a:extLst>
              <a:ext uri="{FF2B5EF4-FFF2-40B4-BE49-F238E27FC236}">
                <a16:creationId xmlns:a16="http://schemas.microsoft.com/office/drawing/2014/main" id="{A60D7B6A-82D7-DEA0-F428-85BD46323CC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52409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6">
            <a:extLst>
              <a:ext uri="{FF2B5EF4-FFF2-40B4-BE49-F238E27FC236}">
                <a16:creationId xmlns:a16="http://schemas.microsoft.com/office/drawing/2014/main" id="{CAA5EF0F-0D6B-41F9-59F6-D2D48115694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39071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7">
            <a:extLst>
              <a:ext uri="{FF2B5EF4-FFF2-40B4-BE49-F238E27FC236}">
                <a16:creationId xmlns:a16="http://schemas.microsoft.com/office/drawing/2014/main" id="{A3068F67-3646-0039-D24F-51DE6D5423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737073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72E8B-2D40-4DA4-C58A-B9B93E226AA8}"/>
              </a:ext>
            </a:extLst>
          </p:cNvPr>
          <p:cNvSpPr>
            <a:spLocks noGrp="1"/>
          </p:cNvSpPr>
          <p:nvPr>
            <p:ph idx="1"/>
          </p:nvPr>
        </p:nvSpPr>
        <p:spPr>
          <a:xfrm>
            <a:off x="838200" y="567891"/>
            <a:ext cx="10515600" cy="5609072"/>
          </a:xfrm>
        </p:spPr>
        <p:txBody>
          <a:bodyPr>
            <a:normAutofit fontScale="92500" lnSpcReduction="10000"/>
          </a:bodyPr>
          <a:lstStyle/>
          <a:p>
            <a:r>
              <a:rPr lang="en-US" dirty="0"/>
              <a:t>Demo</a:t>
            </a:r>
          </a:p>
          <a:p>
            <a:r>
              <a:rPr lang="en-US" b="1" u="sng" dirty="0"/>
              <a:t>Please watch the demo video!</a:t>
            </a:r>
          </a:p>
          <a:p>
            <a:r>
              <a:rPr lang="en-US" dirty="0"/>
              <a:t>The best way to understand Fortify is to experience it firsthand. A local demo can be launched via the setup instructions in the repository, allowing judges or users to sign in and explore features directly. The demo highlights the password vault, the fort’s visual evolution, the achievement system, and the lessons panel in action. Watching the fortress transform from a campfire into a castle as new passwords are added provides an immediate sense of progression and reward.</a:t>
            </a:r>
          </a:p>
          <a:p>
            <a:r>
              <a:rPr lang="en-US" dirty="0"/>
              <a:t>Key demo moments include showing how the system responds to weak versus strong passwords, how enabling 2FA gives bonus XP, and how quizzes reinforce knowledge in a fun way. The clean retro aesthetic and responsive animations create a polished experience, while the achievement popups and leaderboard add excitement. Taken together, these elements make Fortify an engaging demonstration of how gamification can change the way people think about cybersecurity.</a:t>
            </a:r>
          </a:p>
          <a:p>
            <a:endParaRPr lang="en-ZA" dirty="0"/>
          </a:p>
        </p:txBody>
      </p:sp>
    </p:spTree>
    <p:extLst>
      <p:ext uri="{BB962C8B-B14F-4D97-AF65-F5344CB8AC3E}">
        <p14:creationId xmlns:p14="http://schemas.microsoft.com/office/powerpoint/2010/main" val="924798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8">
            <a:extLst>
              <a:ext uri="{FF2B5EF4-FFF2-40B4-BE49-F238E27FC236}">
                <a16:creationId xmlns:a16="http://schemas.microsoft.com/office/drawing/2014/main" id="{AB1855E0-5ACB-B999-A689-0C18C0531BD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724132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99">
            <a:extLst>
              <a:ext uri="{FF2B5EF4-FFF2-40B4-BE49-F238E27FC236}">
                <a16:creationId xmlns:a16="http://schemas.microsoft.com/office/drawing/2014/main" id="{41BB082B-627A-3264-3752-36A47A5F3A4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4237052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00">
            <a:extLst>
              <a:ext uri="{FF2B5EF4-FFF2-40B4-BE49-F238E27FC236}">
                <a16:creationId xmlns:a16="http://schemas.microsoft.com/office/drawing/2014/main" id="{772EA3E0-E24F-52ED-65DC-6F8C64C1C16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80605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F44-783E-FFAC-E5CA-2CB85927A0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F406D-6CA0-1C01-6AAF-314E0500BA70}"/>
              </a:ext>
            </a:extLst>
          </p:cNvPr>
          <p:cNvSpPr>
            <a:spLocks noGrp="1"/>
          </p:cNvSpPr>
          <p:nvPr>
            <p:ph idx="1"/>
          </p:nvPr>
        </p:nvSpPr>
        <p:spPr>
          <a:xfrm>
            <a:off x="838200" y="567891"/>
            <a:ext cx="10515600" cy="5609072"/>
          </a:xfrm>
        </p:spPr>
        <p:txBody>
          <a:bodyPr>
            <a:normAutofit fontScale="92500" lnSpcReduction="10000"/>
          </a:bodyPr>
          <a:lstStyle/>
          <a:p>
            <a:r>
              <a:rPr lang="en-US" dirty="0"/>
              <a:t>Future Improvements</a:t>
            </a:r>
          </a:p>
          <a:p>
            <a:r>
              <a:rPr lang="en-US" dirty="0"/>
              <a:t>Although Fortify already has a strong MVP, there are several exciting directions for growth. More achievement types could reward diverse behaviors, such as regularly updating passwords or avoiding reuse across different sites. Team competitions could add a social dimension, letting groups form guilds and collaborate on collective security goals. Lessons could expand beyond passwords into areas like phishing awareness, social engineering defenses, and safe browsing practices.</a:t>
            </a:r>
          </a:p>
          <a:p>
            <a:r>
              <a:rPr lang="en-US" dirty="0"/>
              <a:t>A mobile version would bring Fortify to a wider audience, while integration with real password managers could bridge the gap between simulation and daily use. Finally, adding breach notifications would make the app not just educational, but practically protective, alerting users when one of their accounts is exposed. These improvements would allow Fortify to grow from a prototype into a comprehensive security education and management ecosystem.</a:t>
            </a:r>
          </a:p>
          <a:p>
            <a:endParaRPr lang="en-ZA" dirty="0"/>
          </a:p>
        </p:txBody>
      </p:sp>
    </p:spTree>
    <p:extLst>
      <p:ext uri="{BB962C8B-B14F-4D97-AF65-F5344CB8AC3E}">
        <p14:creationId xmlns:p14="http://schemas.microsoft.com/office/powerpoint/2010/main" val="234117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5">
            <a:extLst>
              <a:ext uri="{FF2B5EF4-FFF2-40B4-BE49-F238E27FC236}">
                <a16:creationId xmlns:a16="http://schemas.microsoft.com/office/drawing/2014/main" id="{267F9AE7-C4D5-C6AC-C2D6-E95286B7BB2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3728080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6">
            <a:extLst>
              <a:ext uri="{FF2B5EF4-FFF2-40B4-BE49-F238E27FC236}">
                <a16:creationId xmlns:a16="http://schemas.microsoft.com/office/drawing/2014/main" id="{8E8F8C85-388E-4485-9B92-8CA1DB3A79C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68670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7">
            <a:extLst>
              <a:ext uri="{FF2B5EF4-FFF2-40B4-BE49-F238E27FC236}">
                <a16:creationId xmlns:a16="http://schemas.microsoft.com/office/drawing/2014/main" id="{8561D178-B197-BB19-D9EA-D06E1F81557D}"/>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262456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8">
            <a:extLst>
              <a:ext uri="{FF2B5EF4-FFF2-40B4-BE49-F238E27FC236}">
                <a16:creationId xmlns:a16="http://schemas.microsoft.com/office/drawing/2014/main" id="{BC817A78-46E6-7F60-DA2A-BD592C5BC74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133939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9">
            <a:extLst>
              <a:ext uri="{FF2B5EF4-FFF2-40B4-BE49-F238E27FC236}">
                <a16:creationId xmlns:a16="http://schemas.microsoft.com/office/drawing/2014/main" id="{7CC64EB3-B19A-632B-B34A-C41756423BE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08013" y="0"/>
            <a:ext cx="10975975" cy="6858000"/>
          </a:xfrm>
          <a:prstGeom prst="rect">
            <a:avLst/>
          </a:prstGeom>
        </p:spPr>
      </p:pic>
    </p:spTree>
    <p:extLst>
      <p:ext uri="{BB962C8B-B14F-4D97-AF65-F5344CB8AC3E}">
        <p14:creationId xmlns:p14="http://schemas.microsoft.com/office/powerpoint/2010/main" val="75538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BF011-D193-94AD-373F-628E161431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1DB85-C9F6-DE34-08CD-B5C5CF1EEA68}"/>
              </a:ext>
            </a:extLst>
          </p:cNvPr>
          <p:cNvSpPr>
            <a:spLocks noGrp="1"/>
          </p:cNvSpPr>
          <p:nvPr>
            <p:ph idx="1"/>
          </p:nvPr>
        </p:nvSpPr>
        <p:spPr>
          <a:xfrm>
            <a:off x="838200" y="567891"/>
            <a:ext cx="10515600" cy="5609072"/>
          </a:xfrm>
        </p:spPr>
        <p:txBody>
          <a:bodyPr>
            <a:normAutofit fontScale="92500" lnSpcReduction="20000"/>
          </a:bodyPr>
          <a:lstStyle/>
          <a:p>
            <a:r>
              <a:rPr lang="en-US" dirty="0"/>
              <a:t>Key Features</a:t>
            </a:r>
          </a:p>
          <a:p>
            <a:r>
              <a:rPr lang="en-US" dirty="0" err="1"/>
              <a:t>Fortify’s</a:t>
            </a:r>
            <a:r>
              <a:rPr lang="en-US" dirty="0"/>
              <a:t> feature set is built around both practical security tools and engaging gamification mechanics. At its core, the Gamified Password Vault allows users to add and manage simulated credentials, with each password contributing XP based on its strength and uniqueness. The Fort Evolution System is the visual centerpiece: users start with only a campfire, but as they accumulate XP, their base develops into a hut, a palisade, and ultimately a legendary castle.</a:t>
            </a:r>
          </a:p>
          <a:p>
            <a:r>
              <a:rPr lang="en-US" dirty="0"/>
              <a:t>An Achievement System reinforces milestone behavior by awarding badges for actions like enabling 2FA or creating long, diverse passwords. The Interactive Lessons panel provides quick quizzes on security fundamentals, ensuring learning is embedded in the gameplay. A Global Leaderboard creates a sense of competition, encouraging users to maintain strong practices to see their fortress ranked against others. Behind the scenes, Real-time Password Analysis offers instant, transparent feedback, teaching users why a password is weak or strong. Bonus XP is also awarded when users enable Two-Factor Authentication, further normalizing this best practice.</a:t>
            </a:r>
          </a:p>
          <a:p>
            <a:endParaRPr lang="en-ZA" dirty="0"/>
          </a:p>
        </p:txBody>
      </p:sp>
    </p:spTree>
    <p:extLst>
      <p:ext uri="{BB962C8B-B14F-4D97-AF65-F5344CB8AC3E}">
        <p14:creationId xmlns:p14="http://schemas.microsoft.com/office/powerpoint/2010/main" val="4140191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1005</Words>
  <Application>Microsoft Office PowerPoint</Application>
  <PresentationFormat>Widescreen</PresentationFormat>
  <Paragraphs>19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Hoffmann, F, Mr [27061655@sun.ac.za]</dc:creator>
  <cp:lastModifiedBy>Hoffmann, F, Mr [27061655@sun.ac.za]</cp:lastModifiedBy>
  <cp:revision>3</cp:revision>
  <dcterms:created xsi:type="dcterms:W3CDTF">2025-09-14T07:02:15Z</dcterms:created>
  <dcterms:modified xsi:type="dcterms:W3CDTF">2025-09-14T07:14:20Z</dcterms:modified>
</cp:coreProperties>
</file>