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402d05db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402d05db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2ed5091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2ed5091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ed5091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2ed5091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ed5091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ed5091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2ed5091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2ed5091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2ed5091d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2ed5091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30557e2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30557e2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a2eae18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a2eae18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a2eae18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a2eae18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30557e2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30557e2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07d49ee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07d49ee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402d05db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402d05db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07d49ee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07d49ee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07d49ee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07d49ee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07d49ee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07d49ee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98058b9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98058b9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08d9ea5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d08d9ea5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08d9ea5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08d9ea5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08d9ea5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d08d9ea5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08d9ea5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08d9ea5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7f51c15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7f51c15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8fbc1d6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8fbc1d6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402d05db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402d05db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02d05d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02d05d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98058b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98058b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ef10656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ef10656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ef10656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ef10656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2ed509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2ed509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2ed5091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2ed5091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riol@cmmt.ubc.c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map2022.univ-amu.fr/" TargetMode="External"/><Relationship Id="rId4" Type="http://schemas.openxmlformats.org/officeDocument/2006/relationships/hyperlink" Target="https://vanheeringen-lab.github.io/genomepy/" TargetMode="External"/><Relationship Id="rId5" Type="http://schemas.openxmlformats.org/officeDocument/2006/relationships/hyperlink" Target="https://jaspar.genereg.net/" TargetMode="External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asaway.uio.no/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encodeproject.org/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101/2022.05.20.492818" TargetMode="External"/><Relationship Id="rId4" Type="http://schemas.openxmlformats.org/officeDocument/2006/relationships/hyperlink" Target="https://github.com/wassermanlab/ExplaiNN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vanheeringen-lab.github.io/genomepy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iorxiv.org/content/biorxiv/early/2022/11/13/2022.05.20.492818/F4.large.jpg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user@gpurtx.cmmt.ubc.ca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86150" y="534388"/>
            <a:ext cx="7571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3000">
                <a:solidFill>
                  <a:srgbClr val="131313"/>
                </a:solidFill>
                <a:highlight>
                  <a:schemeClr val="lt1"/>
                </a:highlight>
              </a:rPr>
              <a:t>ExplaiNN: interpretable and transparent neural networks for genomics</a:t>
            </a:r>
            <a:endParaRPr b="1" sz="3000"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86150" y="1682550"/>
            <a:ext cx="7571700" cy="21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</a:rPr>
              <a:t>A</a:t>
            </a:r>
            <a:r>
              <a:rPr lang="en-CA" sz="1800">
                <a:solidFill>
                  <a:schemeClr val="dk1"/>
                </a:solidFill>
              </a:rPr>
              <a:t> tutorial, by </a:t>
            </a:r>
            <a:r>
              <a:rPr b="1" lang="en-CA" sz="1800" u="sng">
                <a:solidFill>
                  <a:schemeClr val="dk1"/>
                </a:solidFill>
              </a:rPr>
              <a:t>Oriol Fornes</a:t>
            </a:r>
            <a:endParaRPr b="1" baseline="30000" sz="18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</a:rPr>
              <a:t>Research Associate &amp; Deputy Group Leader @ Wasserman Lab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</a:rPr>
              <a:t>University of British Columbia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>
                <a:solidFill>
                  <a:schemeClr val="dk1"/>
                </a:solidFill>
              </a:rPr>
              <a:t>December</a:t>
            </a:r>
            <a:r>
              <a:rPr lang="en-CA" sz="1400">
                <a:solidFill>
                  <a:schemeClr val="dk1"/>
                </a:solidFill>
              </a:rPr>
              <a:t>, 2022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61000" y="3938013"/>
            <a:ext cx="4422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oriol@cmmt.ubc.ca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 u="sng">
                <a:solidFill>
                  <a:schemeClr val="accent5"/>
                </a:solidFill>
              </a:rPr>
              <a:t>@OFornes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485" y="4286928"/>
            <a:ext cx="281175" cy="2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Parsers from different formats to the ExplaiNN format</a:t>
            </a:r>
            <a:endParaRPr sz="2400"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311700" y="9415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scripts/parsers/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bed2explainn.py </a:t>
            </a:r>
            <a:r>
              <a:rPr lang="en-CA" sz="1800">
                <a:solidFill>
                  <a:schemeClr val="dk1"/>
                </a:solidFill>
              </a:rPr>
              <a:t> – from BED to ExplaiNN train/validation/test files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fasta2explainn.py </a:t>
            </a:r>
            <a:r>
              <a:rPr lang="en-CA" sz="1800">
                <a:solidFill>
                  <a:schemeClr val="dk1"/>
                </a:solidFill>
              </a:rPr>
              <a:t>– from FASTA to ExplaiNN train/validation/test files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fastq2explainn.py </a:t>
            </a:r>
            <a:r>
              <a:rPr lang="en-CA" sz="1800">
                <a:solidFill>
                  <a:schemeClr val="dk1"/>
                </a:solidFill>
              </a:rPr>
              <a:t>– from FASTQ to ExplaiNN train/validation/test files</a:t>
            </a:r>
            <a:r>
              <a:rPr b="1" lang="en-CA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pbm2explainn.py </a:t>
            </a:r>
            <a:r>
              <a:rPr lang="en-CA" sz="1800">
                <a:solidFill>
                  <a:schemeClr val="dk1"/>
                </a:solidFill>
              </a:rPr>
              <a:t>– from PBM to ExplaiNN train/validation/test files</a:t>
            </a:r>
            <a:r>
              <a:rPr b="1" lang="en-CA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json2explainn.py </a:t>
            </a:r>
            <a:r>
              <a:rPr lang="en-CA" sz="1800">
                <a:solidFill>
                  <a:schemeClr val="dk1"/>
                </a:solidFill>
              </a:rPr>
              <a:t>– from JSON to ExplaiNN train/validation/test files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Utilities</a:t>
            </a:r>
            <a:endParaRPr sz="2400"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311700" y="9415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scripts/utils/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match-seqs-by-gc.py </a:t>
            </a:r>
            <a:r>
              <a:rPr lang="en-CA" sz="1800">
                <a:solidFill>
                  <a:schemeClr val="dk1"/>
                </a:solidFill>
              </a:rPr>
              <a:t>– given two or more FASTA files, subsample the same number of sequences from each file while accounting for the %GC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subsample-seqs-by-gc.py </a:t>
            </a:r>
            <a:r>
              <a:rPr lang="en-CA" sz="1800">
                <a:solidFill>
                  <a:schemeClr val="dk1"/>
                </a:solidFill>
              </a:rPr>
              <a:t>– subsample </a:t>
            </a:r>
            <a:r>
              <a:rPr i="1" lang="en-CA" sz="1800">
                <a:solidFill>
                  <a:schemeClr val="dk1"/>
                </a:solidFill>
              </a:rPr>
              <a:t>n</a:t>
            </a:r>
            <a:r>
              <a:rPr lang="en-CA" sz="1800">
                <a:solidFill>
                  <a:schemeClr val="dk1"/>
                </a:solidFill>
              </a:rPr>
              <a:t> sequences from FASTA file while accounting for the original %GC distribution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resize.py</a:t>
            </a:r>
            <a:r>
              <a:rPr b="1" lang="en-CA" sz="1800">
                <a:solidFill>
                  <a:schemeClr val="dk1"/>
                </a:solidFill>
              </a:rPr>
              <a:t> </a:t>
            </a:r>
            <a:r>
              <a:rPr lang="en-CA" sz="1800">
                <a:solidFill>
                  <a:schemeClr val="dk1"/>
                </a:solidFill>
              </a:rPr>
              <a:t>– resizes intervals in a BED file to desired size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jaspar2logo.py</a:t>
            </a:r>
            <a:r>
              <a:rPr lang="en-CA" sz="1800">
                <a:solidFill>
                  <a:schemeClr val="dk1"/>
                </a:solidFill>
              </a:rPr>
              <a:t> / </a:t>
            </a:r>
            <a:r>
              <a:rPr b="1" lang="en-CA" sz="1800">
                <a:solidFill>
                  <a:schemeClr val="dk1"/>
                </a:solidFill>
              </a:rPr>
              <a:t>meme2logo.py</a:t>
            </a:r>
            <a:r>
              <a:rPr lang="en-CA" sz="1800">
                <a:solidFill>
                  <a:schemeClr val="dk1"/>
                </a:solidFill>
              </a:rPr>
              <a:t> – convert PWMs in JASPAR / MEME formats to motif logos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meme2clusters.py</a:t>
            </a:r>
            <a:r>
              <a:rPr lang="en-CA" sz="1800">
                <a:solidFill>
                  <a:schemeClr val="dk1"/>
                </a:solidFill>
              </a:rPr>
              <a:t> / </a:t>
            </a:r>
            <a:r>
              <a:rPr b="1" lang="en-CA" sz="1800">
                <a:solidFill>
                  <a:schemeClr val="dk1"/>
                </a:solidFill>
              </a:rPr>
              <a:t>tomtom.py</a:t>
            </a:r>
            <a:r>
              <a:rPr lang="en-CA" sz="1800">
                <a:solidFill>
                  <a:schemeClr val="dk1"/>
                </a:solidFill>
              </a:rPr>
              <a:t> – clusters PWMs in MEME format based on Tomtom similarities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733550" y="1420572"/>
            <a:ext cx="200700" cy="491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 rot="-5400000">
            <a:off x="-93550" y="1464070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JSON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1: training a ExplaiNN model that predicts the binding of CTCF to the human genome</a:t>
            </a:r>
            <a:endParaRPr sz="2400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9" name="Google Shape;149;p24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Download non-redundant human CTCF ChIP-seq peaks from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ReMap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cd ./data/tutorial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URL=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https://remap.univ-amu.fr/storage/remap2022/hg38/MACS2/TF/CTCF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wget -P CTCF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${URL}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remap2022_CTCF_nr_macs2_hg38_v1_0.bed.gz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./CTCF/remap2022_CTCF_nr_macs2_hg38_v1_0.bed.gz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Download the </a:t>
            </a:r>
            <a:r>
              <a:rPr lang="en-CA">
                <a:solidFill>
                  <a:schemeClr val="dk1"/>
                </a:solidFill>
              </a:rPr>
              <a:t>human </a:t>
            </a:r>
            <a:r>
              <a:rPr lang="en-CA">
                <a:solidFill>
                  <a:schemeClr val="dk1"/>
                </a:solidFill>
              </a:rPr>
              <a:t>genome assembl</a:t>
            </a:r>
            <a:r>
              <a:rPr lang="en-CA">
                <a:solidFill>
                  <a:schemeClr val="dk1"/>
                </a:solidFill>
              </a:rPr>
              <a:t>y</a:t>
            </a:r>
            <a:r>
              <a:rPr lang="en-CA">
                <a:solidFill>
                  <a:schemeClr val="dk1"/>
                </a:solidFill>
              </a:rPr>
              <a:t> hg38 using </a:t>
            </a:r>
            <a:r>
              <a:rPr lang="en-CA" u="sng">
                <a:solidFill>
                  <a:schemeClr val="hlink"/>
                </a:solidFill>
                <a:hlinkClick r:id="rId4"/>
              </a:rPr>
              <a:t>genomepy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genomepy install -p UCSC -g ./genomes -t 8 -f hg38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./genomes/hg38/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hg38.fa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hg38.fa.sizes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Download the </a:t>
            </a:r>
            <a:r>
              <a:rPr lang="en-CA" u="sng">
                <a:solidFill>
                  <a:schemeClr val="hlink"/>
                </a:solidFill>
                <a:hlinkClick r:id="rId5"/>
              </a:rPr>
              <a:t>JASPAR</a:t>
            </a:r>
            <a:r>
              <a:rPr lang="en-CA">
                <a:solidFill>
                  <a:schemeClr val="dk1"/>
                </a:solidFill>
              </a:rPr>
              <a:t> CORE collection of vertebrates profiles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URL=https://jaspar.genereg.net/download/data/2022/CORE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wget -P JASPAR ${URL}/JASPAR2022_CORE_vertebrates_non-redundant_pfms_meme.txt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./JASPAR/JASPAR2022_CORE_vertebrates_non-redundant_pfms_meme.txt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1: training a ExplaiNN model that predicts the binding of CTCF to the human genome</a:t>
            </a:r>
            <a:endParaRPr sz="2400"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Extract the ChIP-seq peak summits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zless ./CTCF/remap2022_CTCF_nr_macs2_hg38_v1_0.bed.gz |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awk '{print $1"\t"$7"\t"$8}' &gt; ./CTCF/CTCF_summits.bed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./CTCF/CTCF_summits.bed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</a:t>
            </a:r>
            <a:r>
              <a:rPr lang="en-CA">
                <a:solidFill>
                  <a:schemeClr val="dk1"/>
                </a:solidFill>
              </a:rPr>
              <a:t>xtend the summits 100 bp in each direction for a total size of 201 bp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PY_SCRIPT=../../scripts/utils/resize.py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./CTCF/CTCF_201bp.bed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./CTCF/CTCF_summits.bed ./genomes/hg38/hg38.fa.sizes 201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./CTCF/CTCF_201bp.bed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Get the FASTA sequences of the resized peaks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bedtools getfasta -fi ./genomes/hg38/hg38.fa -fo ./CTCF/CTCF_201bp.fa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-bed ./CTCF/CTCF_201bp.bed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./CTCF/CTCF_201bp.fa</a:t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1: training a ExplaiNN model that predicts the binding of CTCF to the human genome</a:t>
            </a:r>
            <a:endParaRPr sz="2400"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5" name="Google Shape;165;p26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Subsample 10K sequences for training (i.e., for training faster)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PY_SCRIPT=../../scripts/utils/subsample-seqs-by-gc.py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./CTCF/CTCF_201bp_10K.fa --subsample 10000 ./CTCF/CTCF_201bp.fa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./CTCF/CTCF_201bp_10K.fa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Create training/validation/test splits (% = 80/10/10); negative sequences are obtained by dinucleotide shuffling CTCF peak sequences using </a:t>
            </a:r>
            <a:r>
              <a:rPr lang="en-CA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BiasAway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PY_SCRIPT=../../scripts/parsers/fasta2explainn.py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./CTCF/ -p CTCF ./CTCF/CTCF_201bp_10K.fa	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./CTCF/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CTCF.train.tsv.gz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CTCF.validation.tsv.gz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CTCF.test.tsv.gz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1: training a ExplaiNN model that predicts the binding of CTCF to the human genome</a:t>
            </a:r>
            <a:endParaRPr sz="2400"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Train an ExplaiNN model that predicts the binding of CTCF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PY_SCRIPT=../../scripts/train.py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OUT_DIR=./ExplaiNN/CTCF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--input-length 201 --criterion BCEWithLogits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--rev-complement ./CTCF/CTCF.train.tsv.gz ./CTCF/CTCF.validation.tsv.gz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./ExplaiNN/CTCF/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losses.tsv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model_epoch_best_3.pth</a:t>
            </a:r>
            <a:r>
              <a:rPr lang="en-CA" sz="1450">
                <a:solidFill>
                  <a:schemeClr val="dk1"/>
                </a:solidFill>
              </a:rPr>
              <a:t> (name can differ),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parameters-train.py.json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Measure the model’s performance on the test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PY_SCRIPT=../../scripts/test.py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${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OUT_DIR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/model_epoch_best_3.pth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${OUT_DIR}/parameters-train.py.json ./CTCF/CTCF.test.tsv.gz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./ExplaiNN/CTCF/performance-metrics.tsv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The performance of the model on the test set is </a:t>
            </a:r>
            <a:r>
              <a:rPr b="1" lang="en-CA">
                <a:solidFill>
                  <a:schemeClr val="dk1"/>
                </a:solidFill>
              </a:rPr>
              <a:t>~0.85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1: training a ExplaiNN model that predicts the binding of CTCF to the human genome</a:t>
            </a:r>
            <a:endParaRPr sz="2400"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Interpret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PY_SCRIPT=../../scripts/interpret.py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--exact-match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${OUT_DIR}/model_epoch_best_3.pth ${OUT_DIR}/parameters-train.py.json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./CTCF/CTCF.train.tsv.gz  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./ExplaiNN/CTCF/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filters.meme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importances.tsv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importances.tsv.gz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weights.tsv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Obtain a logo for each filter in PNG format (option “-f”)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PY_SCRIPT=../../scripts/utils/meme2logo.py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-c 8 -f png -o ${OUT_DIR}/logos ${OUT_DIR}/filters.meme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./ExplaiNN/CTCF/logos/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filter0.fwd.png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filter0.rev.png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1: training a ExplaiNN model that predicts the binding of CTCF to the human genome</a:t>
            </a:r>
            <a:endParaRPr sz="2400"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9" name="Google Shape;189;p29"/>
          <p:cNvSpPr txBox="1"/>
          <p:nvPr>
            <p:ph idx="4294967295" type="body"/>
          </p:nvPr>
        </p:nvSpPr>
        <p:spPr>
          <a:xfrm>
            <a:off x="311700" y="1017725"/>
            <a:ext cx="8520600" cy="27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Visualize</a:t>
            </a:r>
            <a:r>
              <a:rPr lang="en-CA">
                <a:solidFill>
                  <a:schemeClr val="dk1"/>
                </a:solidFill>
              </a:rPr>
              <a:t> the logos of CTCF-like filters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PY_SCRIPT=../../scripts/utils/tomtom.py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-c 8 -o ${OUT_DIR}/tomtom ${OUT_DIR}/filters.meme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./JASPAR/JASPAR2022_CORE_vertebrates_non-redundant_pfms_meme.txt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./ExplaiNN/CTCF/tomtom/tomtom.tsv.gz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zgrep MA0139.1 ${OUT_DIR}/tomtom/tomtom.tsv.gz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filter31        MA0139.1        -2      4.27616e-09     3.59625e-06     3.57994e-06     ...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filter21        MA0139.1        -1      1.33438e-10     1.12221e-07     2.199e-07       ...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filter3         MA0139.1        -1      6.02406e-09     5.06624e-06     9.93355e-06     ...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</a:rPr>
              <a:t>(results can differ)</a:t>
            </a:r>
            <a:endParaRPr sz="145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03" y="4064388"/>
            <a:ext cx="2624399" cy="47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800" y="4064388"/>
            <a:ext cx="2624399" cy="47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998" y="4064388"/>
            <a:ext cx="2624399" cy="47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872752" y="3740400"/>
            <a:ext cx="17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filter31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3690325" y="3740400"/>
            <a:ext cx="16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filter21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6584948" y="3740400"/>
            <a:ext cx="16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filter3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2: training a more realistic ExplaiNN model </a:t>
            </a:r>
            <a:r>
              <a:rPr b="1" lang="en-CA" sz="2400"/>
              <a:t>that predicts the binding of CTCF to the human genome</a:t>
            </a:r>
            <a:endParaRPr b="1" sz="2400"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3" name="Google Shape;203;p30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To train the previous ExplaiNN model, we used a negative set of CTCF sequences </a:t>
            </a:r>
            <a:r>
              <a:rPr lang="en-CA">
                <a:solidFill>
                  <a:schemeClr val="dk1"/>
                </a:solidFill>
              </a:rPr>
              <a:t>(i.e., not bound) obtained </a:t>
            </a:r>
            <a:r>
              <a:rPr lang="en-CA">
                <a:solidFill>
                  <a:schemeClr val="dk1"/>
                </a:solidFill>
              </a:rPr>
              <a:t>by dinucleotide shuffling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For this example, we will use a more realistic negative </a:t>
            </a:r>
            <a:r>
              <a:rPr lang="en-CA">
                <a:solidFill>
                  <a:schemeClr val="dk1"/>
                </a:solidFill>
              </a:rPr>
              <a:t>set</a:t>
            </a:r>
            <a:r>
              <a:rPr lang="en-CA">
                <a:solidFill>
                  <a:schemeClr val="dk1"/>
                </a:solidFill>
              </a:rPr>
              <a:t> obtained from subsampling accessible regions across 733 human biosamples from </a:t>
            </a:r>
            <a:r>
              <a:rPr lang="en-CA">
                <a:solidFill>
                  <a:schemeClr val="dk1"/>
                </a:solidFill>
              </a:rPr>
              <a:t> </a:t>
            </a:r>
            <a:r>
              <a:rPr lang="en-CA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ENCODE</a:t>
            </a:r>
            <a:r>
              <a:rPr lang="en-CA">
                <a:solidFill>
                  <a:schemeClr val="dk1"/>
                </a:solidFill>
              </a:rPr>
              <a:t> that do not </a:t>
            </a:r>
            <a:r>
              <a:rPr lang="en-CA">
                <a:solidFill>
                  <a:schemeClr val="dk1"/>
                </a:solidFill>
              </a:rPr>
              <a:t>overlap any CTCF ChIP-seq peak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URL=https://www.encodeproject.org/files/ENCFF503GCK/@@download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FILE=ENCFF503GCK.tsv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wget -P ENCODE ${URL}/${FILE}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./ENCODE/ENCFF503GCK.tsv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Remove accessible regions that overlap with CTCF peaks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tail -n +2 ENCODE/${FILE} | bedtools subtract -A -a -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-b ./CTCF/remap2022_CTCF_nr_macs2_hg38_v1_0.bed.gz &gt; ENCODE/no_CTCF.bed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./ENCODE/no_CTCF.bed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0" name="Google Shape;210;p31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Extract the summits and extend them 100 bp in each direction (size = 201 bp)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less ENCODE/no_CTCF.bed | awk '{print $1"\t"$7-1"\t"$7}'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 ./ENCODE/no_CTCF_summits.bed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PY_SCRIPT=../../scripts/utils/resize.py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./ENCODE/no_CTCF_summits_201bp.bed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./ENCODE/no_CTCF_summits.bed ./genomes/hg38/hg38.fa.sizes 201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./ENCODE/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no_CTCF_summits.bed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no_CTCF_summits_201bp.bed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Get the FASTA sequences of the resized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bedtools getfasta -fi ./genomes/hg38/hg38.fa -bed \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5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./ENCODE/no_CTCF_summits_201bp.bed -fo ./ENCODE/no_CTCF_summits_201bp.fa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./ENCODE/no_CTCF_summits_201bp.fa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2: training a more realistic ExplaiNN model that predicts the binding of CTCF to the human genome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What is ExplaiNN?</a:t>
            </a:r>
            <a:endParaRPr sz="24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311700" y="9415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ExplaiNN (</a:t>
            </a:r>
            <a:r>
              <a:rPr lang="en-CA" u="sng">
                <a:solidFill>
                  <a:schemeClr val="dk1"/>
                </a:solidFill>
              </a:rPr>
              <a:t>Explai</a:t>
            </a:r>
            <a:r>
              <a:rPr lang="en-CA">
                <a:solidFill>
                  <a:schemeClr val="dk1"/>
                </a:solidFill>
              </a:rPr>
              <a:t>nable </a:t>
            </a:r>
            <a:r>
              <a:rPr lang="en-CA" u="sng">
                <a:solidFill>
                  <a:schemeClr val="dk1"/>
                </a:solidFill>
              </a:rPr>
              <a:t>N</a:t>
            </a:r>
            <a:r>
              <a:rPr lang="en-CA">
                <a:solidFill>
                  <a:schemeClr val="dk1"/>
                </a:solidFill>
              </a:rPr>
              <a:t>eural </a:t>
            </a:r>
            <a:r>
              <a:rPr lang="en-CA" u="sng">
                <a:solidFill>
                  <a:schemeClr val="dk1"/>
                </a:solidFill>
              </a:rPr>
              <a:t>N</a:t>
            </a:r>
            <a:r>
              <a:rPr lang="en-CA">
                <a:solidFill>
                  <a:schemeClr val="dk1"/>
                </a:solidFill>
              </a:rPr>
              <a:t>etworks) is a glass-box deep learning model for genomic tasks trained on one-hot encoded sequences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ExplaiNN</a:t>
            </a:r>
            <a:r>
              <a:rPr lang="en-CA">
                <a:solidFill>
                  <a:schemeClr val="dk1"/>
                </a:solidFill>
              </a:rPr>
              <a:t> performs well compared to more complex models and</a:t>
            </a:r>
            <a:r>
              <a:rPr lang="en-CA">
                <a:solidFill>
                  <a:schemeClr val="dk1"/>
                </a:solidFill>
              </a:rPr>
              <a:t> provides similar interpretation to more complex and time-consuming approaches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Preprint: </a:t>
            </a:r>
            <a:r>
              <a:rPr lang="en-CA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https://doi.org/10.1101/2022.05.20.492818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GitHub: </a:t>
            </a:r>
            <a:r>
              <a:rPr lang="en-CA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https://github.com/wassermanlab/ExplaiNN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8" name="Google Shape;218;p32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Subsample 100K sequences for training by matching the %GC content between CTCF peaks (i.e., positives) and ENCODE regions (i.e., negatives)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PY_SCRIPT=../../scripts/utils/match-seqs-by-gc.py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./CTCF/CTCF+ENCODE_201bp_100K.json -s 100000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./CTCF/CTCF_201bp.fa ./ENCODE/no_CTCF_summits_201bp.fa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./CTCF/CTCF+ENCODE_201bp_100K.json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Create training/validation/test splits (% = 80/10/10)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PY_SCRIPT=../../scripts/parsers/json2explainn.py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./CTCF/ -p CTCF+ENCODE ./CTCF/CTCF+ENCODE_201bp_100K.json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./CTCF/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CTCF+ENCODE.train.tsv.gz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CTCF+ENCODE.validation.tsv.gz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CTCF+ENCODE.test.tsv.gz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2: training a more realistic ExplaiNN model that predicts the binding of CTCF to the human genome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Train, test and interpret a second ExplaiNN model that predicts CTCF binding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PY_SCRIPT=../../scripts/train.py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OUT_DIR=./ExplaiNN/CTCF+ENCODE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--input-length 201 --criterion BCEWithLogits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--rev-complement ./CTCF/CTCF+ENCODE.train.tsv.gz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./CTCF/CTCF+ENCODE.validation.tsv.gz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PY_SCRIPT=../../scripts/test.py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${OUT_DIR}/model_epoch_best_5.pth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${OUT_DIR}/parameters-train.py.json ./CTCF/CTCF+ENCODE.test.tsv.gz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PY_SCRIPT=../../scripts/interpret.py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--exact-match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${OUT_DIR}/model_epoch_best_5.pth ${OUT_DIR}/parameters-train.py.json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./CTCF/CTCF+ENCODE.train.tsv.gz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./ExplaiNN/CTCF+ENCODE/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losses.tsv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model_epoch_best_5.pth</a:t>
            </a:r>
            <a:r>
              <a:rPr lang="en-CA" sz="1450">
                <a:solidFill>
                  <a:schemeClr val="dk1"/>
                </a:solidFill>
              </a:rPr>
              <a:t> (name can differ),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parameters-train.py.json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filters.meme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importances.tsv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2: training a more realistic ExplaiNN model that predicts the binding of CTCF to the human genome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4" name="Google Shape;234;p34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This time, the performance of the model on the test set is </a:t>
            </a:r>
            <a:r>
              <a:rPr b="1" lang="en-CA">
                <a:solidFill>
                  <a:schemeClr val="dk1"/>
                </a:solidFill>
              </a:rPr>
              <a:t>~0.7</a:t>
            </a:r>
            <a:r>
              <a:rPr lang="en-CA">
                <a:solidFill>
                  <a:schemeClr val="dk1"/>
                </a:solidFill>
              </a:rPr>
              <a:t> (it is harder to make predictions on genomic sequences than on shuffled sequences)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Again, the model learned multiple instances of the CTCF motif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PY_SCRIPT=../../scripts/utils/meme2logo.py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-c 8 -f png -o ${OUT_DIR}/logos ${OUT_DIR}/filters.meme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PY_SCRIPT=../../scripts/utils/tomtom.py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-c 8 -o ${OUT_DIR}/tomtom ${OUT_DIR}/filters.meme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./JASPAR/JASPAR2022_CORE_vertebrates_non-redundant_pfms_meme.txt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zgrep MA0139.1 ${OUT_DIR}/tomtom/tomtom.tsv.gz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filter81        MA0139.1        -5      2.25891e-06     0.00189975      0.00189975     ...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filter50        MA0139.1        0       1.05544e-16     8.87626e-14     1.75871e-13    ...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filter56        MA0139.1        0       6.75372e-17     5.67988e-14     1.1315e-13     ...</a:t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2: training a more realistic ExplaiNN model that predicts the binding of CTCF to the human genome</a:t>
            </a:r>
            <a:endParaRPr b="1" sz="2400"/>
          </a:p>
        </p:txBody>
      </p:sp>
      <p:sp>
        <p:nvSpPr>
          <p:cNvPr id="237" name="Google Shape;237;p34"/>
          <p:cNvSpPr txBox="1"/>
          <p:nvPr/>
        </p:nvSpPr>
        <p:spPr>
          <a:xfrm>
            <a:off x="872752" y="4268195"/>
            <a:ext cx="17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filter81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3690325" y="4268195"/>
            <a:ext cx="16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filter50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6584948" y="4268195"/>
            <a:ext cx="16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filter56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31" y="4591542"/>
            <a:ext cx="2597744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3128" y="4591542"/>
            <a:ext cx="2597744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3326" y="4591542"/>
            <a:ext cx="2597744" cy="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8" name="Google Shape;248;p35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Now, let’s use the model to make predictions of CTCF binding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Download CTCF and accessible regions in the mouse genome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URL=https://downloads.wenglab.org/cCREs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FILE=mm10-CTCF.bed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wget -P ENCODE ${URL}/${FILE}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URL=https://www.encodeproject.org/files/ENCFF910SRW/@@download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FILE=ENCFF910SRW.tsv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wget -P ENCODE ${URL}/${FILE}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./ENCODE/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mm10-CTCF.bed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ENCFF910SRW.tsv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Download the mouse genome assembly mm10 using </a:t>
            </a:r>
            <a:r>
              <a:rPr lang="en-CA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genomepy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genomepy install -p UCSC -g ./genomes -t 8 -f mm10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./genomes/mm10/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mm10.fa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mm10.fa.sizes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2: training a more realistic ExplaiNN model that predicts the binding of CTCF to the human genome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3: training ExplaiNN on the AI-TAC dataset</a:t>
            </a:r>
            <a:endParaRPr sz="2400"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Download the AI-TAC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URL=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https://www.dropbox.com/s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 -P AI-TAC ${URL}/r8drj2wxc07bt4j/ImmGenATAC1219.peak_matched.txt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wget -P AI-TAC ${URL}/7mmd4v760eux755/mouse_peak_heights.csv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./AI-TAC/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ImmGenATAC1219.peak_matched.txt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mouse_peak_heights.csv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Extract the ATAC-seq peak centers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cut -f 2-4 AI-TAC/ImmGenATAC1219.peak_matched.txt |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awk '{C=$2+int(($3-$2)/2);printf $1"\t%.0f\t%.0f\n",C-1,C;}'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 ./AI-TAC/AI-TAC_centers.bed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./AI-TAC/AI-TAC_centers.bed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3: training ExplaiNN on the AI-TAC dataset</a:t>
            </a:r>
            <a:endParaRPr sz="2400"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65" name="Google Shape;265;p37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Extend the centers 125 bp in each direction (size = 251 bp, as in AI-TAC)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PY_SCRIPT=../../scripts/utils/resize.py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251bp.bed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./AI-TAC/AI-TAC_centers.bed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./genomes/mm10/mm10.fa.sizes 251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./AI-TAC/AI-TAC_251bp.bed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Get the FASTA sequences of the resized peaks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bedtools getfasta -fi ./genomes/mm10/mm10.fa -fo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./AI-TAC/AI-TAC_251bp.fa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-bed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./AI-TAC/AI-TAC_251bp.bed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./AI-TAC/AI-TAC_251bp.fa</a:t>
            </a:r>
            <a:endParaRPr sz="145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3: training ExplaiNN on the AI-TAC dataset</a:t>
            </a:r>
            <a:endParaRPr sz="2400"/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3" name="Google Shape;273;p38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Create training/validation splits (% = 90/10)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grep -v "^&gt;" ./AI-TAC/AI-TAC_251bp.fa | cut -c 2- &gt; ./AI-TAC/AI-TAC_sequences.txt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tail -n +2 AI-TAC/mouse_peak_heights.csv | cut -d "," -f 1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 ./AI-TAC/AI-TAC_ids.txt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tail -n +2 AI-TAC/mouse_peak_heights.csv | cut -d "," -f 2- |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tr "," "\t" &gt; ./AI-TAC/AI-TAC_heights.txt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paste -d "\t" ./AI-TAC/AI-TAC_ids.txt ./AI-TAC/AI-TAC_sequences.txt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./AI-TAC/AI-TAC_heights.txt &gt; AI-TAC/AI-TAC_251bp.tsv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awk 'BEGIN {srand()} {f = FILENAME (rand() &lt;= 0.1 ? ".validation" : ".train");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print &gt; f}' ./AI-TAC/AI-TAC_251bp.tsv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AI-TAC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AI-TAC_251bp.tsv.train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AI-TAC_251bp.tsv.validation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0" name="Google Shape;280;p39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Train (same parameters as in the preprint; </a:t>
            </a:r>
            <a:r>
              <a:rPr lang="en-CA">
                <a:solidFill>
                  <a:schemeClr val="dk1"/>
                </a:solidFill>
              </a:rPr>
              <a:t>it can take a few hours</a:t>
            </a:r>
            <a:r>
              <a:rPr lang="en-CA">
                <a:solidFill>
                  <a:schemeClr val="dk1"/>
                </a:solidFill>
              </a:rPr>
              <a:t>) and</a:t>
            </a:r>
            <a:r>
              <a:rPr lang="en-CA">
                <a:solidFill>
                  <a:schemeClr val="dk1"/>
                </a:solidFill>
              </a:rPr>
              <a:t>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PY_SCRIPT=../../scripts/train.py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OUT_DIR=./ExplaiNN/AI-TAC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--input-length 251 --criterion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Pearson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--num-units 300 ./AI-TAC/A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I-TAC_251bp.tsv.train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AI-TAC_251bp.tsv.validation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PY_SCRIPT=../../scripts/test.py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-o ${OUT_DIR} ${OUT_DIR}/model_epoch_best_8.pth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${OUT_DIR}/parameters-train.py.json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./AI-TAC/AI-TAC_251bp.tsv.validation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./ExplaiNN/AI-TAC/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losses.tsv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model_epoch_best_8.pth</a:t>
            </a:r>
            <a:r>
              <a:rPr lang="en-CA" sz="1450">
                <a:solidFill>
                  <a:schemeClr val="dk1"/>
                </a:solidFill>
              </a:rPr>
              <a:t> (name can differ),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parameters-train.py.json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performance-metrics.tsv</a:t>
            </a:r>
            <a:endParaRPr sz="145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The performance (i.e., PCC) of ExplaiNN on the AI-TAC dataset was </a:t>
            </a:r>
            <a:r>
              <a:rPr b="1" lang="en-CA">
                <a:solidFill>
                  <a:schemeClr val="dk1"/>
                </a:solidFill>
              </a:rPr>
              <a:t>~0.35</a:t>
            </a:r>
            <a:r>
              <a:rPr lang="en-CA">
                <a:solidFill>
                  <a:schemeClr val="dk1"/>
                </a:solidFill>
              </a:rPr>
              <a:t>, which is very similar to the performance reported in the preprint (see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Fig. 4A</a:t>
            </a:r>
            <a:r>
              <a:rPr lang="en-CA">
                <a:solidFill>
                  <a:schemeClr val="dk1"/>
                </a:solidFill>
              </a:rPr>
              <a:t>)</a:t>
            </a:r>
            <a:endParaRPr sz="145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3: training ExplaiNN on the AI-TAC dataset</a:t>
            </a:r>
            <a:endParaRPr b="1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8" name="Google Shape;288;p40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Interpret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PY_SCRIPT=../../scripts/interpret.py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-t -o ${OUT_DIR} --correlation 0.75 --num-well-pred-seqs 1000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${OUT_DIR}/model_epoch_best_8.pth ${OUT_DIR}/parameters-train.py.json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./AI-TAC/AI-TAC_251bp.tsv.train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./ExplaiNN/AI-TAC/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filters.meme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importances.tsv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Cluster the filters (i.e., remove redundancy)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PY_SCRIPT=../../scripts/utils/meme2clusters.py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$PY_SCRIPT -c 8 -o ${OUT_DIR}/clusters ${OUT_DIR}/filters.meme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./ExplaiNN/AI-TAC/clusters/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clusters.meme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clusters.tsv.gz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Obtain a logo for each cluster in PNG format (option “-f”)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PY_SCRIPT=../../scripts/utils/meme2logo.py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-c 8 -f png -o ${OUT_DIR}/logos ${OUT_DIR}/clusters/clusters.meme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(folder “</a:t>
            </a:r>
            <a:r>
              <a:rPr lang="en-CA" sz="14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./ExplaiNN/CTCF/logos/</a:t>
            </a:r>
            <a:r>
              <a:rPr lang="en-CA" sz="1450">
                <a:solidFill>
                  <a:schemeClr val="dk1"/>
                </a:solidFill>
              </a:rPr>
              <a:t>”)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filter0.fwd.png</a:t>
            </a:r>
            <a:r>
              <a:rPr lang="en-CA" sz="1450">
                <a:solidFill>
                  <a:schemeClr val="dk1"/>
                </a:solidFill>
              </a:rPr>
              <a:t>,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filter0.rev.png</a:t>
            </a:r>
            <a:r>
              <a:rPr lang="en-CA" sz="1450">
                <a:solidFill>
                  <a:schemeClr val="dk1"/>
                </a:solidFill>
              </a:rPr>
              <a:t>, etc.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3: training ExplaiNN on the AI-TAC dataset</a:t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96" name="Google Shape;296;p41"/>
          <p:cNvSpPr txBox="1"/>
          <p:nvPr>
            <p:ph idx="4294967295" type="body"/>
          </p:nvPr>
        </p:nvSpPr>
        <p:spPr>
          <a:xfrm>
            <a:off x="311700" y="10177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Visualize the logos of CEBP and PAX clusters (i.e., highlighted in the preprint)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PY_SCRIPT=../../scripts/utils/tomtom.py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${PY_SCRIPT} -c 8 -o ${OUT_DIR}/tomtom ${OUT_DIR}/clusters/clusters.meme \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./JASPAR/JASPAR2022_CORE_vertebrates_non-redundant_pfms_meme.txt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 u="sng">
                <a:solidFill>
                  <a:schemeClr val="dk1"/>
                </a:solidFill>
              </a:rPr>
              <a:t>output:</a:t>
            </a:r>
            <a:r>
              <a:rPr lang="en-CA" sz="1450">
                <a:solidFill>
                  <a:schemeClr val="dk1"/>
                </a:solidFill>
              </a:rPr>
              <a:t> </a:t>
            </a:r>
            <a:r>
              <a:rPr lang="en-CA" sz="145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./ExplaiNN/AI-TAC/tomtom/tomtom.tsv.gz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zgrep -e MA0069.1 -e MA0102.4 ${OUT_DIR}/tomtom/tomtom.tsv.gz 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cluster85       MA0069.1        -2      2.16186e-07     0.000181813     0.000181813     ...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cluster42       MA0102.4        -6      6.09912e-07     0.000512936     0.00028401    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More complex visualization can be achieved by using Jupyter notebooks (or similar)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00"/>
              <a:t>Example 3: training ExplaiNN on the AI-TAC dataset</a:t>
            </a:r>
            <a:endParaRPr b="1" sz="24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530" y="3564875"/>
            <a:ext cx="2728906" cy="4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630" y="3564875"/>
            <a:ext cx="3119840" cy="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5305800" y="3164675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cluster42 (i.e., CEBP)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1427225" y="3164675"/>
            <a:ext cx="22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cluster85 (i.e., PAX)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Contents of the GitHub repository</a:t>
            </a:r>
            <a:endParaRPr sz="24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311700" y="941525"/>
            <a:ext cx="85212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conda</a:t>
            </a:r>
            <a:r>
              <a:rPr lang="en-CA">
                <a:solidFill>
                  <a:schemeClr val="dk1"/>
                </a:solidFill>
              </a:rPr>
              <a:t> – contains a bash script to create a conda environment for the tutorial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data</a:t>
            </a:r>
            <a:r>
              <a:rPr lang="en-CA">
                <a:solidFill>
                  <a:schemeClr val="dk1"/>
                </a:solidFill>
              </a:rPr>
              <a:t> – contains different datasets (e.g. for this tutorial)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explainn</a:t>
            </a:r>
            <a:r>
              <a:rPr lang="en-CA">
                <a:solidFill>
                  <a:schemeClr val="dk1"/>
                </a:solidFill>
              </a:rPr>
              <a:t> – i.e., the explain library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notebooks</a:t>
            </a:r>
            <a:r>
              <a:rPr lang="en-CA">
                <a:solidFill>
                  <a:schemeClr val="dk1"/>
                </a:solidFill>
              </a:rPr>
              <a:t> – contains different Jupyter notebooks (e.g. paper figures)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scripts</a:t>
            </a:r>
            <a:r>
              <a:rPr lang="en-CA">
                <a:solidFill>
                  <a:schemeClr val="dk1"/>
                </a:solidFill>
              </a:rPr>
              <a:t> – contains different Python scripts (e.g. to train models)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The ExplaiNN library</a:t>
            </a:r>
            <a:endParaRPr sz="24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311700" y="9415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explainn/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>
                <a:solidFill>
                  <a:schemeClr val="dk1"/>
                </a:solidFill>
              </a:rPr>
              <a:t>interpretation/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-CA" sz="1800">
                <a:solidFill>
                  <a:schemeClr val="dk1"/>
                </a:solidFill>
              </a:rPr>
              <a:t>interpretation.py</a:t>
            </a:r>
            <a:r>
              <a:rPr lang="en-CA" sz="1800">
                <a:solidFill>
                  <a:schemeClr val="dk1"/>
                </a:solidFill>
              </a:rPr>
              <a:t> – contains code to interpret ExplaiNN models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>
                <a:solidFill>
                  <a:schemeClr val="dk1"/>
                </a:solidFill>
              </a:rPr>
              <a:t>models/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-CA" sz="1800">
                <a:solidFill>
                  <a:schemeClr val="dk1"/>
                </a:solidFill>
              </a:rPr>
              <a:t>networks.py</a:t>
            </a:r>
            <a:r>
              <a:rPr lang="en-CA" sz="1800">
                <a:solidFill>
                  <a:schemeClr val="dk1"/>
                </a:solidFill>
              </a:rPr>
              <a:t> – contains different models (e.g. ExplaiNN, DanQ, …)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>
                <a:solidFill>
                  <a:schemeClr val="dk1"/>
                </a:solidFill>
              </a:rPr>
              <a:t>t</a:t>
            </a:r>
            <a:r>
              <a:rPr lang="en-CA" sz="1800">
                <a:solidFill>
                  <a:schemeClr val="dk1"/>
                </a:solidFill>
              </a:rPr>
              <a:t>rain/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-CA" sz="1800">
                <a:solidFill>
                  <a:schemeClr val="dk1"/>
                </a:solidFill>
              </a:rPr>
              <a:t>train.py</a:t>
            </a:r>
            <a:r>
              <a:rPr lang="en-CA" sz="1800">
                <a:solidFill>
                  <a:schemeClr val="dk1"/>
                </a:solidFill>
              </a:rPr>
              <a:t> – contains code to train ExplaiNN models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-CA" sz="1800">
                <a:solidFill>
                  <a:schemeClr val="dk1"/>
                </a:solidFill>
              </a:rPr>
              <a:t>test.py</a:t>
            </a:r>
            <a:r>
              <a:rPr lang="en-CA" sz="1800">
                <a:solidFill>
                  <a:schemeClr val="dk1"/>
                </a:solidFill>
              </a:rPr>
              <a:t> – contains code to test ExplaiNN models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>
                <a:solidFill>
                  <a:schemeClr val="dk1"/>
                </a:solidFill>
              </a:rPr>
              <a:t>utils/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-CA" sz="1800">
                <a:solidFill>
                  <a:schemeClr val="dk1"/>
                </a:solidFill>
              </a:rPr>
              <a:t>tools.py</a:t>
            </a:r>
            <a:r>
              <a:rPr lang="en-CA" sz="1800">
                <a:solidFill>
                  <a:schemeClr val="dk1"/>
                </a:solidFill>
              </a:rPr>
              <a:t> – contains general functions (e.g. one-hot encoder)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Conda prerequisites</a:t>
            </a:r>
            <a:endParaRPr sz="2400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311700" y="9415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Make sure that </a:t>
            </a:r>
            <a:r>
              <a:rPr lang="en-C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CA">
                <a:solidFill>
                  <a:schemeClr val="dk1"/>
                </a:solidFill>
              </a:rPr>
              <a:t> is available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conda init bash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source ~/.bashrc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Add </a:t>
            </a:r>
            <a:r>
              <a:rPr lang="en-CA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libmamba</a:t>
            </a:r>
            <a:r>
              <a:rPr lang="en-CA">
                <a:solidFill>
                  <a:schemeClr val="dk1"/>
                </a:solidFill>
              </a:rPr>
              <a:t> solver and custom packages directory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conda config --set solver libmamba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conda config --add pkgs_dirs ${HOME}/.conda/pkgs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5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Installing ExplaiNN</a:t>
            </a:r>
            <a:endParaRPr sz="2400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11700" y="9415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Clone ExplaiNN from GitHub and switch to the beta branch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git clone https://github.com/wassermanlab/ExplaiNN.git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cd ExplaiNN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git checkout beta</a:t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Install all requirements via conda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./conda/create-conda-env.sh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conda activate explainn</a:t>
            </a:r>
            <a:endParaRPr sz="14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Verify that the requirements were installed correctly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&gt;&gt;&gt; import torch</a:t>
            </a:r>
            <a:r>
              <a:rPr lang="en-CA" sz="1450">
                <a:solidFill>
                  <a:schemeClr val="dk1"/>
                </a:solidFill>
              </a:rPr>
              <a:t> ← </a:t>
            </a:r>
            <a:r>
              <a:rPr i="1" lang="en-CA" sz="1450">
                <a:solidFill>
                  <a:schemeClr val="dk1"/>
                </a:solidFill>
              </a:rPr>
              <a:t>from the Python console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&gt;&gt;&gt; torch.cuda.is_available()</a:t>
            </a:r>
            <a:r>
              <a:rPr lang="en-CA" sz="1450">
                <a:solidFill>
                  <a:schemeClr val="dk1"/>
                </a:solidFill>
              </a:rPr>
              <a:t> ← </a:t>
            </a:r>
            <a:r>
              <a:rPr i="1" lang="en-CA" sz="1450">
                <a:solidFill>
                  <a:schemeClr val="dk1"/>
                </a:solidFill>
              </a:rPr>
              <a:t>should return “True”</a:t>
            </a:r>
            <a:endParaRPr i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tomtom </a:t>
            </a:r>
            <a:r>
              <a:rPr lang="en-CA" sz="1450">
                <a:solidFill>
                  <a:schemeClr val="dk1"/>
                </a:solidFill>
              </a:rPr>
              <a:t> ← </a:t>
            </a:r>
            <a:r>
              <a:rPr i="1" lang="en-CA" sz="1450">
                <a:solidFill>
                  <a:schemeClr val="dk1"/>
                </a:solidFill>
              </a:rPr>
              <a:t>from the Terminal; should return the help message</a:t>
            </a:r>
            <a:endParaRPr i="1" sz="1450"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Installing ExplaiNN</a:t>
            </a:r>
            <a:endParaRPr sz="2400"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00" y="9415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Install the ExplaiNN library (developer mode)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python setup.py develop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Verify that the ExplaiNN library was installed correctly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>
                <a:solidFill>
                  <a:schemeClr val="dk1"/>
                </a:solidFill>
              </a:rPr>
              <a:t>On GPURTX / GPURTX-2: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jupyter notebook --notebook-dir=./notebooks --no-browser --port=XXXX</a:t>
            </a:r>
            <a:endParaRPr i="1" sz="145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CA" sz="1800">
                <a:solidFill>
                  <a:schemeClr val="dk1"/>
                </a:solidFill>
              </a:rPr>
              <a:t>On your local machine: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ssh -N -f -L localhost:YYYY:localhost:XXXX </a:t>
            </a: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user@gpurtx.cmmt.ubc.ca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5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open http://localhost:YYYY/notebooks/test.ipynb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CA" sz="1450">
                <a:solidFill>
                  <a:schemeClr val="dk1"/>
                </a:solidFill>
              </a:rPr>
              <a:t>Where XXXX and YYYY can be any two numbers</a:t>
            </a:r>
            <a:endParaRPr sz="14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Python scripts (e.g. ExplaiNN library wrappers)</a:t>
            </a:r>
            <a:endParaRPr sz="2400"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311700" y="9415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scripts/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train.py</a:t>
            </a:r>
            <a:r>
              <a:rPr lang="en-CA" sz="1800">
                <a:solidFill>
                  <a:schemeClr val="dk1"/>
                </a:solidFill>
              </a:rPr>
              <a:t> – trains ExplaiNN models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interpret.py</a:t>
            </a:r>
            <a:r>
              <a:rPr lang="en-CA" sz="1800">
                <a:solidFill>
                  <a:schemeClr val="dk1"/>
                </a:solidFill>
              </a:rPr>
              <a:t> – interprets ExplaiNN models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test.py</a:t>
            </a:r>
            <a:r>
              <a:rPr lang="en-CA" sz="1800">
                <a:solidFill>
                  <a:schemeClr val="dk1"/>
                </a:solidFill>
              </a:rPr>
              <a:t> – provides performance of ExplaiNN models on the test set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○"/>
            </a:pPr>
            <a:r>
              <a:rPr b="1" lang="en-CA" sz="1800">
                <a:solidFill>
                  <a:schemeClr val="dk1"/>
                </a:solidFill>
              </a:rPr>
              <a:t>predict.py</a:t>
            </a:r>
            <a:r>
              <a:rPr lang="en-CA" sz="1800">
                <a:solidFill>
                  <a:schemeClr val="dk1"/>
                </a:solidFill>
              </a:rPr>
              <a:t> – computes predictions using</a:t>
            </a:r>
            <a:r>
              <a:rPr lang="en-CA" sz="1800">
                <a:solidFill>
                  <a:schemeClr val="dk1"/>
                </a:solidFill>
              </a:rPr>
              <a:t> ExplaiNN models </a:t>
            </a:r>
            <a:r>
              <a:rPr lang="en-CA" sz="1800">
                <a:solidFill>
                  <a:schemeClr val="dk1"/>
                </a:solidFill>
              </a:rPr>
              <a:t>for a set of sequences in a FASTA file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733550" y="1407290"/>
            <a:ext cx="200700" cy="107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 rot="-5400000">
            <a:off x="-93550" y="1744940"/>
            <a:ext cx="14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TSV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The ExplaiNN </a:t>
            </a:r>
            <a:r>
              <a:rPr b="1" lang="en-CA" sz="2400"/>
              <a:t>TSV </a:t>
            </a:r>
            <a:r>
              <a:rPr b="1" lang="en-CA" sz="2400"/>
              <a:t>file format</a:t>
            </a:r>
            <a:endParaRPr sz="2400"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95308" y="485076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311700" y="94152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Files </a:t>
            </a:r>
            <a:r>
              <a:rPr lang="en-CA">
                <a:solidFill>
                  <a:schemeClr val="dk1"/>
                </a:solidFill>
              </a:rPr>
              <a:t>can be gzipped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1</a:t>
            </a:r>
            <a:r>
              <a:rPr baseline="30000" lang="en-CA" sz="1800">
                <a:solidFill>
                  <a:schemeClr val="dk1"/>
                </a:solidFill>
              </a:rPr>
              <a:t>st</a:t>
            </a:r>
            <a:r>
              <a:rPr lang="en-CA" sz="1800">
                <a:solidFill>
                  <a:schemeClr val="dk1"/>
                </a:solidFill>
              </a:rPr>
              <a:t> column – sequence identifier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2</a:t>
            </a:r>
            <a:r>
              <a:rPr baseline="30000" lang="en-CA" sz="1800">
                <a:solidFill>
                  <a:schemeClr val="dk1"/>
                </a:solidFill>
              </a:rPr>
              <a:t>nd</a:t>
            </a:r>
            <a:r>
              <a:rPr lang="en-CA" sz="1800">
                <a:solidFill>
                  <a:schemeClr val="dk1"/>
                </a:solidFill>
              </a:rPr>
              <a:t> column</a:t>
            </a:r>
            <a:r>
              <a:rPr b="1" lang="en-CA" sz="1800">
                <a:solidFill>
                  <a:schemeClr val="dk1"/>
                </a:solidFill>
              </a:rPr>
              <a:t> </a:t>
            </a:r>
            <a:r>
              <a:rPr lang="en-CA" sz="1800">
                <a:solidFill>
                  <a:schemeClr val="dk1"/>
                </a:solidFill>
              </a:rPr>
              <a:t>– the sequence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3</a:t>
            </a:r>
            <a:r>
              <a:rPr baseline="30000" lang="en-CA" sz="1800">
                <a:solidFill>
                  <a:schemeClr val="dk1"/>
                </a:solidFill>
              </a:rPr>
              <a:t>rd</a:t>
            </a:r>
            <a:r>
              <a:rPr lang="en-CA" sz="1800">
                <a:solidFill>
                  <a:schemeClr val="dk1"/>
                </a:solidFill>
              </a:rPr>
              <a:t> to n</a:t>
            </a:r>
            <a:r>
              <a:rPr baseline="30000" lang="en-CA" sz="1800">
                <a:solidFill>
                  <a:schemeClr val="dk1"/>
                </a:solidFill>
              </a:rPr>
              <a:t>th</a:t>
            </a:r>
            <a:r>
              <a:rPr lang="en-CA" sz="1800">
                <a:solidFill>
                  <a:schemeClr val="dk1"/>
                </a:solidFill>
              </a:rPr>
              <a:t> columns</a:t>
            </a:r>
            <a:r>
              <a:rPr b="1" lang="en-CA" sz="1800">
                <a:solidFill>
                  <a:schemeClr val="dk1"/>
                </a:solidFill>
              </a:rPr>
              <a:t> </a:t>
            </a:r>
            <a:r>
              <a:rPr lang="en-CA" sz="1800">
                <a:solidFill>
                  <a:schemeClr val="dk1"/>
                </a:solidFill>
              </a:rPr>
              <a:t>– i.e., the values for the different classes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ERR1002407.188226       AATTAGCTCACATTCCCTGCGTGGCGCAACATACGCTGCG        0.0     0.0     1.0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ERR1002409.315766       CATTCACCGCGAGCTACCTAGCGCAGTGCATTGCACAACG        0.0     0.0     0.0     1.0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ERR1002405.154226       TTCTAGCGTCTCACCAGCATGGCGCAACTTCAGGATTGCG        0.0     1.0     0.0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ERR1002403.79059        GCATGGAACATATAACGTAGAAAAACCCACCGACACAGGG        1.0     0.0     0.0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ERR1002405.194629       GCATTGCTTGCATCATAGATACACGGCGCATCCGCCACTA        0.0     1.0     0.0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ERR1002407.57779        CGCCTACAAAGGAGCACGCACTTACGCAATGAGCCGTCCA        0.0     0.0     1.0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ERR1002407.418287       ACCTTGGCCCTGTCGATGGTCCACACGAGAGTATTGCGAA        0.0     0.0     1.0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ERR1002405.78846        GAACAATTACCTCTCCTAGCGGGTAAAGACCCGTTGCAAA        0.0     1.0     0.0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ERR1002405.187854       GCAAGATCTGCAGTGTTGCCCCGCCGTCACACCACGCCAT        0.0     1.0     0.0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ERR1002407.111275       GAGTGATGCAAGTCCCAGAGTGTACTGTACACTAGTTTAT        0.0     0.0     1.0     0.0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>
              <a:solidFill>
                <a:schemeClr val="dk1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749" y="51262"/>
            <a:ext cx="200571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