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5" r:id="rId4"/>
    <p:sldId id="258" r:id="rId5"/>
    <p:sldId id="266" r:id="rId6"/>
    <p:sldId id="267" r:id="rId7"/>
    <p:sldId id="268" r:id="rId8"/>
    <p:sldId id="271" r:id="rId9"/>
    <p:sldId id="272" r:id="rId10"/>
    <p:sldId id="273" r:id="rId11"/>
    <p:sldId id="274" r:id="rId12"/>
    <p:sldId id="260" r:id="rId13"/>
    <p:sldId id="261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CB99124-709C-4557-BECB-219BE248F8D7}" type="datetimeFigureOut">
              <a:rPr lang="en-US" smtClean="0"/>
              <a:pPr/>
              <a:t>3/18/2016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879D715-0EF8-477A-918F-507F04E082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B99124-709C-4557-BECB-219BE248F8D7}" type="datetimeFigureOut">
              <a:rPr lang="en-US" smtClean="0"/>
              <a:pPr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79D715-0EF8-477A-918F-507F04E082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B99124-709C-4557-BECB-219BE248F8D7}" type="datetimeFigureOut">
              <a:rPr lang="en-US" smtClean="0"/>
              <a:pPr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79D715-0EF8-477A-918F-507F04E082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B99124-709C-4557-BECB-219BE248F8D7}" type="datetimeFigureOut">
              <a:rPr lang="en-US" smtClean="0"/>
              <a:pPr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79D715-0EF8-477A-918F-507F04E082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B99124-709C-4557-BECB-219BE248F8D7}" type="datetimeFigureOut">
              <a:rPr lang="en-US" smtClean="0"/>
              <a:pPr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79D715-0EF8-477A-918F-507F04E082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B99124-709C-4557-BECB-219BE248F8D7}" type="datetimeFigureOut">
              <a:rPr lang="en-US" smtClean="0"/>
              <a:pPr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79D715-0EF8-477A-918F-507F04E082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B99124-709C-4557-BECB-219BE248F8D7}" type="datetimeFigureOut">
              <a:rPr lang="en-US" smtClean="0"/>
              <a:pPr/>
              <a:t>3/18/2016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79D715-0EF8-477A-918F-507F04E082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B99124-709C-4557-BECB-219BE248F8D7}" type="datetimeFigureOut">
              <a:rPr lang="en-US" smtClean="0"/>
              <a:pPr/>
              <a:t>3/18/2016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79D715-0EF8-477A-918F-507F04E082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B99124-709C-4557-BECB-219BE248F8D7}" type="datetimeFigureOut">
              <a:rPr lang="en-US" smtClean="0"/>
              <a:pPr/>
              <a:t>3/18/2016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79D715-0EF8-477A-918F-507F04E082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CB99124-709C-4557-BECB-219BE248F8D7}" type="datetimeFigureOut">
              <a:rPr lang="en-US" smtClean="0"/>
              <a:pPr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79D715-0EF8-477A-918F-507F04E082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CB99124-709C-4557-BECB-219BE248F8D7}" type="datetimeFigureOut">
              <a:rPr lang="en-US" smtClean="0"/>
              <a:pPr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879D715-0EF8-477A-918F-507F04E082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CB99124-709C-4557-BECB-219BE248F8D7}" type="datetimeFigureOut">
              <a:rPr lang="en-US" smtClean="0"/>
              <a:pPr/>
              <a:t>3/18/2016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879D715-0EF8-477A-918F-507F04E082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2984"/>
            <a:ext cx="9144000" cy="2227269"/>
          </a:xfrm>
        </p:spPr>
        <p:txBody>
          <a:bodyPr>
            <a:normAutofit/>
          </a:bodyPr>
          <a:lstStyle/>
          <a:p>
            <a:pPr algn="ctr"/>
            <a:r>
              <a:rPr lang="en-ID" sz="4000" b="1" dirty="0" smtClean="0">
                <a:latin typeface="Times New Roman" pitchFamily="18" charset="0"/>
                <a:cs typeface="Times New Roman" pitchFamily="18" charset="0"/>
              </a:rPr>
              <a:t>PENERAPAN ALGORITMA </a:t>
            </a:r>
            <a:br>
              <a:rPr lang="en-ID" sz="4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D" sz="4000" b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D" sz="4000" b="1" i="1" dirty="0" smtClean="0">
                <a:latin typeface="Times New Roman" pitchFamily="18" charset="0"/>
                <a:cs typeface="Times New Roman" pitchFamily="18" charset="0"/>
              </a:rPr>
              <a:t>STAR</a:t>
            </a:r>
            <a:r>
              <a:rPr lang="en-ID" sz="4000" b="1" dirty="0" smtClean="0">
                <a:latin typeface="Times New Roman" pitchFamily="18" charset="0"/>
                <a:cs typeface="Times New Roman" pitchFamily="18" charset="0"/>
              </a:rPr>
              <a:t> DAN </a:t>
            </a:r>
            <a:r>
              <a:rPr lang="en-ID" sz="4000" b="1" i="1" dirty="0" smtClean="0">
                <a:latin typeface="Times New Roman" pitchFamily="18" charset="0"/>
                <a:cs typeface="Times New Roman" pitchFamily="18" charset="0"/>
              </a:rPr>
              <a:t>FUZZY</a:t>
            </a:r>
            <a:r>
              <a:rPr lang="en-ID" sz="4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4000" b="1" i="1" dirty="0" smtClean="0">
                <a:latin typeface="Times New Roman" pitchFamily="18" charset="0"/>
                <a:cs typeface="Times New Roman" pitchFamily="18" charset="0"/>
              </a:rPr>
              <a:t>LOGIC</a:t>
            </a:r>
            <a:r>
              <a:rPr lang="en-ID" sz="4000" b="1" dirty="0" smtClean="0">
                <a:latin typeface="Times New Roman" pitchFamily="18" charset="0"/>
                <a:cs typeface="Times New Roman" pitchFamily="18" charset="0"/>
              </a:rPr>
              <a:t> SUGENO </a:t>
            </a:r>
            <a:br>
              <a:rPr lang="en-ID" sz="4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D" sz="4000" b="1" dirty="0" smtClean="0">
                <a:latin typeface="Times New Roman" pitchFamily="18" charset="0"/>
                <a:cs typeface="Times New Roman" pitchFamily="18" charset="0"/>
              </a:rPr>
              <a:t>PADA </a:t>
            </a:r>
            <a:r>
              <a:rPr lang="en-ID" sz="4000" b="1" i="1" dirty="0" smtClean="0">
                <a:latin typeface="Times New Roman" pitchFamily="18" charset="0"/>
                <a:cs typeface="Times New Roman" pitchFamily="18" charset="0"/>
              </a:rPr>
              <a:t>GAME</a:t>
            </a:r>
            <a:r>
              <a:rPr lang="en-ID" sz="4000" b="1" dirty="0" smtClean="0">
                <a:latin typeface="Times New Roman" pitchFamily="18" charset="0"/>
                <a:cs typeface="Times New Roman" pitchFamily="18" charset="0"/>
              </a:rPr>
              <a:t> PAC-MAN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5715016"/>
            <a:ext cx="6400800" cy="923916"/>
          </a:xfrm>
        </p:spPr>
        <p:txBody>
          <a:bodyPr>
            <a:normAutofit lnSpcReduction="10000"/>
          </a:bodyPr>
          <a:lstStyle/>
          <a:p>
            <a:pPr algn="l"/>
            <a:r>
              <a:rPr lang="en-ID" b="1" dirty="0" smtClean="0">
                <a:latin typeface="Times New Roman" pitchFamily="18" charset="0"/>
                <a:cs typeface="Times New Roman" pitchFamily="18" charset="0"/>
              </a:rPr>
              <a:t>Benny </a:t>
            </a:r>
            <a:r>
              <a:rPr lang="en-ID" b="1" dirty="0" err="1" smtClean="0">
                <a:latin typeface="Times New Roman" pitchFamily="18" charset="0"/>
                <a:cs typeface="Times New Roman" pitchFamily="18" charset="0"/>
              </a:rPr>
              <a:t>Halim</a:t>
            </a:r>
            <a:r>
              <a:rPr lang="en-ID" b="1" dirty="0" smtClean="0">
                <a:latin typeface="Times New Roman" pitchFamily="18" charset="0"/>
                <a:cs typeface="Times New Roman" pitchFamily="18" charset="0"/>
              </a:rPr>
              <a:t>	2012250014</a:t>
            </a:r>
          </a:p>
          <a:p>
            <a:pPr algn="l"/>
            <a:r>
              <a:rPr lang="en-ID" b="1" dirty="0" smtClean="0">
                <a:latin typeface="Times New Roman" pitchFamily="18" charset="0"/>
                <a:cs typeface="Times New Roman" pitchFamily="18" charset="0"/>
              </a:rPr>
              <a:t>Kasogi </a:t>
            </a:r>
            <a:r>
              <a:rPr lang="en-ID" b="1" dirty="0" err="1" smtClean="0">
                <a:latin typeface="Times New Roman" pitchFamily="18" charset="0"/>
                <a:cs typeface="Times New Roman" pitchFamily="18" charset="0"/>
              </a:rPr>
              <a:t>Brades</a:t>
            </a:r>
            <a:r>
              <a:rPr lang="en-ID" b="1" dirty="0" smtClean="0">
                <a:latin typeface="Times New Roman" pitchFamily="18" charset="0"/>
                <a:cs typeface="Times New Roman" pitchFamily="18" charset="0"/>
              </a:rPr>
              <a:t>	2012250045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74720"/>
          </a:xfrm>
        </p:spPr>
        <p:txBody>
          <a:bodyPr/>
          <a:lstStyle/>
          <a:p>
            <a:r>
              <a:rPr lang="en-US" dirty="0" smtClean="0"/>
              <a:t>Rule yang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488" y="4929198"/>
            <a:ext cx="5715008" cy="164307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Duasi</a:t>
            </a:r>
            <a:r>
              <a:rPr lang="en-US" dirty="0" smtClean="0"/>
              <a:t>(0,67) V </a:t>
            </a:r>
            <a:r>
              <a:rPr lang="en-US" dirty="0" err="1" smtClean="0"/>
              <a:t>durasi</a:t>
            </a:r>
            <a:r>
              <a:rPr lang="en-US" dirty="0" smtClean="0"/>
              <a:t> (0,33) = </a:t>
            </a:r>
            <a:r>
              <a:rPr lang="en-US" dirty="0" err="1" smtClean="0"/>
              <a:t>durasi</a:t>
            </a:r>
            <a:r>
              <a:rPr lang="en-US" dirty="0" smtClean="0"/>
              <a:t>(0,67)</a:t>
            </a:r>
          </a:p>
          <a:p>
            <a:r>
              <a:rPr lang="en-US" dirty="0" err="1" smtClean="0"/>
              <a:t>Duasi</a:t>
            </a:r>
            <a:r>
              <a:rPr lang="en-US" dirty="0" smtClean="0"/>
              <a:t>(0,2) V </a:t>
            </a:r>
            <a:r>
              <a:rPr lang="en-US" dirty="0" err="1" smtClean="0"/>
              <a:t>durasi</a:t>
            </a:r>
            <a:r>
              <a:rPr lang="en-US" dirty="0" smtClean="0"/>
              <a:t> (0,2) = </a:t>
            </a:r>
            <a:r>
              <a:rPr lang="en-US" dirty="0" err="1" smtClean="0"/>
              <a:t>durasi</a:t>
            </a:r>
            <a:r>
              <a:rPr lang="en-US" dirty="0" smtClean="0"/>
              <a:t>(0,2)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1472" y="1071546"/>
            <a:ext cx="5715040" cy="3071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suhu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warm (0,67) and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kelembaban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dry (0,8) then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durasi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long (0,67)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suhu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warm (0,67) and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kelembaban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moist (0,2) then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durasi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medium (0,2)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suhu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Hot (0,33) and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kelembaban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dry (0,8) then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durasi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long (0,33)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suhu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hot (0,33) and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kelembaban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dry (0,2) then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durasi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medum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(0,2)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00192" y="857232"/>
            <a:ext cx="24152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Aturan</a:t>
            </a:r>
            <a:r>
              <a:rPr lang="en-US" sz="2800" dirty="0" smtClean="0"/>
              <a:t> </a:t>
            </a:r>
            <a:r>
              <a:rPr lang="en-US" sz="2800" dirty="0" err="1" smtClean="0"/>
              <a:t>Conjuction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0" y="5000636"/>
            <a:ext cx="257176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Aturan</a:t>
            </a:r>
            <a:r>
              <a:rPr lang="en-US" sz="2800" dirty="0" smtClean="0"/>
              <a:t> </a:t>
            </a:r>
            <a:r>
              <a:rPr lang="en-US" sz="2800" dirty="0" err="1" smtClean="0"/>
              <a:t>Disjuction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Defuzyfikasi</a:t>
            </a:r>
            <a:r>
              <a:rPr lang="en-US" dirty="0" smtClean="0"/>
              <a:t> Weighted Average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 descr="E:\chibi_anime_character_model_sheet_by_johnny_d_wicked-d4ud4w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3143248"/>
            <a:ext cx="6072230" cy="3239320"/>
          </a:xfrm>
          <a:prstGeom prst="rect">
            <a:avLst/>
          </a:prstGeom>
          <a:noFill/>
        </p:spPr>
      </p:pic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1714488"/>
            <a:ext cx="4714908" cy="1293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op-a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3438" y="2214554"/>
            <a:ext cx="4341491" cy="307181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ID" b="1" dirty="0" err="1" smtClean="0"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ID" b="1" dirty="0" smtClean="0">
                <a:latin typeface="Times New Roman" pitchFamily="18" charset="0"/>
                <a:cs typeface="Times New Roman" pitchFamily="18" charset="0"/>
              </a:rPr>
              <a:t> Prototype</a:t>
            </a:r>
          </a:p>
          <a:p>
            <a:pPr>
              <a:buNone/>
            </a:pPr>
            <a:r>
              <a:rPr lang="en-ID" b="1" dirty="0" err="1" smtClean="0">
                <a:latin typeface="Times New Roman" pitchFamily="18" charset="0"/>
                <a:cs typeface="Times New Roman" pitchFamily="18" charset="0"/>
              </a:rPr>
              <a:t>Tahapan-tahapan</a:t>
            </a:r>
            <a:r>
              <a:rPr lang="en-ID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b="1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ID" b="1" dirty="0" smtClean="0">
                <a:latin typeface="Times New Roman" pitchFamily="18" charset="0"/>
                <a:cs typeface="Times New Roman" pitchFamily="18" charset="0"/>
              </a:rPr>
              <a:t> Prototyping :</a:t>
            </a:r>
          </a:p>
          <a:p>
            <a:r>
              <a:rPr lang="en-ID" b="1" dirty="0" err="1" smtClean="0">
                <a:latin typeface="Times New Roman" pitchFamily="18" charset="0"/>
                <a:cs typeface="Times New Roman" pitchFamily="18" charset="0"/>
              </a:rPr>
              <a:t>Menganilisis</a:t>
            </a:r>
            <a:r>
              <a:rPr lang="en-ID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b="1" dirty="0" err="1" smtClean="0">
                <a:latin typeface="Times New Roman" pitchFamily="18" charset="0"/>
                <a:cs typeface="Times New Roman" pitchFamily="18" charset="0"/>
              </a:rPr>
              <a:t>Kebutuhan</a:t>
            </a:r>
            <a:endParaRPr lang="en-ID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D" b="1" dirty="0" err="1" smtClean="0">
                <a:latin typeface="Times New Roman" pitchFamily="18" charset="0"/>
                <a:cs typeface="Times New Roman" pitchFamily="18" charset="0"/>
              </a:rPr>
              <a:t>Mendesain</a:t>
            </a:r>
            <a:r>
              <a:rPr lang="en-ID" b="1" dirty="0" smtClean="0">
                <a:latin typeface="Times New Roman" pitchFamily="18" charset="0"/>
                <a:cs typeface="Times New Roman" pitchFamily="18" charset="0"/>
              </a:rPr>
              <a:t> Prototype</a:t>
            </a:r>
          </a:p>
          <a:p>
            <a:r>
              <a:rPr lang="en-ID" b="1" dirty="0" err="1" smtClean="0">
                <a:latin typeface="Times New Roman" pitchFamily="18" charset="0"/>
                <a:cs typeface="Times New Roman" pitchFamily="18" charset="0"/>
              </a:rPr>
              <a:t>Membangun</a:t>
            </a:r>
            <a:r>
              <a:rPr lang="en-ID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b="1" dirty="0" err="1" smtClean="0">
                <a:latin typeface="Times New Roman" pitchFamily="18" charset="0"/>
                <a:cs typeface="Times New Roman" pitchFamily="18" charset="0"/>
              </a:rPr>
              <a:t>Sistem</a:t>
            </a:r>
            <a:endParaRPr lang="en-ID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D" b="1" dirty="0" err="1" smtClean="0">
                <a:latin typeface="Times New Roman" pitchFamily="18" charset="0"/>
                <a:cs typeface="Times New Roman" pitchFamily="18" charset="0"/>
              </a:rPr>
              <a:t>Evaluasi</a:t>
            </a:r>
            <a:r>
              <a:rPr lang="en-ID" b="1" dirty="0" smtClean="0">
                <a:latin typeface="Times New Roman" pitchFamily="18" charset="0"/>
                <a:cs typeface="Times New Roman" pitchFamily="18" charset="0"/>
              </a:rPr>
              <a:t> Prototype</a:t>
            </a:r>
          </a:p>
          <a:p>
            <a:r>
              <a:rPr lang="en-ID" b="1" dirty="0" err="1" smtClean="0">
                <a:latin typeface="Times New Roman" pitchFamily="18" charset="0"/>
                <a:cs typeface="Times New Roman" pitchFamily="18" charset="0"/>
              </a:rPr>
              <a:t>Perubahan</a:t>
            </a:r>
            <a:r>
              <a:rPr lang="en-ID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b="1" dirty="0" err="1" smtClean="0">
                <a:latin typeface="Times New Roman" pitchFamily="18" charset="0"/>
                <a:cs typeface="Times New Roman" pitchFamily="18" charset="0"/>
              </a:rPr>
              <a:t>Rancangan</a:t>
            </a:r>
            <a:r>
              <a:rPr lang="en-ID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b="1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ID" b="1" dirty="0" smtClean="0">
                <a:latin typeface="Times New Roman" pitchFamily="18" charset="0"/>
                <a:cs typeface="Times New Roman" pitchFamily="18" charset="0"/>
              </a:rPr>
              <a:t> Prototype</a:t>
            </a:r>
          </a:p>
          <a:p>
            <a:r>
              <a:rPr lang="en-ID" b="1" dirty="0" err="1" smtClean="0">
                <a:latin typeface="Times New Roman" pitchFamily="18" charset="0"/>
                <a:cs typeface="Times New Roman" pitchFamily="18" charset="0"/>
              </a:rPr>
              <a:t>Pengembangan</a:t>
            </a:r>
            <a:r>
              <a:rPr lang="en-ID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b="1" dirty="0" err="1" smtClean="0">
                <a:latin typeface="Times New Roman" pitchFamily="18" charset="0"/>
                <a:cs typeface="Times New Roman" pitchFamily="18" charset="0"/>
              </a:rPr>
              <a:t>Sistem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>
                <a:latin typeface="Times New Roman" pitchFamily="18" charset="0"/>
                <a:cs typeface="Times New Roman" pitchFamily="18" charset="0"/>
              </a:rPr>
              <a:t>Metodologi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>
                <a:latin typeface="Times New Roman" pitchFamily="18" charset="0"/>
                <a:cs typeface="Times New Roman" pitchFamily="18" charset="0"/>
              </a:rPr>
              <a:t>Ilustrasi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52120" y="1268760"/>
            <a:ext cx="3000428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D" sz="2400" dirty="0" err="1" smtClean="0">
                <a:latin typeface="Times New Roman" pitchFamily="18" charset="0"/>
                <a:cs typeface="Times New Roman" pitchFamily="18" charset="0"/>
              </a:rPr>
              <a:t>Tampilan</a:t>
            </a:r>
            <a:r>
              <a:rPr lang="en-ID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ID" sz="2400" dirty="0" smtClean="0">
                <a:latin typeface="Times New Roman" pitchFamily="18" charset="0"/>
                <a:cs typeface="Times New Roman" pitchFamily="18" charset="0"/>
              </a:rPr>
              <a:t>Game Pac-Man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 descr="3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2120" y="2492896"/>
            <a:ext cx="3190875" cy="3543300"/>
          </a:xfrm>
          <a:prstGeom prst="rect">
            <a:avLst/>
          </a:prstGeom>
        </p:spPr>
      </p:pic>
      <p:pic>
        <p:nvPicPr>
          <p:cNvPr id="12" name="Picture 11" descr="2 copy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512" y="4221088"/>
            <a:ext cx="5041900" cy="2408555"/>
          </a:xfrm>
          <a:prstGeom prst="rect">
            <a:avLst/>
          </a:prstGeom>
        </p:spPr>
      </p:pic>
      <p:pic>
        <p:nvPicPr>
          <p:cNvPr id="13" name="Picture 12" descr="1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9512" y="1268760"/>
            <a:ext cx="5041900" cy="240284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mages-13.jpeg"/>
          <p:cNvPicPr>
            <a:picLocks noChangeAspect="1"/>
          </p:cNvPicPr>
          <p:nvPr/>
        </p:nvPicPr>
        <p:blipFill>
          <a:blip r:embed="rId2" cstate="print">
            <a:lum bright="20000" contrast="-30000"/>
          </a:blip>
          <a:stretch>
            <a:fillRect/>
          </a:stretch>
        </p:blipFill>
        <p:spPr>
          <a:xfrm>
            <a:off x="500034" y="785794"/>
            <a:ext cx="7929618" cy="4076713"/>
          </a:xfrm>
          <a:prstGeom prst="rect">
            <a:avLst/>
          </a:prstGeom>
        </p:spPr>
      </p:pic>
      <p:sp>
        <p:nvSpPr>
          <p:cNvPr id="5" name="Title 4"/>
          <p:cNvSpPr txBox="1">
            <a:spLocks noGrp="1"/>
          </p:cNvSpPr>
          <p:nvPr>
            <p:ph type="ctrTitle"/>
          </p:nvPr>
        </p:nvSpPr>
        <p:spPr>
          <a:xfrm>
            <a:off x="1357290" y="1357298"/>
            <a:ext cx="6457968" cy="7963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D" sz="4400" dirty="0" smtClean="0">
                <a:latin typeface="Times New Roman" pitchFamily="18" charset="0"/>
                <a:cs typeface="Times New Roman" pitchFamily="18" charset="0"/>
              </a:rPr>
              <a:t>TERIMA KASIH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>
                <a:latin typeface="Times New Roman" pitchFamily="18" charset="0"/>
                <a:cs typeface="Times New Roman" pitchFamily="18" charset="0"/>
              </a:rPr>
              <a:t>Latar</a:t>
            </a:r>
            <a:r>
              <a:rPr lang="en-ID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dirty="0" err="1" smtClean="0">
                <a:latin typeface="Times New Roman" pitchFamily="18" charset="0"/>
                <a:cs typeface="Times New Roman" pitchFamily="18" charset="0"/>
              </a:rPr>
              <a:t>Belakang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3108" y="2357430"/>
            <a:ext cx="4857784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D" sz="4400" dirty="0" smtClean="0">
                <a:latin typeface="Times New Roman" pitchFamily="18" charset="0"/>
                <a:cs typeface="Times New Roman" pitchFamily="18" charset="0"/>
              </a:rPr>
              <a:t>A Star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3108" y="3500438"/>
            <a:ext cx="4857784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D" sz="4400" dirty="0" smtClean="0">
                <a:latin typeface="Times New Roman" pitchFamily="18" charset="0"/>
                <a:cs typeface="Times New Roman" pitchFamily="18" charset="0"/>
              </a:rPr>
              <a:t>Fuzzy Logic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3108" y="4643446"/>
            <a:ext cx="4857784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D" sz="4400" dirty="0" smtClean="0">
                <a:latin typeface="Times New Roman" pitchFamily="18" charset="0"/>
                <a:cs typeface="Times New Roman" pitchFamily="18" charset="0"/>
              </a:rPr>
              <a:t>Game Pac-man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ipotesis.jpg"/>
          <p:cNvPicPr>
            <a:picLocks noChangeAspect="1"/>
          </p:cNvPicPr>
          <p:nvPr/>
        </p:nvPicPr>
        <p:blipFill>
          <a:blip r:embed="rId2" cstate="print">
            <a:lum contrast="40000"/>
          </a:blip>
          <a:stretch>
            <a:fillRect/>
          </a:stretch>
        </p:blipFill>
        <p:spPr>
          <a:xfrm>
            <a:off x="2000232" y="2357430"/>
            <a:ext cx="5000660" cy="38100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8794" y="1357298"/>
            <a:ext cx="5072098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D" sz="4000" dirty="0" err="1" smtClean="0">
                <a:latin typeface="Times New Roman" pitchFamily="18" charset="0"/>
                <a:cs typeface="Times New Roman" pitchFamily="18" charset="0"/>
              </a:rPr>
              <a:t>Rumusan</a:t>
            </a:r>
            <a:r>
              <a:rPr lang="en-ID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4000" dirty="0" err="1" smtClean="0">
                <a:latin typeface="Times New Roman" pitchFamily="18" charset="0"/>
                <a:cs typeface="Times New Roman" pitchFamily="18" charset="0"/>
              </a:rPr>
              <a:t>Masalah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mages-10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7686" y="3786190"/>
            <a:ext cx="3786214" cy="2143140"/>
          </a:xfrm>
          <a:prstGeom prst="rect">
            <a:avLst/>
          </a:prstGeom>
        </p:spPr>
      </p:pic>
      <p:pic>
        <p:nvPicPr>
          <p:cNvPr id="8" name="Picture 7" descr="leader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428596" y="857232"/>
            <a:ext cx="3455813" cy="250033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143372" y="1857364"/>
            <a:ext cx="3786214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D" sz="4000" dirty="0" err="1" smtClean="0">
                <a:latin typeface="Times New Roman" pitchFamily="18" charset="0"/>
                <a:cs typeface="Times New Roman" pitchFamily="18" charset="0"/>
              </a:rPr>
              <a:t>Tujuan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4348" y="4357694"/>
            <a:ext cx="3500462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D" sz="4000" dirty="0" err="1" smtClean="0">
                <a:latin typeface="Times New Roman" pitchFamily="18" charset="0"/>
                <a:cs typeface="Times New Roman" pitchFamily="18" charset="0"/>
              </a:rPr>
              <a:t>Manfaat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Contoh Perhitungan Algoritma A*	</a:t>
            </a:r>
            <a:endParaRPr lang="id-ID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468052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395536" y="4005064"/>
            <a:ext cx="475252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Hitam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		: </a:t>
            </a: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Awal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id-ID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Merah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		: </a:t>
            </a: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Akhir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id-ID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Abu -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abu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	</a:t>
            </a: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Penghalang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id-ID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Kuning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	</a:t>
            </a:r>
            <a:r>
              <a:rPr kumimoji="0" lang="id-ID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Rute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terpendek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67544" y="980728"/>
            <a:ext cx="3826768" cy="63408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LANGKAH PERTAMA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980728"/>
            <a:ext cx="3826768" cy="634082"/>
          </a:xfrm>
        </p:spPr>
        <p:txBody>
          <a:bodyPr>
            <a:normAutofit/>
          </a:bodyPr>
          <a:lstStyle/>
          <a:p>
            <a:r>
              <a:rPr lang="id-ID" sz="1600" dirty="0" smtClean="0">
                <a:latin typeface="Times New Roman" pitchFamily="18" charset="0"/>
                <a:cs typeface="Times New Roman" pitchFamily="18" charset="0"/>
              </a:rPr>
              <a:t>LANGKAH KEDUA</a:t>
            </a:r>
            <a:endParaRPr lang="id-ID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628800"/>
            <a:ext cx="4176464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323528" y="4587515"/>
            <a:ext cx="403244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 (Horizontal dan Vertikal) = 10</a:t>
            </a:r>
            <a:endParaRPr kumimoji="0" lang="id-ID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 (Diagonal dengan rumus pitagoras) 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   </a:t>
            </a:r>
            <a:endParaRPr kumimoji="0" lang="id-ID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560" y="5229200"/>
            <a:ext cx="790575" cy="228600"/>
          </a:xfrm>
          <a:prstGeom prst="rect">
            <a:avLst/>
          </a:prstGeom>
          <a:noFill/>
        </p:spPr>
      </p:pic>
      <p:pic>
        <p:nvPicPr>
          <p:cNvPr id="8" name="Picture 7"/>
          <p:cNvPicPr/>
          <p:nvPr/>
        </p:nvPicPr>
        <p:blipFill>
          <a:blip r:embed="rId4" cstate="print"/>
          <a:srcRect t="5067" b="6729"/>
          <a:stretch>
            <a:fillRect/>
          </a:stretch>
        </p:blipFill>
        <p:spPr bwMode="auto">
          <a:xfrm>
            <a:off x="4716016" y="1628800"/>
            <a:ext cx="4248472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4788024" y="4293096"/>
            <a:ext cx="405830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 = 10 ,nilai jarak titik akhir ke titik awal dengan mengabaikan penghalang.</a:t>
            </a:r>
            <a:endParaRPr kumimoji="0" lang="id-ID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860032" y="1052736"/>
            <a:ext cx="3826768" cy="63408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LANGKAH KETIGA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44824"/>
            <a:ext cx="4248472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467544" y="1484784"/>
            <a:ext cx="46085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F(n) =  G(n) + H(n).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C:\Users\KASOGI BRADES\Pictures\1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1690" y="4221088"/>
            <a:ext cx="4512310" cy="263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2"/>
          <p:cNvSpPr txBox="1">
            <a:spLocks/>
          </p:cNvSpPr>
          <p:nvPr/>
        </p:nvSpPr>
        <p:spPr>
          <a:xfrm>
            <a:off x="467544" y="980728"/>
            <a:ext cx="3826768" cy="63408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LANGKAH KE EMPAT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860032" y="3573016"/>
            <a:ext cx="3826768" cy="63408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LANGKAH KE</a:t>
            </a:r>
            <a:r>
              <a:rPr kumimoji="0" lang="id-ID" sz="16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LIMA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i="1" dirty="0" smtClean="0">
                <a:latin typeface="Times New Roman" pitchFamily="18" charset="0"/>
                <a:cs typeface="Times New Roman" pitchFamily="18" charset="0"/>
              </a:rPr>
              <a:t>FUZZY LOGIC </a:t>
            </a:r>
            <a:r>
              <a:rPr lang="id-ID" b="1" dirty="0" smtClean="0">
                <a:latin typeface="Times New Roman" pitchFamily="18" charset="0"/>
                <a:cs typeface="Times New Roman" pitchFamily="18" charset="0"/>
              </a:rPr>
              <a:t>SUGENO</a:t>
            </a:r>
            <a:endParaRPr lang="id-ID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Fuzzyfikasi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Pembentukan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Rule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Mesin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Inferensi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Defuzzyfikasi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0324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Fuzzy </a:t>
            </a:r>
            <a:r>
              <a:rPr lang="en-US" dirty="0" err="1" smtClean="0"/>
              <a:t>Sugeno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/>
          <a:lstStyle/>
          <a:p>
            <a:r>
              <a:rPr lang="en-US" dirty="0" err="1" smtClean="0"/>
              <a:t>Menetukan</a:t>
            </a:r>
            <a:r>
              <a:rPr lang="en-US" dirty="0" smtClean="0"/>
              <a:t> lama </a:t>
            </a:r>
            <a:r>
              <a:rPr lang="en-US" dirty="0" err="1" smtClean="0"/>
              <a:t>penyiraman</a:t>
            </a:r>
            <a:r>
              <a:rPr lang="en-US" dirty="0" smtClean="0"/>
              <a:t> </a:t>
            </a:r>
            <a:r>
              <a:rPr lang="en-US" dirty="0" err="1" smtClean="0"/>
              <a:t>tanah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028" name="Picture 4" descr="E:\tana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1928802"/>
            <a:ext cx="5715040" cy="2108461"/>
          </a:xfrm>
          <a:prstGeom prst="rect">
            <a:avLst/>
          </a:prstGeom>
          <a:noFill/>
        </p:spPr>
      </p:pic>
      <p:pic>
        <p:nvPicPr>
          <p:cNvPr id="1029" name="Picture 5" descr="E:\udar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4286255"/>
            <a:ext cx="5715040" cy="2151545"/>
          </a:xfrm>
          <a:prstGeom prst="rect">
            <a:avLst/>
          </a:prstGeom>
          <a:noFill/>
        </p:spPr>
      </p:pic>
      <p:sp>
        <p:nvSpPr>
          <p:cNvPr id="8" name="Bent-Up Arrow 7"/>
          <p:cNvSpPr/>
          <p:nvPr/>
        </p:nvSpPr>
        <p:spPr>
          <a:xfrm rot="5400000">
            <a:off x="214282" y="4071942"/>
            <a:ext cx="2214578" cy="121444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ent-Up Arrow 8"/>
          <p:cNvSpPr/>
          <p:nvPr/>
        </p:nvSpPr>
        <p:spPr>
          <a:xfrm rot="5400000">
            <a:off x="750067" y="2536025"/>
            <a:ext cx="1143008" cy="121444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857364"/>
            <a:ext cx="2214546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Variabel</a:t>
            </a:r>
            <a:r>
              <a:rPr lang="en-US" sz="2800" dirty="0" smtClean="0"/>
              <a:t> Input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0" y="5786454"/>
            <a:ext cx="2428860" cy="1071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Suhu</a:t>
            </a:r>
            <a:r>
              <a:rPr lang="en-US" dirty="0" smtClean="0"/>
              <a:t> </a:t>
            </a:r>
            <a:r>
              <a:rPr lang="en-US" dirty="0" err="1" smtClean="0"/>
              <a:t>Udara</a:t>
            </a:r>
            <a:r>
              <a:rPr lang="en-US" dirty="0" smtClean="0"/>
              <a:t> = 37</a:t>
            </a:r>
          </a:p>
          <a:p>
            <a:pPr algn="ctr"/>
            <a:r>
              <a:rPr lang="en-US" dirty="0" err="1" smtClean="0"/>
              <a:t>Kelembapan</a:t>
            </a:r>
            <a:r>
              <a:rPr lang="en-US" dirty="0" smtClean="0"/>
              <a:t> </a:t>
            </a:r>
            <a:r>
              <a:rPr lang="en-US" dirty="0" err="1" smtClean="0"/>
              <a:t>tanah</a:t>
            </a:r>
            <a:r>
              <a:rPr lang="en-US" dirty="0" smtClean="0"/>
              <a:t>= 12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248</TotalTime>
  <Words>242</Words>
  <Application>Microsoft Office PowerPoint</Application>
  <PresentationFormat>On-screen Show (4:3)</PresentationFormat>
  <Paragraphs>58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PENERAPAN ALGORITMA  A STAR DAN FUZZY LOGIC SUGENO  PADA GAME PAC-MAN</vt:lpstr>
      <vt:lpstr>Latar Belakang</vt:lpstr>
      <vt:lpstr>Slide 3</vt:lpstr>
      <vt:lpstr>Slide 4</vt:lpstr>
      <vt:lpstr>Contoh Perhitungan Algoritma A* </vt:lpstr>
      <vt:lpstr>LANGKAH KEDUA</vt:lpstr>
      <vt:lpstr>Slide 7</vt:lpstr>
      <vt:lpstr>FUZZY LOGIC SUGENO</vt:lpstr>
      <vt:lpstr>Contoh Perhitungan Fuzzy Sugeno</vt:lpstr>
      <vt:lpstr>Rule yang di dapat</vt:lpstr>
      <vt:lpstr>Defuzyfikasi Weighted Average</vt:lpstr>
      <vt:lpstr>Metodologi</vt:lpstr>
      <vt:lpstr>Ilustrasi</vt:lpstr>
      <vt:lpstr>TERIMA KASIH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PENERAPAN ALGORITMA A STAR DAN FUZZY LOGIC SUGENO PADA GAME PAC-MAN</dc:title>
  <dc:creator>KASOGI BRADES</dc:creator>
  <cp:lastModifiedBy>BennyHalim</cp:lastModifiedBy>
  <cp:revision>34</cp:revision>
  <dcterms:created xsi:type="dcterms:W3CDTF">2016-03-05T01:20:32Z</dcterms:created>
  <dcterms:modified xsi:type="dcterms:W3CDTF">2016-03-18T04:44:57Z</dcterms:modified>
</cp:coreProperties>
</file>