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85" r:id="rId2"/>
    <p:sldId id="300" r:id="rId3"/>
    <p:sldId id="301" r:id="rId4"/>
    <p:sldId id="306" r:id="rId5"/>
    <p:sldId id="307" r:id="rId6"/>
    <p:sldId id="304" r:id="rId7"/>
    <p:sldId id="308" r:id="rId8"/>
    <p:sldId id="310" r:id="rId9"/>
    <p:sldId id="309" r:id="rId10"/>
    <p:sldId id="311" r:id="rId11"/>
    <p:sldId id="319" r:id="rId12"/>
    <p:sldId id="312" r:id="rId13"/>
    <p:sldId id="316" r:id="rId14"/>
    <p:sldId id="313" r:id="rId15"/>
    <p:sldId id="314" r:id="rId16"/>
    <p:sldId id="315" r:id="rId17"/>
    <p:sldId id="317" r:id="rId18"/>
    <p:sldId id="321" r:id="rId19"/>
    <p:sldId id="320" r:id="rId20"/>
    <p:sldId id="322" r:id="rId21"/>
    <p:sldId id="280" r:id="rId22"/>
  </p:sldIdLst>
  <p:sldSz cx="9144000" cy="5143500" type="screen16x9"/>
  <p:notesSz cx="6858000" cy="9144000"/>
  <p:embeddedFontLst>
    <p:embeddedFont>
      <p:font typeface="Gungsuh" panose="02030600000101010101" pitchFamily="18" charset="-127"/>
      <p:regular r:id="rId24"/>
    </p:embeddedFont>
    <p:embeddedFont>
      <p:font typeface="Andalus" panose="02020603050405020304" pitchFamily="18" charset="-78"/>
      <p:regular r:id="rId25"/>
    </p:embeddedFont>
    <p:embeddedFont>
      <p:font typeface="Nixie One" panose="020B0604020202020204" charset="0"/>
      <p:regular r:id="rId26"/>
    </p:embeddedFont>
    <p:embeddedFont>
      <p:font typeface="Muli" panose="020B0604020202020204" charset="0"/>
      <p:regular r:id="rId27"/>
      <p:italic r:id="rId28"/>
    </p:embeddedFont>
    <p:embeddedFont>
      <p:font typeface="MS PGothic" panose="020B0600070205080204" pitchFamily="34" charset="-128"/>
      <p:regular r:id="rId29"/>
    </p:embeddedFont>
    <p:embeddedFont>
      <p:font typeface="MingLiU-ExtB" panose="02020500000000000000" pitchFamily="18" charset="-12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BD5"/>
    <a:srgbClr val="FF6600"/>
    <a:srgbClr val="0E293C"/>
    <a:srgbClr val="3A81BA"/>
    <a:srgbClr val="136E84"/>
    <a:srgbClr val="9991FB"/>
    <a:srgbClr val="184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847959-6D32-4084-A31D-6C619D791056}">
  <a:tblStyle styleId="{69847959-6D32-4084-A31D-6C619D79105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11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16377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926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717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890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469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195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843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994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291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644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093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68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182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210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Shape 1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08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24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48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138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854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988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648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95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94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17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9.jpg"/><Relationship Id="rId10" Type="http://schemas.openxmlformats.org/officeDocument/2006/relationships/image" Target="../media/image29.jpg"/><Relationship Id="rId4" Type="http://schemas.openxmlformats.org/officeDocument/2006/relationships/image" Target="../media/image18.jpg"/><Relationship Id="rId9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17.jpg"/><Relationship Id="rId7" Type="http://schemas.openxmlformats.org/officeDocument/2006/relationships/image" Target="../media/image31.png"/><Relationship Id="rId12" Type="http://schemas.openxmlformats.org/officeDocument/2006/relationships/image" Target="../media/image3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jpg"/><Relationship Id="rId5" Type="http://schemas.openxmlformats.org/officeDocument/2006/relationships/image" Target="../media/image19.jpg"/><Relationship Id="rId10" Type="http://schemas.openxmlformats.org/officeDocument/2006/relationships/image" Target="../media/image34.jpg"/><Relationship Id="rId4" Type="http://schemas.openxmlformats.org/officeDocument/2006/relationships/image" Target="../media/image18.jpg"/><Relationship Id="rId9" Type="http://schemas.openxmlformats.org/officeDocument/2006/relationships/image" Target="../media/image33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17.jp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19.jpg"/><Relationship Id="rId10" Type="http://schemas.openxmlformats.org/officeDocument/2006/relationships/image" Target="../media/image41.jpg"/><Relationship Id="rId4" Type="http://schemas.openxmlformats.org/officeDocument/2006/relationships/image" Target="../media/image18.jpg"/><Relationship Id="rId9" Type="http://schemas.openxmlformats.org/officeDocument/2006/relationships/image" Target="../media/image40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3" Type="http://schemas.openxmlformats.org/officeDocument/2006/relationships/image" Target="../media/image17.jp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19.jpg"/><Relationship Id="rId10" Type="http://schemas.openxmlformats.org/officeDocument/2006/relationships/image" Target="../media/image46.jpg"/><Relationship Id="rId4" Type="http://schemas.openxmlformats.org/officeDocument/2006/relationships/image" Target="../media/image18.jpg"/><Relationship Id="rId9" Type="http://schemas.openxmlformats.org/officeDocument/2006/relationships/image" Target="../media/image45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17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19.jpg"/><Relationship Id="rId10" Type="http://schemas.openxmlformats.org/officeDocument/2006/relationships/image" Target="../media/image49.jpg"/><Relationship Id="rId4" Type="http://schemas.openxmlformats.org/officeDocument/2006/relationships/image" Target="../media/image18.jpg"/><Relationship Id="rId9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g"/><Relationship Id="rId4" Type="http://schemas.openxmlformats.org/officeDocument/2006/relationships/image" Target="../media/image5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g"/><Relationship Id="rId3" Type="http://schemas.openxmlformats.org/officeDocument/2006/relationships/image" Target="../media/image56.jpg"/><Relationship Id="rId7" Type="http://schemas.openxmlformats.org/officeDocument/2006/relationships/image" Target="../media/image6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jpg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2.4/modules/contrib/doc/facerec/facerec_tutorial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837133" y="1742972"/>
            <a:ext cx="5464968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800" b="1" dirty="0"/>
              <a:t>Background Subtraction Using Local SVD Binary </a:t>
            </a:r>
            <a:r>
              <a:rPr lang="en-US" sz="2800" b="1" dirty="0" smtClean="0"/>
              <a:t>Pattern</a:t>
            </a:r>
            <a:endParaRPr lang="en" sz="2800" b="1" dirty="0"/>
          </a:p>
        </p:txBody>
      </p:sp>
      <p:sp>
        <p:nvSpPr>
          <p:cNvPr id="10" name="Shape 1423"/>
          <p:cNvSpPr txBox="1">
            <a:spLocks/>
          </p:cNvSpPr>
          <p:nvPr/>
        </p:nvSpPr>
        <p:spPr>
          <a:xfrm>
            <a:off x="3079216" y="2902771"/>
            <a:ext cx="2980801" cy="782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x-none" sz="1200" b="1" i="1" dirty="0" smtClean="0"/>
              <a:t>B.S.C.S.</a:t>
            </a:r>
            <a:r>
              <a:rPr lang="x-none" sz="1200" b="1" dirty="0" smtClean="0"/>
              <a:t> </a:t>
            </a:r>
            <a:r>
              <a:rPr lang="en" sz="1800" b="1" dirty="0" smtClean="0"/>
              <a:t>Franci Suni Lopez </a:t>
            </a:r>
          </a:p>
          <a:p>
            <a:pPr algn="ctr">
              <a:spcBef>
                <a:spcPts val="0"/>
              </a:spcBef>
              <a:buNone/>
            </a:pPr>
            <a:r>
              <a:rPr lang="x-none" sz="1200" b="1" i="1" dirty="0"/>
              <a:t>B.S.C.S.</a:t>
            </a:r>
            <a:r>
              <a:rPr lang="x-none" sz="1200" b="1" dirty="0"/>
              <a:t> </a:t>
            </a:r>
            <a:r>
              <a:rPr lang="en" sz="1800" b="1" dirty="0" smtClean="0"/>
              <a:t>Joel Gallegos Guillen</a:t>
            </a:r>
            <a:endParaRPr lang="en" sz="1800" b="1" dirty="0"/>
          </a:p>
          <a:p>
            <a:pPr algn="ctr">
              <a:spcBef>
                <a:spcPts val="0"/>
              </a:spcBef>
              <a:buNone/>
            </a:pPr>
            <a:endParaRPr lang="en" sz="1800" b="1" dirty="0" smtClean="0"/>
          </a:p>
          <a:p>
            <a:pPr algn="ctr">
              <a:spcBef>
                <a:spcPts val="0"/>
              </a:spcBef>
              <a:buFont typeface="Muli"/>
              <a:buNone/>
            </a:pPr>
            <a:endParaRPr lang="en" sz="1800" b="1" dirty="0" smtClean="0"/>
          </a:p>
          <a:p>
            <a:pPr algn="ctr">
              <a:spcBef>
                <a:spcPts val="0"/>
              </a:spcBef>
              <a:buFont typeface="Muli"/>
              <a:buNone/>
            </a:pPr>
            <a:endParaRPr lang="en" sz="1100" dirty="0"/>
          </a:p>
        </p:txBody>
      </p:sp>
      <p:sp>
        <p:nvSpPr>
          <p:cNvPr id="9" name="Hexágono 8"/>
          <p:cNvSpPr/>
          <p:nvPr/>
        </p:nvSpPr>
        <p:spPr>
          <a:xfrm>
            <a:off x="3724276" y="76200"/>
            <a:ext cx="1690688" cy="1452701"/>
          </a:xfrm>
          <a:prstGeom prst="hexagon">
            <a:avLst>
              <a:gd name="adj" fmla="val 28481"/>
              <a:gd name="vf" fmla="val 115470"/>
            </a:avLst>
          </a:prstGeom>
          <a:solidFill>
            <a:srgbClr val="184769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21" y="403478"/>
            <a:ext cx="1034798" cy="905448"/>
          </a:xfrm>
          <a:prstGeom prst="rect">
            <a:avLst/>
          </a:prstGeom>
        </p:spPr>
      </p:pic>
      <p:sp>
        <p:nvSpPr>
          <p:cNvPr id="2" name="Hexágono 1"/>
          <p:cNvSpPr/>
          <p:nvPr/>
        </p:nvSpPr>
        <p:spPr>
          <a:xfrm>
            <a:off x="5440211" y="1021606"/>
            <a:ext cx="605395" cy="507295"/>
          </a:xfrm>
          <a:prstGeom prst="hexagon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53" y="4409375"/>
            <a:ext cx="2208461" cy="71309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" y="4549823"/>
            <a:ext cx="1489964" cy="52966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429" y="4381490"/>
            <a:ext cx="1860144" cy="76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Color Threshold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457201" y="3484496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b="1" dirty="0" err="1" smtClean="0">
                <a:solidFill>
                  <a:schemeClr val="bg1"/>
                </a:solidFill>
              </a:rPr>
              <a:t>Low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r>
              <a:rPr lang="es-PE" b="1" dirty="0" err="1" smtClean="0">
                <a:solidFill>
                  <a:schemeClr val="bg1"/>
                </a:solidFill>
              </a:rPr>
              <a:t>threshold</a:t>
            </a:r>
            <a:endParaRPr lang="es-PE" b="1" dirty="0" smtClean="0">
              <a:solidFill>
                <a:schemeClr val="bg1"/>
              </a:solidFill>
            </a:endParaRPr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b="1" dirty="0" smtClean="0">
                <a:solidFill>
                  <a:schemeClr val="bg1"/>
                </a:solidFill>
              </a:rPr>
              <a:t>(12)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2067"/>
            <a:ext cx="2287800" cy="17158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516" y="1622067"/>
            <a:ext cx="2287800" cy="17158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023" y="1622067"/>
            <a:ext cx="2287800" cy="1715850"/>
          </a:xfrm>
          <a:prstGeom prst="rect">
            <a:avLst/>
          </a:prstGeom>
        </p:spPr>
      </p:pic>
      <p:sp>
        <p:nvSpPr>
          <p:cNvPr id="9" name="Shape 1670"/>
          <p:cNvSpPr txBox="1">
            <a:spLocks/>
          </p:cNvSpPr>
          <p:nvPr/>
        </p:nvSpPr>
        <p:spPr>
          <a:xfrm>
            <a:off x="3256606" y="3484496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b="1" dirty="0" smtClean="0">
                <a:solidFill>
                  <a:schemeClr val="bg1"/>
                </a:solidFill>
              </a:rPr>
              <a:t>Smart </a:t>
            </a:r>
            <a:r>
              <a:rPr lang="es-PE" b="1" dirty="0" err="1" smtClean="0">
                <a:solidFill>
                  <a:schemeClr val="bg1"/>
                </a:solidFill>
              </a:rPr>
              <a:t>threshold</a:t>
            </a:r>
            <a:endParaRPr lang="es-PE" b="1" dirty="0" smtClean="0">
              <a:solidFill>
                <a:schemeClr val="bg1"/>
              </a:solidFill>
            </a:endParaRPr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b="1" dirty="0" smtClean="0">
                <a:solidFill>
                  <a:schemeClr val="bg1"/>
                </a:solidFill>
              </a:rPr>
              <a:t>(120)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0" name="Shape 1670"/>
          <p:cNvSpPr txBox="1">
            <a:spLocks/>
          </p:cNvSpPr>
          <p:nvPr/>
        </p:nvSpPr>
        <p:spPr>
          <a:xfrm>
            <a:off x="6056011" y="3484496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b="1" dirty="0" smtClean="0">
                <a:solidFill>
                  <a:schemeClr val="bg1"/>
                </a:solidFill>
              </a:rPr>
              <a:t>High </a:t>
            </a:r>
            <a:r>
              <a:rPr lang="es-PE" b="1" dirty="0" err="1" smtClean="0">
                <a:solidFill>
                  <a:schemeClr val="bg1"/>
                </a:solidFill>
              </a:rPr>
              <a:t>threshold</a:t>
            </a:r>
            <a:endParaRPr lang="es-PE" b="1" dirty="0" smtClean="0">
              <a:solidFill>
                <a:schemeClr val="bg1"/>
              </a:solidFill>
            </a:endParaRPr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b="1" dirty="0" smtClean="0">
                <a:solidFill>
                  <a:schemeClr val="bg1"/>
                </a:solidFill>
              </a:rPr>
              <a:t>(200)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Flecha derecha 3"/>
          <p:cNvSpPr/>
          <p:nvPr/>
        </p:nvSpPr>
        <p:spPr>
          <a:xfrm rot="19185866">
            <a:off x="5457207" y="2923972"/>
            <a:ext cx="1413213" cy="31191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827817" y="169463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Our improvements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11" name="Shape 1670"/>
          <p:cNvSpPr txBox="1">
            <a:spLocks/>
          </p:cNvSpPr>
          <p:nvPr/>
        </p:nvSpPr>
        <p:spPr>
          <a:xfrm>
            <a:off x="2228278" y="2971982"/>
            <a:ext cx="2041498" cy="1048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>
              <a:lnSpc>
                <a:spcPct val="150000"/>
              </a:lnSpc>
              <a:spcBef>
                <a:spcPts val="0"/>
              </a:spcBef>
              <a:buNone/>
            </a:pPr>
            <a:r>
              <a:rPr lang="es-PE" b="1" dirty="0" smtClean="0">
                <a:solidFill>
                  <a:schemeClr val="bg1"/>
                </a:solidFill>
              </a:rPr>
              <a:t>LAB</a:t>
            </a:r>
            <a:r>
              <a:rPr lang="es-PE" b="1" dirty="0">
                <a:solidFill>
                  <a:schemeClr val="bg1"/>
                </a:solidFill>
              </a:rPr>
              <a:t>: </a:t>
            </a:r>
            <a:r>
              <a:rPr lang="es-PE" b="1" dirty="0" err="1">
                <a:solidFill>
                  <a:schemeClr val="bg1"/>
                </a:solidFill>
              </a:rPr>
              <a:t>Better</a:t>
            </a:r>
            <a:r>
              <a:rPr lang="es-PE" b="1" dirty="0">
                <a:solidFill>
                  <a:schemeClr val="bg1"/>
                </a:solidFill>
              </a:rPr>
              <a:t> </a:t>
            </a:r>
            <a:r>
              <a:rPr lang="es-PE" b="1" dirty="0" err="1">
                <a:solidFill>
                  <a:schemeClr val="bg1"/>
                </a:solidFill>
              </a:rPr>
              <a:t>difference</a:t>
            </a:r>
            <a:r>
              <a:rPr lang="es-PE" b="1" dirty="0">
                <a:solidFill>
                  <a:schemeClr val="bg1"/>
                </a:solidFill>
              </a:rPr>
              <a:t> of </a:t>
            </a:r>
            <a:r>
              <a:rPr lang="es-PE" b="1" dirty="0" err="1" smtClean="0">
                <a:solidFill>
                  <a:schemeClr val="bg1"/>
                </a:solidFill>
              </a:rPr>
              <a:t>colors</a:t>
            </a:r>
            <a:r>
              <a:rPr lang="es-PE" b="1" dirty="0" smtClean="0">
                <a:solidFill>
                  <a:schemeClr val="bg1"/>
                </a:solidFill>
              </a:rPr>
              <a:t>.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16" y="3537462"/>
            <a:ext cx="1989077" cy="149180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58" y="1530243"/>
            <a:ext cx="1922319" cy="144173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80" y="1530243"/>
            <a:ext cx="1922318" cy="144173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443" y="1530243"/>
            <a:ext cx="1997346" cy="149800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37" y="1530243"/>
            <a:ext cx="1997345" cy="1498009"/>
          </a:xfrm>
          <a:prstGeom prst="rect">
            <a:avLst/>
          </a:prstGeom>
        </p:spPr>
      </p:pic>
      <p:sp>
        <p:nvSpPr>
          <p:cNvPr id="16" name="Shape 1670"/>
          <p:cNvSpPr txBox="1">
            <a:spLocks/>
          </p:cNvSpPr>
          <p:nvPr/>
        </p:nvSpPr>
        <p:spPr>
          <a:xfrm>
            <a:off x="0" y="2930605"/>
            <a:ext cx="1649066" cy="5654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>
              <a:lnSpc>
                <a:spcPct val="150000"/>
              </a:lnSpc>
              <a:spcBef>
                <a:spcPts val="0"/>
              </a:spcBef>
              <a:buNone/>
            </a:pPr>
            <a:r>
              <a:rPr lang="es-PE" b="1" dirty="0" smtClean="0">
                <a:solidFill>
                  <a:schemeClr val="bg1"/>
                </a:solidFill>
              </a:rPr>
              <a:t>Original </a:t>
            </a:r>
            <a:r>
              <a:rPr lang="es-PE" b="1" dirty="0" err="1" smtClean="0">
                <a:solidFill>
                  <a:schemeClr val="bg1"/>
                </a:solidFill>
              </a:rPr>
              <a:t>frame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7" name="Shape 1670"/>
          <p:cNvSpPr txBox="1">
            <a:spLocks/>
          </p:cNvSpPr>
          <p:nvPr/>
        </p:nvSpPr>
        <p:spPr>
          <a:xfrm>
            <a:off x="4324391" y="2930605"/>
            <a:ext cx="2041498" cy="1048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>
              <a:lnSpc>
                <a:spcPct val="150000"/>
              </a:lnSpc>
              <a:spcBef>
                <a:spcPts val="0"/>
              </a:spcBef>
              <a:buNone/>
            </a:pPr>
            <a:r>
              <a:rPr lang="es-PE" b="1" dirty="0" err="1" smtClean="0">
                <a:solidFill>
                  <a:schemeClr val="bg1"/>
                </a:solidFill>
              </a:rPr>
              <a:t>Result</a:t>
            </a:r>
            <a:r>
              <a:rPr lang="es-PE" b="1" dirty="0" smtClean="0">
                <a:solidFill>
                  <a:schemeClr val="bg1"/>
                </a:solidFill>
              </a:rPr>
              <a:t> of color and LSBP </a:t>
            </a:r>
            <a:r>
              <a:rPr lang="es-PE" b="1" dirty="0" err="1" smtClean="0">
                <a:solidFill>
                  <a:schemeClr val="bg1"/>
                </a:solidFill>
              </a:rPr>
              <a:t>difference</a:t>
            </a:r>
            <a:r>
              <a:rPr lang="es-PE" b="1" dirty="0" smtClean="0">
                <a:solidFill>
                  <a:schemeClr val="bg1"/>
                </a:solidFill>
              </a:rPr>
              <a:t>.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8" name="Shape 1670"/>
          <p:cNvSpPr txBox="1">
            <a:spLocks/>
          </p:cNvSpPr>
          <p:nvPr/>
        </p:nvSpPr>
        <p:spPr>
          <a:xfrm>
            <a:off x="6756828" y="2882270"/>
            <a:ext cx="2041498" cy="57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>
              <a:lnSpc>
                <a:spcPct val="150000"/>
              </a:lnSpc>
              <a:spcBef>
                <a:spcPts val="0"/>
              </a:spcBef>
              <a:buNone/>
            </a:pPr>
            <a:r>
              <a:rPr lang="es-PE" b="1" dirty="0" err="1" smtClean="0">
                <a:solidFill>
                  <a:schemeClr val="bg1"/>
                </a:solidFill>
              </a:rPr>
              <a:t>Erode</a:t>
            </a:r>
            <a:r>
              <a:rPr lang="es-PE" b="1" dirty="0" smtClean="0">
                <a:solidFill>
                  <a:schemeClr val="bg1"/>
                </a:solidFill>
              </a:rPr>
              <a:t> and dilate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9" name="Shape 1670"/>
          <p:cNvSpPr txBox="1">
            <a:spLocks/>
          </p:cNvSpPr>
          <p:nvPr/>
        </p:nvSpPr>
        <p:spPr>
          <a:xfrm>
            <a:off x="4769945" y="4201804"/>
            <a:ext cx="2041498" cy="57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>
              <a:lnSpc>
                <a:spcPct val="150000"/>
              </a:lnSpc>
              <a:spcBef>
                <a:spcPts val="0"/>
              </a:spcBef>
              <a:buNone/>
            </a:pPr>
            <a:r>
              <a:rPr lang="es-PE" b="1" dirty="0" err="1" smtClean="0">
                <a:solidFill>
                  <a:schemeClr val="bg1"/>
                </a:solidFill>
              </a:rPr>
              <a:t>Fill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r>
              <a:rPr lang="es-PE" b="1" dirty="0" err="1" smtClean="0">
                <a:solidFill>
                  <a:schemeClr val="bg1"/>
                </a:solidFill>
              </a:rPr>
              <a:t>contours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Highway dataset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6780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Groundtruth</a:t>
            </a:r>
            <a:endParaRPr lang="en-US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6" y="1682469"/>
            <a:ext cx="1776082" cy="133206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20" y="1682469"/>
            <a:ext cx="1776083" cy="13320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055" y="1677800"/>
            <a:ext cx="1782308" cy="1336731"/>
          </a:xfrm>
          <a:prstGeom prst="rect">
            <a:avLst/>
          </a:prstGeom>
        </p:spPr>
      </p:pic>
      <p:sp>
        <p:nvSpPr>
          <p:cNvPr id="9" name="Shape 1670"/>
          <p:cNvSpPr txBox="1">
            <a:spLocks/>
          </p:cNvSpPr>
          <p:nvPr/>
        </p:nvSpPr>
        <p:spPr>
          <a:xfrm>
            <a:off x="4499926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Source</a:t>
            </a:r>
            <a:r>
              <a:rPr lang="es-PE" dirty="0" smtClean="0"/>
              <a:t> </a:t>
            </a:r>
            <a:r>
              <a:rPr lang="es-PE" dirty="0" err="1" smtClean="0"/>
              <a:t>code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4.19 </a:t>
            </a:r>
            <a:r>
              <a:rPr lang="es-PE" dirty="0" err="1" smtClean="0"/>
              <a:t>seg</a:t>
            </a:r>
            <a:endParaRPr lang="en-US" dirty="0" smtClean="0"/>
          </a:p>
        </p:txBody>
      </p:sp>
      <p:sp>
        <p:nvSpPr>
          <p:cNvPr id="10" name="Shape 1670"/>
          <p:cNvSpPr txBox="1">
            <a:spLocks/>
          </p:cNvSpPr>
          <p:nvPr/>
        </p:nvSpPr>
        <p:spPr>
          <a:xfrm>
            <a:off x="6668429" y="3014530"/>
            <a:ext cx="2298050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Our</a:t>
            </a:r>
            <a:r>
              <a:rPr lang="es-PE" dirty="0" smtClean="0"/>
              <a:t> </a:t>
            </a:r>
            <a:r>
              <a:rPr lang="es-PE" dirty="0" err="1" smtClean="0"/>
              <a:t>implementation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169 ms</a:t>
            </a:r>
            <a:endParaRPr lang="en-US" dirty="0" smtClean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90" y="1677799"/>
            <a:ext cx="1782308" cy="1336731"/>
          </a:xfrm>
          <a:prstGeom prst="rect">
            <a:avLst/>
          </a:prstGeom>
        </p:spPr>
      </p:pic>
      <p:sp>
        <p:nvSpPr>
          <p:cNvPr id="12" name="Shape 1670"/>
          <p:cNvSpPr txBox="1">
            <a:spLocks/>
          </p:cNvSpPr>
          <p:nvPr/>
        </p:nvSpPr>
        <p:spPr>
          <a:xfrm>
            <a:off x="2201876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Paper</a:t>
            </a:r>
            <a:endParaRPr lang="en-U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59" y="1677799"/>
            <a:ext cx="1919069" cy="13367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951" y="1687999"/>
            <a:ext cx="1956296" cy="132653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38" y="1687999"/>
            <a:ext cx="1808912" cy="132653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302" y="1677799"/>
            <a:ext cx="1796695" cy="134752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30" y="3574394"/>
            <a:ext cx="2092142" cy="156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CopyMachine dataset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6780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Groundtruth</a:t>
            </a:r>
            <a:endParaRPr lang="en-US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6" y="1682469"/>
            <a:ext cx="1776082" cy="133206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20" y="1682469"/>
            <a:ext cx="1776083" cy="13320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055" y="1677800"/>
            <a:ext cx="1782308" cy="1336731"/>
          </a:xfrm>
          <a:prstGeom prst="rect">
            <a:avLst/>
          </a:prstGeom>
        </p:spPr>
      </p:pic>
      <p:sp>
        <p:nvSpPr>
          <p:cNvPr id="9" name="Shape 1670"/>
          <p:cNvSpPr txBox="1">
            <a:spLocks/>
          </p:cNvSpPr>
          <p:nvPr/>
        </p:nvSpPr>
        <p:spPr>
          <a:xfrm>
            <a:off x="4499926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Source</a:t>
            </a:r>
            <a:r>
              <a:rPr lang="es-PE" dirty="0" smtClean="0"/>
              <a:t> </a:t>
            </a:r>
            <a:r>
              <a:rPr lang="es-PE" dirty="0" err="1" smtClean="0"/>
              <a:t>code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5.12</a:t>
            </a:r>
            <a:r>
              <a:rPr lang="es-PE" dirty="0" smtClean="0"/>
              <a:t> </a:t>
            </a:r>
            <a:r>
              <a:rPr lang="es-PE" dirty="0" err="1" smtClean="0"/>
              <a:t>seg</a:t>
            </a:r>
            <a:endParaRPr lang="en-US" dirty="0" smtClean="0"/>
          </a:p>
        </p:txBody>
      </p:sp>
      <p:sp>
        <p:nvSpPr>
          <p:cNvPr id="10" name="Shape 1670"/>
          <p:cNvSpPr txBox="1">
            <a:spLocks/>
          </p:cNvSpPr>
          <p:nvPr/>
        </p:nvSpPr>
        <p:spPr>
          <a:xfrm>
            <a:off x="6668429" y="3014530"/>
            <a:ext cx="2298050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Our</a:t>
            </a:r>
            <a:r>
              <a:rPr lang="es-PE" dirty="0" smtClean="0"/>
              <a:t> </a:t>
            </a:r>
            <a:r>
              <a:rPr lang="es-PE" dirty="0" err="1" smtClean="0"/>
              <a:t>implementation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157 </a:t>
            </a:r>
            <a:r>
              <a:rPr lang="es-PE" dirty="0" smtClean="0"/>
              <a:t>ms</a:t>
            </a:r>
            <a:endParaRPr lang="en-US" dirty="0" smtClean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90" y="1677799"/>
            <a:ext cx="1782308" cy="1336731"/>
          </a:xfrm>
          <a:prstGeom prst="rect">
            <a:avLst/>
          </a:prstGeom>
        </p:spPr>
      </p:pic>
      <p:sp>
        <p:nvSpPr>
          <p:cNvPr id="12" name="Shape 1670"/>
          <p:cNvSpPr txBox="1">
            <a:spLocks/>
          </p:cNvSpPr>
          <p:nvPr/>
        </p:nvSpPr>
        <p:spPr>
          <a:xfrm>
            <a:off x="2201876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Paper</a:t>
            </a:r>
            <a:endParaRPr lang="en-U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43" y="1671354"/>
            <a:ext cx="1954918" cy="13431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94" y="1671354"/>
            <a:ext cx="1974467" cy="134317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52" y="1677798"/>
            <a:ext cx="1830659" cy="137299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302" y="1677799"/>
            <a:ext cx="1831497" cy="137362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11" y="3491375"/>
            <a:ext cx="2115015" cy="158626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670" y="1667213"/>
            <a:ext cx="1801940" cy="135145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676" y="1674134"/>
            <a:ext cx="1818706" cy="136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PETS2006 dataset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6780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Groundtruth</a:t>
            </a:r>
            <a:endParaRPr lang="en-US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6" y="1682469"/>
            <a:ext cx="1776082" cy="133206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20" y="1682469"/>
            <a:ext cx="1776083" cy="1332062"/>
          </a:xfrm>
          <a:prstGeom prst="rect">
            <a:avLst/>
          </a:prstGeom>
        </p:spPr>
      </p:pic>
      <p:sp>
        <p:nvSpPr>
          <p:cNvPr id="9" name="Shape 1670"/>
          <p:cNvSpPr txBox="1">
            <a:spLocks/>
          </p:cNvSpPr>
          <p:nvPr/>
        </p:nvSpPr>
        <p:spPr>
          <a:xfrm>
            <a:off x="4499926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Source</a:t>
            </a:r>
            <a:r>
              <a:rPr lang="es-PE" dirty="0" smtClean="0"/>
              <a:t> </a:t>
            </a:r>
            <a:r>
              <a:rPr lang="es-PE" dirty="0" err="1" smtClean="0"/>
              <a:t>code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5.28</a:t>
            </a:r>
            <a:r>
              <a:rPr lang="es-PE" dirty="0" smtClean="0"/>
              <a:t> </a:t>
            </a:r>
            <a:r>
              <a:rPr lang="es-PE" dirty="0" err="1" smtClean="0"/>
              <a:t>seg</a:t>
            </a:r>
            <a:endParaRPr lang="en-US" dirty="0" smtClean="0"/>
          </a:p>
        </p:txBody>
      </p:sp>
      <p:sp>
        <p:nvSpPr>
          <p:cNvPr id="10" name="Shape 1670"/>
          <p:cNvSpPr txBox="1">
            <a:spLocks/>
          </p:cNvSpPr>
          <p:nvPr/>
        </p:nvSpPr>
        <p:spPr>
          <a:xfrm>
            <a:off x="6668429" y="3014530"/>
            <a:ext cx="2298050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Our</a:t>
            </a:r>
            <a:r>
              <a:rPr lang="es-PE" dirty="0" smtClean="0"/>
              <a:t> </a:t>
            </a:r>
            <a:r>
              <a:rPr lang="es-PE" dirty="0" err="1" smtClean="0"/>
              <a:t>implementation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175 </a:t>
            </a:r>
            <a:r>
              <a:rPr lang="es-PE" dirty="0" smtClean="0"/>
              <a:t>ms</a:t>
            </a:r>
            <a:endParaRPr lang="en-US" dirty="0" smtClean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90" y="1677799"/>
            <a:ext cx="1782308" cy="1336731"/>
          </a:xfrm>
          <a:prstGeom prst="rect">
            <a:avLst/>
          </a:prstGeom>
        </p:spPr>
      </p:pic>
      <p:sp>
        <p:nvSpPr>
          <p:cNvPr id="12" name="Shape 1670"/>
          <p:cNvSpPr txBox="1">
            <a:spLocks/>
          </p:cNvSpPr>
          <p:nvPr/>
        </p:nvSpPr>
        <p:spPr>
          <a:xfrm>
            <a:off x="2201876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Paper</a:t>
            </a:r>
            <a:endParaRPr lang="en-U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94" y="1682468"/>
            <a:ext cx="1931489" cy="133206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8" y="1676117"/>
            <a:ext cx="1954081" cy="133841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90" y="1676117"/>
            <a:ext cx="1774370" cy="133077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68" y="3554895"/>
            <a:ext cx="2118140" cy="158860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95" y="1676117"/>
            <a:ext cx="1758555" cy="131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Overpass dataset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6780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Groundtruth</a:t>
            </a:r>
            <a:endParaRPr lang="en-US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6" y="1682469"/>
            <a:ext cx="1776082" cy="133206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20" y="1682469"/>
            <a:ext cx="1776083" cy="1332062"/>
          </a:xfrm>
          <a:prstGeom prst="rect">
            <a:avLst/>
          </a:prstGeom>
        </p:spPr>
      </p:pic>
      <p:sp>
        <p:nvSpPr>
          <p:cNvPr id="9" name="Shape 1670"/>
          <p:cNvSpPr txBox="1">
            <a:spLocks/>
          </p:cNvSpPr>
          <p:nvPr/>
        </p:nvSpPr>
        <p:spPr>
          <a:xfrm>
            <a:off x="4499926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Source</a:t>
            </a:r>
            <a:r>
              <a:rPr lang="es-PE" dirty="0" smtClean="0"/>
              <a:t> </a:t>
            </a:r>
            <a:r>
              <a:rPr lang="es-PE" dirty="0" err="1" smtClean="0"/>
              <a:t>code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4.97 </a:t>
            </a:r>
            <a:r>
              <a:rPr lang="es-PE" dirty="0" err="1" smtClean="0"/>
              <a:t>seg</a:t>
            </a:r>
            <a:endParaRPr lang="en-US" dirty="0" smtClean="0"/>
          </a:p>
        </p:txBody>
      </p:sp>
      <p:sp>
        <p:nvSpPr>
          <p:cNvPr id="10" name="Shape 1670"/>
          <p:cNvSpPr txBox="1">
            <a:spLocks/>
          </p:cNvSpPr>
          <p:nvPr/>
        </p:nvSpPr>
        <p:spPr>
          <a:xfrm>
            <a:off x="6668429" y="3014530"/>
            <a:ext cx="2298050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Our</a:t>
            </a:r>
            <a:r>
              <a:rPr lang="es-PE" dirty="0" smtClean="0"/>
              <a:t> </a:t>
            </a:r>
            <a:r>
              <a:rPr lang="es-PE" dirty="0" err="1" smtClean="0"/>
              <a:t>implementation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159 </a:t>
            </a:r>
            <a:r>
              <a:rPr lang="es-PE" dirty="0" smtClean="0"/>
              <a:t>ms</a:t>
            </a:r>
            <a:endParaRPr lang="en-US" dirty="0" smtClean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90" y="1677799"/>
            <a:ext cx="1782308" cy="1336731"/>
          </a:xfrm>
          <a:prstGeom prst="rect">
            <a:avLst/>
          </a:prstGeom>
        </p:spPr>
      </p:pic>
      <p:sp>
        <p:nvSpPr>
          <p:cNvPr id="12" name="Shape 1670"/>
          <p:cNvSpPr txBox="1">
            <a:spLocks/>
          </p:cNvSpPr>
          <p:nvPr/>
        </p:nvSpPr>
        <p:spPr>
          <a:xfrm>
            <a:off x="2201876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Paper</a:t>
            </a:r>
            <a:endParaRPr lang="en-U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7" y="1677799"/>
            <a:ext cx="1945538" cy="13367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59" y="1677799"/>
            <a:ext cx="1951626" cy="133673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27" y="1677799"/>
            <a:ext cx="1763971" cy="132297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91" y="3557239"/>
            <a:ext cx="2115015" cy="158626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423" y="1677799"/>
            <a:ext cx="1823151" cy="136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Sofa dataset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6780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Groundtruth</a:t>
            </a:r>
            <a:endParaRPr lang="en-US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6" y="1682469"/>
            <a:ext cx="1776082" cy="133206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20" y="1682469"/>
            <a:ext cx="1776083" cy="1332062"/>
          </a:xfrm>
          <a:prstGeom prst="rect">
            <a:avLst/>
          </a:prstGeom>
        </p:spPr>
      </p:pic>
      <p:sp>
        <p:nvSpPr>
          <p:cNvPr id="9" name="Shape 1670"/>
          <p:cNvSpPr txBox="1">
            <a:spLocks/>
          </p:cNvSpPr>
          <p:nvPr/>
        </p:nvSpPr>
        <p:spPr>
          <a:xfrm>
            <a:off x="4499926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Source</a:t>
            </a:r>
            <a:r>
              <a:rPr lang="es-PE" dirty="0" smtClean="0"/>
              <a:t> </a:t>
            </a:r>
            <a:r>
              <a:rPr lang="es-PE" dirty="0" err="1" smtClean="0"/>
              <a:t>code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4.49 </a:t>
            </a:r>
            <a:r>
              <a:rPr lang="es-PE" dirty="0" err="1" smtClean="0"/>
              <a:t>seg</a:t>
            </a:r>
            <a:endParaRPr lang="en-US" dirty="0" smtClean="0"/>
          </a:p>
        </p:txBody>
      </p:sp>
      <p:sp>
        <p:nvSpPr>
          <p:cNvPr id="10" name="Shape 1670"/>
          <p:cNvSpPr txBox="1">
            <a:spLocks/>
          </p:cNvSpPr>
          <p:nvPr/>
        </p:nvSpPr>
        <p:spPr>
          <a:xfrm>
            <a:off x="6668429" y="3014530"/>
            <a:ext cx="2298050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Our</a:t>
            </a:r>
            <a:r>
              <a:rPr lang="es-PE" dirty="0" smtClean="0"/>
              <a:t> </a:t>
            </a:r>
            <a:r>
              <a:rPr lang="es-PE" dirty="0" err="1" smtClean="0"/>
              <a:t>implementation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164 </a:t>
            </a:r>
            <a:r>
              <a:rPr lang="es-PE" dirty="0" smtClean="0"/>
              <a:t>ms</a:t>
            </a:r>
            <a:endParaRPr lang="en-US" dirty="0" smtClean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90" y="1677799"/>
            <a:ext cx="1782308" cy="1336731"/>
          </a:xfrm>
          <a:prstGeom prst="rect">
            <a:avLst/>
          </a:prstGeom>
        </p:spPr>
      </p:pic>
      <p:sp>
        <p:nvSpPr>
          <p:cNvPr id="12" name="Shape 1670"/>
          <p:cNvSpPr txBox="1">
            <a:spLocks/>
          </p:cNvSpPr>
          <p:nvPr/>
        </p:nvSpPr>
        <p:spPr>
          <a:xfrm>
            <a:off x="2201876" y="301453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Paper</a:t>
            </a:r>
            <a:endParaRPr lang="en-U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52" y="1676117"/>
            <a:ext cx="1947901" cy="133417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07" y="1682469"/>
            <a:ext cx="1906287" cy="132782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90" y="1673564"/>
            <a:ext cx="1782308" cy="133673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48" y="3669507"/>
            <a:ext cx="1985459" cy="147399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97" y="1645365"/>
            <a:ext cx="1857503" cy="139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Street-people dataset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9" name="Shape 1670"/>
          <p:cNvSpPr txBox="1">
            <a:spLocks/>
          </p:cNvSpPr>
          <p:nvPr/>
        </p:nvSpPr>
        <p:spPr>
          <a:xfrm>
            <a:off x="478187" y="375051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Source</a:t>
            </a:r>
            <a:r>
              <a:rPr lang="es-PE" dirty="0" smtClean="0"/>
              <a:t> </a:t>
            </a:r>
            <a:r>
              <a:rPr lang="es-PE" dirty="0" err="1" smtClean="0"/>
              <a:t>code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/>
              <a:t>5</a:t>
            </a:r>
            <a:r>
              <a:rPr lang="es-PE" dirty="0" smtClean="0"/>
              <a:t>.19 </a:t>
            </a:r>
            <a:r>
              <a:rPr lang="es-PE" dirty="0" err="1" smtClean="0"/>
              <a:t>seg</a:t>
            </a:r>
            <a:endParaRPr lang="en-US" dirty="0" smtClean="0"/>
          </a:p>
        </p:txBody>
      </p:sp>
      <p:sp>
        <p:nvSpPr>
          <p:cNvPr id="10" name="Shape 1670"/>
          <p:cNvSpPr txBox="1">
            <a:spLocks/>
          </p:cNvSpPr>
          <p:nvPr/>
        </p:nvSpPr>
        <p:spPr>
          <a:xfrm>
            <a:off x="6076649" y="3702674"/>
            <a:ext cx="2298050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Our</a:t>
            </a:r>
            <a:r>
              <a:rPr lang="es-PE" dirty="0" smtClean="0"/>
              <a:t> </a:t>
            </a:r>
            <a:r>
              <a:rPr lang="es-PE" dirty="0" err="1" smtClean="0"/>
              <a:t>implementation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165 ms</a:t>
            </a:r>
            <a:endParaRPr lang="en-US" dirty="0" smtClean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8" y="1677799"/>
            <a:ext cx="2731724" cy="204879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73" y="1677799"/>
            <a:ext cx="2731724" cy="204879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571" y="1677798"/>
            <a:ext cx="2731724" cy="204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Street-people dataset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9" name="Shape 1670"/>
          <p:cNvSpPr txBox="1">
            <a:spLocks/>
          </p:cNvSpPr>
          <p:nvPr/>
        </p:nvSpPr>
        <p:spPr>
          <a:xfrm>
            <a:off x="478187" y="375051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Source</a:t>
            </a:r>
            <a:r>
              <a:rPr lang="es-PE" dirty="0" smtClean="0"/>
              <a:t> </a:t>
            </a:r>
            <a:r>
              <a:rPr lang="es-PE" dirty="0" err="1" smtClean="0"/>
              <a:t>code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/>
              <a:t>5</a:t>
            </a:r>
            <a:r>
              <a:rPr lang="es-PE" dirty="0" smtClean="0"/>
              <a:t>.19 </a:t>
            </a:r>
            <a:r>
              <a:rPr lang="es-PE" dirty="0" err="1" smtClean="0"/>
              <a:t>seg</a:t>
            </a:r>
            <a:endParaRPr lang="en-US" dirty="0" smtClean="0"/>
          </a:p>
        </p:txBody>
      </p:sp>
      <p:sp>
        <p:nvSpPr>
          <p:cNvPr id="10" name="Shape 1670"/>
          <p:cNvSpPr txBox="1">
            <a:spLocks/>
          </p:cNvSpPr>
          <p:nvPr/>
        </p:nvSpPr>
        <p:spPr>
          <a:xfrm>
            <a:off x="6076649" y="3702674"/>
            <a:ext cx="2298050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Our</a:t>
            </a:r>
            <a:r>
              <a:rPr lang="es-PE" dirty="0" smtClean="0"/>
              <a:t> </a:t>
            </a:r>
            <a:r>
              <a:rPr lang="es-PE" dirty="0" err="1" smtClean="0"/>
              <a:t>implementation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165 ms</a:t>
            </a:r>
            <a:endParaRPr lang="en-US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28" y="1631040"/>
            <a:ext cx="2762177" cy="207163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038" y="1631039"/>
            <a:ext cx="2762179" cy="207163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3" y="1631039"/>
            <a:ext cx="2725674" cy="20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Street-cars </a:t>
            </a:r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dataset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9" name="Shape 1670"/>
          <p:cNvSpPr txBox="1">
            <a:spLocks/>
          </p:cNvSpPr>
          <p:nvPr/>
        </p:nvSpPr>
        <p:spPr>
          <a:xfrm>
            <a:off x="478187" y="370429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Source</a:t>
            </a:r>
            <a:r>
              <a:rPr lang="es-PE" dirty="0" smtClean="0"/>
              <a:t> </a:t>
            </a:r>
            <a:r>
              <a:rPr lang="es-PE" dirty="0" err="1" smtClean="0"/>
              <a:t>code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6.23 </a:t>
            </a:r>
            <a:r>
              <a:rPr lang="es-PE" dirty="0" err="1" smtClean="0"/>
              <a:t>seg</a:t>
            </a:r>
            <a:endParaRPr lang="en-US" dirty="0" smtClean="0"/>
          </a:p>
        </p:txBody>
      </p:sp>
      <p:sp>
        <p:nvSpPr>
          <p:cNvPr id="10" name="Shape 1670"/>
          <p:cNvSpPr txBox="1">
            <a:spLocks/>
          </p:cNvSpPr>
          <p:nvPr/>
        </p:nvSpPr>
        <p:spPr>
          <a:xfrm>
            <a:off x="5920532" y="3704290"/>
            <a:ext cx="2298050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Our</a:t>
            </a:r>
            <a:r>
              <a:rPr lang="es-PE" dirty="0" smtClean="0"/>
              <a:t> </a:t>
            </a:r>
            <a:r>
              <a:rPr lang="es-PE" dirty="0" err="1" smtClean="0"/>
              <a:t>implementation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157 ms</a:t>
            </a:r>
            <a:endParaRPr lang="en-US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3" y="1624861"/>
            <a:ext cx="2635977" cy="19769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82" y="1624861"/>
            <a:ext cx="2635977" cy="197698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41" y="1624861"/>
            <a:ext cx="2635977" cy="197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9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Approach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866658" y="1366031"/>
            <a:ext cx="5429367" cy="347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n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66" y="2047718"/>
            <a:ext cx="7461116" cy="105349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66" y="3301307"/>
            <a:ext cx="7461116" cy="1023398"/>
          </a:xfrm>
          <a:prstGeom prst="rect">
            <a:avLst/>
          </a:prstGeom>
        </p:spPr>
      </p:pic>
      <p:sp>
        <p:nvSpPr>
          <p:cNvPr id="7" name="Shape 1670"/>
          <p:cNvSpPr txBox="1">
            <a:spLocks/>
          </p:cNvSpPr>
          <p:nvPr/>
        </p:nvSpPr>
        <p:spPr>
          <a:xfrm>
            <a:off x="975850" y="1366030"/>
            <a:ext cx="5429367" cy="347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Strong method for changes of ilumination.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639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Street-cars </a:t>
            </a:r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dataset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9" name="Shape 1670"/>
          <p:cNvSpPr txBox="1">
            <a:spLocks/>
          </p:cNvSpPr>
          <p:nvPr/>
        </p:nvSpPr>
        <p:spPr>
          <a:xfrm>
            <a:off x="478187" y="3704290"/>
            <a:ext cx="2051824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Source</a:t>
            </a:r>
            <a:r>
              <a:rPr lang="es-PE" dirty="0" smtClean="0"/>
              <a:t> </a:t>
            </a:r>
            <a:r>
              <a:rPr lang="es-PE" dirty="0" err="1" smtClean="0"/>
              <a:t>code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6.23 </a:t>
            </a:r>
            <a:r>
              <a:rPr lang="es-PE" dirty="0" err="1" smtClean="0"/>
              <a:t>seg</a:t>
            </a:r>
            <a:endParaRPr lang="en-US" dirty="0" smtClean="0"/>
          </a:p>
        </p:txBody>
      </p:sp>
      <p:sp>
        <p:nvSpPr>
          <p:cNvPr id="10" name="Shape 1670"/>
          <p:cNvSpPr txBox="1">
            <a:spLocks/>
          </p:cNvSpPr>
          <p:nvPr/>
        </p:nvSpPr>
        <p:spPr>
          <a:xfrm>
            <a:off x="5920532" y="3704290"/>
            <a:ext cx="2298050" cy="953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err="1" smtClean="0"/>
              <a:t>Our</a:t>
            </a:r>
            <a:r>
              <a:rPr lang="es-PE" dirty="0" smtClean="0"/>
              <a:t> </a:t>
            </a:r>
            <a:r>
              <a:rPr lang="es-PE" dirty="0" err="1" smtClean="0"/>
              <a:t>implementation</a:t>
            </a:r>
            <a:endParaRPr lang="es-PE" dirty="0" smtClean="0"/>
          </a:p>
          <a:p>
            <a:pPr marL="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PE" dirty="0" smtClean="0"/>
              <a:t>157 ms</a:t>
            </a:r>
            <a:endParaRPr lang="en-US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3" y="1624861"/>
            <a:ext cx="2635977" cy="19769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82" y="1624861"/>
            <a:ext cx="2635977" cy="197698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41" y="1624861"/>
            <a:ext cx="2635977" cy="19769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41" y="1636130"/>
            <a:ext cx="2620952" cy="19657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82" y="1624861"/>
            <a:ext cx="2635977" cy="197698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3" y="1636130"/>
            <a:ext cx="2620952" cy="19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dirty="0" smtClean="0"/>
              <a:t>Thanks!</a:t>
            </a:r>
            <a:endParaRPr lang="en" sz="8000" dirty="0"/>
          </a:p>
        </p:txBody>
      </p:sp>
      <p:grpSp>
        <p:nvGrpSpPr>
          <p:cNvPr id="1671" name="Shape 1671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72" name="Shape 167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9" name="Shape 1719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1670"/>
          <p:cNvSpPr txBox="1">
            <a:spLocks/>
          </p:cNvSpPr>
          <p:nvPr/>
        </p:nvSpPr>
        <p:spPr>
          <a:xfrm>
            <a:off x="3220863" y="2229390"/>
            <a:ext cx="4562099" cy="24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  <a:buFont typeface="Muli"/>
              <a:buNone/>
            </a:pPr>
            <a:r>
              <a:rPr lang="x-none" sz="3600" b="1" dirty="0" err="1" smtClean="0"/>
              <a:t>Question</a:t>
            </a:r>
            <a:r>
              <a:rPr lang="en" sz="3600" b="1" dirty="0" smtClean="0"/>
              <a:t>s?</a:t>
            </a:r>
          </a:p>
          <a:p>
            <a:pPr marL="228600">
              <a:spcBef>
                <a:spcPts val="0"/>
              </a:spcBef>
              <a:buFont typeface="Muli"/>
              <a:buNone/>
            </a:pPr>
            <a:endParaRPr lang="en" sz="1200" dirty="0" smtClean="0"/>
          </a:p>
          <a:p>
            <a:pPr marL="457200" indent="-228600">
              <a:spcBef>
                <a:spcPts val="0"/>
              </a:spcBef>
            </a:pPr>
            <a:endParaRPr lang="es-PE" dirty="0" smtClean="0"/>
          </a:p>
          <a:p>
            <a:pPr marL="457200" indent="-228600">
              <a:spcBef>
                <a:spcPts val="0"/>
              </a:spcBef>
            </a:pPr>
            <a:endParaRPr lang="es-PE" dirty="0" smtClean="0"/>
          </a:p>
          <a:p>
            <a:pPr marL="457200" lvl="3" indent="-228600">
              <a:spcBef>
                <a:spcPts val="0"/>
              </a:spcBef>
            </a:pPr>
            <a:endParaRPr lang="en" dirty="0" smtClean="0"/>
          </a:p>
          <a:p>
            <a:pPr marL="457200" indent="-228600">
              <a:spcBef>
                <a:spcPts val="0"/>
              </a:spcBef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Code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968918" y="2256285"/>
            <a:ext cx="6823226" cy="1336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s-PE" dirty="0" err="1" smtClean="0"/>
              <a:t>Source</a:t>
            </a:r>
            <a:r>
              <a:rPr lang="es-PE" dirty="0" smtClean="0"/>
              <a:t> </a:t>
            </a:r>
            <a:r>
              <a:rPr lang="es-PE" dirty="0" err="1" smtClean="0"/>
              <a:t>code</a:t>
            </a:r>
            <a:r>
              <a:rPr lang="es-PE" dirty="0" smtClean="0"/>
              <a:t> </a:t>
            </a:r>
            <a:r>
              <a:rPr lang="es-PE" dirty="0" err="1" smtClean="0"/>
              <a:t>on</a:t>
            </a:r>
            <a:r>
              <a:rPr lang="es-PE" dirty="0" smtClean="0"/>
              <a:t> </a:t>
            </a:r>
            <a:r>
              <a:rPr lang="es-PE" dirty="0" err="1" smtClean="0"/>
              <a:t>Python</a:t>
            </a:r>
            <a:endParaRPr lang="es-PE" dirty="0" smtClean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pt-BR" i="1" dirty="0" err="1">
                <a:latin typeface="MingLiU-ExtB" panose="02020500000000000000" pitchFamily="18" charset="-120"/>
                <a:ea typeface="MingLiU-ExtB" panose="02020500000000000000" pitchFamily="18" charset="-120"/>
              </a:rPr>
              <a:t>python</a:t>
            </a:r>
            <a:r>
              <a:rPr lang="pt-BR" i="1" dirty="0">
                <a:latin typeface="MingLiU-ExtB" panose="02020500000000000000" pitchFamily="18" charset="-120"/>
                <a:ea typeface="MingLiU-ExtB" panose="02020500000000000000" pitchFamily="18" charset="-120"/>
              </a:rPr>
              <a:t> </a:t>
            </a:r>
            <a:r>
              <a:rPr lang="pt-BR" i="1" dirty="0" smtClean="0">
                <a:latin typeface="MingLiU-ExtB" panose="02020500000000000000" pitchFamily="18" charset="-120"/>
                <a:ea typeface="MingLiU-ExtB" panose="02020500000000000000" pitchFamily="18" charset="-120"/>
              </a:rPr>
              <a:t>localsvd2016 -g </a:t>
            </a:r>
            <a:r>
              <a:rPr lang="pt-BR" i="1" dirty="0" err="1" smtClean="0">
                <a:latin typeface="MingLiU-ExtB" panose="02020500000000000000" pitchFamily="18" charset="-120"/>
                <a:ea typeface="MingLiU-ExtB" panose="02020500000000000000" pitchFamily="18" charset="-120"/>
              </a:rPr>
              <a:t>highway</a:t>
            </a:r>
            <a:r>
              <a:rPr lang="pt-BR" i="1" dirty="0" smtClean="0">
                <a:latin typeface="MingLiU-ExtB" panose="02020500000000000000" pitchFamily="18" charset="-120"/>
                <a:ea typeface="MingLiU-ExtB" panose="02020500000000000000" pitchFamily="18" charset="-120"/>
              </a:rPr>
              <a:t>/</a:t>
            </a:r>
            <a:r>
              <a:rPr lang="pt-BR" i="1" dirty="0" err="1" smtClean="0">
                <a:latin typeface="MingLiU-ExtB" panose="02020500000000000000" pitchFamily="18" charset="-120"/>
                <a:ea typeface="MingLiU-ExtB" panose="02020500000000000000" pitchFamily="18" charset="-120"/>
              </a:rPr>
              <a:t>groundtruth</a:t>
            </a:r>
            <a:r>
              <a:rPr lang="pt-BR" i="1" dirty="0" smtClean="0">
                <a:latin typeface="MingLiU-ExtB" panose="02020500000000000000" pitchFamily="18" charset="-120"/>
                <a:ea typeface="MingLiU-ExtB" panose="02020500000000000000" pitchFamily="18" charset="-120"/>
              </a:rPr>
              <a:t> -f </a:t>
            </a:r>
            <a:r>
              <a:rPr lang="pt-BR" i="1" dirty="0" err="1" smtClean="0">
                <a:latin typeface="MingLiU-ExtB" panose="02020500000000000000" pitchFamily="18" charset="-120"/>
                <a:ea typeface="MingLiU-ExtB" panose="02020500000000000000" pitchFamily="18" charset="-120"/>
              </a:rPr>
              <a:t>highway</a:t>
            </a:r>
            <a:r>
              <a:rPr lang="pt-BR" i="1" dirty="0" smtClean="0">
                <a:latin typeface="MingLiU-ExtB" panose="02020500000000000000" pitchFamily="18" charset="-120"/>
                <a:ea typeface="MingLiU-ExtB" panose="02020500000000000000" pitchFamily="18" charset="-120"/>
              </a:rPr>
              <a:t>/input -k 1700</a:t>
            </a:r>
            <a:endParaRPr lang="es-PE" i="1" dirty="0" smtClean="0">
              <a:latin typeface="MingLiU-ExtB" panose="02020500000000000000" pitchFamily="18" charset="-120"/>
              <a:ea typeface="MingLiU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33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7639901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x-none" sz="3200" b="1" dirty="0"/>
              <a:t>S</a:t>
            </a:r>
            <a:r>
              <a:rPr lang="es-ES" sz="3200" b="1" dirty="0" err="1" smtClean="0"/>
              <a:t>ingular-value</a:t>
            </a:r>
            <a:r>
              <a:rPr lang="es-ES" sz="3200" b="1" dirty="0" smtClean="0"/>
              <a:t> </a:t>
            </a:r>
            <a:r>
              <a:rPr lang="x-none" sz="3200" b="1" dirty="0" err="1"/>
              <a:t>D</a:t>
            </a:r>
            <a:r>
              <a:rPr lang="es-ES" sz="3200" b="1" dirty="0" err="1" smtClean="0"/>
              <a:t>ecomposition</a:t>
            </a:r>
            <a:r>
              <a:rPr lang="x-none" sz="3200" b="1" dirty="0" smtClean="0"/>
              <a:t> </a:t>
            </a:r>
            <a:r>
              <a:rPr lang="x-none" sz="3000" b="1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(SVD)</a:t>
            </a:r>
            <a:endParaRPr lang="en" sz="3000" b="1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123708" y="3224125"/>
            <a:ext cx="8048742" cy="1336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200" indent="-228600"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SVD is utilized in noise </a:t>
            </a:r>
            <a:r>
              <a:rPr lang="en-US" dirty="0" smtClean="0"/>
              <a:t>filtering</a:t>
            </a:r>
            <a:r>
              <a:rPr lang="x-none" dirty="0" smtClean="0"/>
              <a:t>.</a:t>
            </a:r>
          </a:p>
          <a:p>
            <a:pPr marL="457200" indent="-228600"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The largest object components in an image found using the SVD generally correspond to </a:t>
            </a:r>
            <a:r>
              <a:rPr lang="en-US" dirty="0" err="1"/>
              <a:t>eigenimages</a:t>
            </a:r>
            <a:r>
              <a:rPr lang="en-US" dirty="0"/>
              <a:t> associated with the largest singular values, while image noise corresponds to </a:t>
            </a:r>
            <a:r>
              <a:rPr lang="en-US" dirty="0" err="1"/>
              <a:t>eigenimages</a:t>
            </a:r>
            <a:r>
              <a:rPr lang="en-US" dirty="0"/>
              <a:t> associated with the SVs</a:t>
            </a:r>
            <a:endParaRPr lang="x-none" dirty="0" smtClean="0"/>
          </a:p>
        </p:txBody>
      </p:sp>
      <p:pic>
        <p:nvPicPr>
          <p:cNvPr id="1026" name="Picture 2" descr="https://image.slidesharecdn.com/rnlp-combined-130522042823-phpapp01/95/natural-language-processing-in-r-rnlp-46-638.jpg?cb=13691970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8" t="26931" r="12680" b="37996"/>
          <a:stretch/>
        </p:blipFill>
        <p:spPr bwMode="auto">
          <a:xfrm>
            <a:off x="2419349" y="1520624"/>
            <a:ext cx="4581525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670"/>
          <p:cNvSpPr txBox="1">
            <a:spLocks/>
          </p:cNvSpPr>
          <p:nvPr/>
        </p:nvSpPr>
        <p:spPr>
          <a:xfrm>
            <a:off x="0" y="4664088"/>
            <a:ext cx="7762875" cy="479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>
              <a:lnSpc>
                <a:spcPct val="150000"/>
              </a:lnSpc>
              <a:spcBef>
                <a:spcPts val="0"/>
              </a:spcBef>
              <a:buNone/>
            </a:pPr>
            <a:r>
              <a:rPr lang="x-none" sz="11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*</a:t>
            </a:r>
            <a:r>
              <a:rPr lang="en-US" sz="11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SVD </a:t>
            </a:r>
            <a:r>
              <a:rPr lang="en-US" sz="1100" dirty="0">
                <a:latin typeface="MS PGothic" panose="020B0600070205080204" pitchFamily="34" charset="-128"/>
                <a:ea typeface="MS PGothic" panose="020B0600070205080204" pitchFamily="34" charset="-128"/>
              </a:rPr>
              <a:t>Based Image Processing Applications: State of The Art, Contributions and Research </a:t>
            </a:r>
            <a:r>
              <a:rPr lang="en-US" sz="11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Challenges</a:t>
            </a:r>
            <a:r>
              <a:rPr lang="x-none" sz="11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321417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x-none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Local </a:t>
            </a:r>
            <a:r>
              <a:rPr lang="x-none" sz="3000" dirty="0" err="1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Binary</a:t>
            </a:r>
            <a:r>
              <a:rPr lang="x-none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 </a:t>
            </a:r>
            <a:r>
              <a:rPr lang="x-none" sz="3000" dirty="0" err="1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Pattern</a:t>
            </a:r>
            <a:r>
              <a:rPr lang="x-none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 (LBP)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187415" y="4060193"/>
            <a:ext cx="8172814" cy="1336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The Local Binary Pattern Approach and its Applications to Face </a:t>
            </a:r>
            <a:r>
              <a:rPr lang="en-US" sz="12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Analysis</a:t>
            </a:r>
            <a:r>
              <a:rPr lang="x-none" sz="12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(2008)</a:t>
            </a:r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Chapter </a:t>
            </a:r>
            <a:r>
              <a:rPr lang="en-US" sz="12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2</a:t>
            </a:r>
            <a:r>
              <a:rPr lang="x-none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:</a:t>
            </a:r>
            <a:r>
              <a:rPr lang="en-US" sz="12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Local Binary Patterns for Still Images</a:t>
            </a:r>
            <a:endParaRPr lang="x-none" sz="12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s-PE" sz="12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Face</a:t>
            </a:r>
            <a:r>
              <a:rPr lang="es-PE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s-PE" sz="12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Recognition</a:t>
            </a:r>
            <a:r>
              <a:rPr lang="es-PE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s-PE" sz="12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with</a:t>
            </a:r>
            <a:r>
              <a:rPr lang="es-PE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s-PE" sz="1200" dirty="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OpenCV</a:t>
            </a:r>
            <a:r>
              <a:rPr lang="x-none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 (</a:t>
            </a:r>
            <a:r>
              <a:rPr lang="x-none" sz="1200" dirty="0">
                <a:latin typeface="MS PGothic" panose="020B0600070205080204" pitchFamily="34" charset="-128"/>
                <a:ea typeface="MS PGothic" panose="020B0600070205080204" pitchFamily="34" charset="-128"/>
                <a:hlinkClick r:id="rId3"/>
              </a:rPr>
              <a:t>https://</a:t>
            </a:r>
            <a:r>
              <a:rPr lang="x-none" sz="1200" dirty="0" smtClean="0">
                <a:latin typeface="MS PGothic" panose="020B0600070205080204" pitchFamily="34" charset="-128"/>
                <a:ea typeface="MS PGothic" panose="020B0600070205080204" pitchFamily="34" charset="-128"/>
                <a:hlinkClick r:id="rId3"/>
              </a:rPr>
              <a:t>docs.opencv.org/2.4/modules/contrib/doc/facerec/facerec_tutorial.html</a:t>
            </a:r>
            <a:r>
              <a:rPr lang="x-none" sz="12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endParaRPr lang="es-PE" sz="12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2050" name="Picture 2" descr="http://www.cs.tut.fi/~mehta/lbp_rlb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21"/>
          <a:stretch/>
        </p:blipFill>
        <p:spPr bwMode="auto">
          <a:xfrm>
            <a:off x="2859313" y="1299266"/>
            <a:ext cx="2409370" cy="138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ocs.opencv.org/2.4/_images/patter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60" y="2682384"/>
            <a:ext cx="5334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5717576" y="1939434"/>
            <a:ext cx="27029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dirty="0" err="1" smtClean="0">
                <a:solidFill>
                  <a:schemeClr val="bg1"/>
                </a:solidFill>
                <a:latin typeface="Muli" panose="020B0604020202020204" charset="0"/>
              </a:rPr>
              <a:t>V</a:t>
            </a:r>
            <a:r>
              <a:rPr lang="es-ES" dirty="0" err="1" smtClean="0">
                <a:solidFill>
                  <a:schemeClr val="bg1"/>
                </a:solidFill>
                <a:latin typeface="Muli" panose="020B0604020202020204" charset="0"/>
              </a:rPr>
              <a:t>ery</a:t>
            </a:r>
            <a:r>
              <a:rPr lang="es-ES" dirty="0" smtClean="0">
                <a:solidFill>
                  <a:schemeClr val="bg1"/>
                </a:solidFill>
                <a:latin typeface="Muli" panose="020B060402020202020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uli" panose="020B0604020202020204" charset="0"/>
              </a:rPr>
              <a:t>efficient</a:t>
            </a:r>
            <a:r>
              <a:rPr lang="es-ES" dirty="0">
                <a:solidFill>
                  <a:schemeClr val="bg1"/>
                </a:solidFill>
                <a:latin typeface="Muli" panose="020B060402020202020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uli" panose="020B0604020202020204" charset="0"/>
              </a:rPr>
              <a:t>texture</a:t>
            </a:r>
            <a:r>
              <a:rPr lang="es-ES" dirty="0">
                <a:solidFill>
                  <a:schemeClr val="bg1"/>
                </a:solidFill>
                <a:latin typeface="Muli" panose="020B060402020202020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uli" panose="020B0604020202020204" charset="0"/>
              </a:rPr>
              <a:t>operator</a:t>
            </a:r>
            <a:endParaRPr lang="es-ES" dirty="0">
              <a:solidFill>
                <a:schemeClr val="bg1"/>
              </a:solidFill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3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Core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2034447" y="1388066"/>
            <a:ext cx="5429367" cy="347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For each </a:t>
            </a:r>
            <a:r>
              <a:rPr lang="en-US" dirty="0"/>
              <a:t>pixel of the </a:t>
            </a:r>
            <a:r>
              <a:rPr lang="en-US" dirty="0" smtClean="0"/>
              <a:t> </a:t>
            </a:r>
            <a:r>
              <a:rPr lang="en-US" dirty="0"/>
              <a:t>N </a:t>
            </a:r>
            <a:r>
              <a:rPr lang="en-US" dirty="0" smtClean="0"/>
              <a:t>frames </a:t>
            </a:r>
            <a:r>
              <a:rPr lang="en-US" dirty="0"/>
              <a:t>Extract the </a:t>
            </a:r>
            <a:r>
              <a:rPr lang="en-US" dirty="0" smtClean="0"/>
              <a:t>LSBP (Local SVD Binary Pattern ) descriptor</a:t>
            </a:r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s-PE" dirty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s-PE" dirty="0" smtClean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s-PE" dirty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Local Binary Pattern (LBP)</a:t>
            </a:r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Singular Value Decomposition (SVD)</a:t>
            </a:r>
            <a:endParaRPr lang="en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467" y="2223170"/>
            <a:ext cx="2691075" cy="7747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132" y="2277480"/>
            <a:ext cx="2632041" cy="66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Core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2034447" y="1388066"/>
            <a:ext cx="5429367" cy="347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Compare in each pixel LSBP descriptor and color.</a:t>
            </a:r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n" dirty="0" smtClean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LSBP: XOR</a:t>
            </a:r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Color: L1-&gt; |r-r1|+|g-g1|+|b-b1|</a:t>
            </a:r>
            <a:endParaRPr lang="en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451" y="2151192"/>
            <a:ext cx="4737357" cy="6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LSBP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39" y="1785589"/>
            <a:ext cx="3048000" cy="2286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239" y="1785589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Problems with color distance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1504099" y="3880624"/>
            <a:ext cx="5429367" cy="1044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s-PE" dirty="0" err="1" smtClean="0"/>
              <a:t>Paper</a:t>
            </a:r>
            <a:r>
              <a:rPr lang="es-PE" dirty="0" smtClean="0"/>
              <a:t> </a:t>
            </a:r>
            <a:r>
              <a:rPr lang="es-PE" dirty="0" err="1" smtClean="0"/>
              <a:t>results</a:t>
            </a:r>
            <a:r>
              <a:rPr lang="es-PE" dirty="0" smtClean="0"/>
              <a:t>.</a:t>
            </a:r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s-PE" dirty="0" smtClean="0"/>
              <a:t>L1 </a:t>
            </a:r>
            <a:r>
              <a:rPr lang="es-PE" dirty="0" err="1" smtClean="0"/>
              <a:t>distance</a:t>
            </a:r>
            <a:r>
              <a:rPr lang="es-PE" dirty="0" smtClean="0"/>
              <a:t> </a:t>
            </a:r>
            <a:r>
              <a:rPr lang="es-PE" dirty="0" err="1" smtClean="0"/>
              <a:t>is</a:t>
            </a:r>
            <a:r>
              <a:rPr lang="es-PE" dirty="0" smtClean="0"/>
              <a:t> </a:t>
            </a:r>
            <a:r>
              <a:rPr lang="es-PE" dirty="0" err="1" smtClean="0"/>
              <a:t>basic</a:t>
            </a:r>
            <a:r>
              <a:rPr lang="es-PE" dirty="0" smtClean="0"/>
              <a:t>. </a:t>
            </a:r>
            <a:endParaRPr lang="en-US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838" y="1752118"/>
            <a:ext cx="2653865" cy="184855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86" y="1711529"/>
            <a:ext cx="2518857" cy="1889143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>
            <a:off x="2709746" y="3044283"/>
            <a:ext cx="3758024" cy="11151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2709746" y="2764331"/>
            <a:ext cx="3914078" cy="50605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3912636" y="2017404"/>
            <a:ext cx="105954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500" b="0" cap="none" spc="0" dirty="0" smtClean="0">
                <a:ln w="0"/>
                <a:solidFill>
                  <a:srgbClr val="19BBD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s-ES" sz="11500" b="0" cap="none" spc="0" dirty="0">
              <a:ln w="0"/>
              <a:solidFill>
                <a:srgbClr val="19BBD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2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5502</TotalTime>
  <Words>361</Words>
  <Application>Microsoft Office PowerPoint</Application>
  <PresentationFormat>Presentación en pantalla (16:9)</PresentationFormat>
  <Paragraphs>111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Gungsuh</vt:lpstr>
      <vt:lpstr>Andalus</vt:lpstr>
      <vt:lpstr>Nixie One</vt:lpstr>
      <vt:lpstr>Muli</vt:lpstr>
      <vt:lpstr>MS PGothic</vt:lpstr>
      <vt:lpstr>Arial</vt:lpstr>
      <vt:lpstr>MingLiU-ExtB</vt:lpstr>
      <vt:lpstr>Imogen template</vt:lpstr>
      <vt:lpstr>Background Subtraction Using Local SVD Binary Pattern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Reminder</dc:title>
  <dc:creator>Franci</dc:creator>
  <cp:lastModifiedBy>PC11</cp:lastModifiedBy>
  <cp:revision>173</cp:revision>
  <dcterms:modified xsi:type="dcterms:W3CDTF">2018-03-22T17:54:59Z</dcterms:modified>
</cp:coreProperties>
</file>