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66D5543-95DA-4DF2-B40A-515ECF5EF910}">
  <a:tblStyle styleId="{D66D5543-95DA-4DF2-B40A-515ECF5EF9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10" name="Shape 10"/>
          <p:cNvGrpSpPr/>
          <p:nvPr/>
        </p:nvGrpSpPr>
        <p:grpSpPr>
          <a:xfrm flipH="1" rot="10800000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Shape 58"/>
          <p:cNvSpPr/>
          <p:nvPr/>
        </p:nvSpPr>
        <p:spPr>
          <a:xfrm flipH="1" rot="10800000">
            <a:off x="2809875" y="-172875"/>
            <a:ext cx="1111499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 flipH="1" rot="10800000">
            <a:off x="3602723" y="1360109"/>
            <a:ext cx="493799" cy="4274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 flipH="1" rot="10800000">
            <a:off x="5278914" y="855278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 flipH="1" rot="10800000">
            <a:off x="5365798" y="352324"/>
            <a:ext cx="493799" cy="4271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Shape 80"/>
          <p:cNvGrpSpPr/>
          <p:nvPr/>
        </p:nvGrpSpPr>
        <p:grpSpPr>
          <a:xfrm flipH="1" rot="10800000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Shape 163"/>
          <p:cNvSpPr/>
          <p:nvPr/>
        </p:nvSpPr>
        <p:spPr>
          <a:xfrm flipH="1" rot="10800000">
            <a:off x="5010533" y="4576647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 flipH="1" rot="10800000">
            <a:off x="5133679" y="4056450"/>
            <a:ext cx="540000" cy="4673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 flipH="1" rot="10800000">
            <a:off x="3530384" y="4576661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Shape 177"/>
          <p:cNvGrpSpPr/>
          <p:nvPr/>
        </p:nvGrpSpPr>
        <p:grpSpPr>
          <a:xfrm flipH="1" rot="10800000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78" name="Shape 17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Shape 225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 flipH="1" rot="10800000">
            <a:off x="503115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/>
          <p:nvPr/>
        </p:nvSpPr>
        <p:spPr>
          <a:xfrm flipH="1" rot="10800000">
            <a:off x="1208423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 flipH="1" rot="10800000">
            <a:off x="247753" y="49692"/>
            <a:ext cx="295199" cy="2555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Shape 229"/>
          <p:cNvGrpSpPr/>
          <p:nvPr/>
        </p:nvGrpSpPr>
        <p:grpSpPr>
          <a:xfrm flipH="1" rot="10800000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230" name="Shape 230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Shape 312"/>
          <p:cNvSpPr/>
          <p:nvPr/>
        </p:nvSpPr>
        <p:spPr>
          <a:xfrm flipH="1" rot="10800000">
            <a:off x="8763567" y="4485979"/>
            <a:ext cx="542999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 flipH="1" rot="10800000">
            <a:off x="8523810" y="4741099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/>
        </p:nvSpPr>
        <p:spPr>
          <a:xfrm flipH="1" rot="10800000">
            <a:off x="8322785" y="3628022"/>
            <a:ext cx="542999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 flipH="1" rot="10800000">
            <a:off x="8763568" y="4009882"/>
            <a:ext cx="237599" cy="2057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ctrTitle"/>
          </p:nvPr>
        </p:nvSpPr>
        <p:spPr>
          <a:xfrm>
            <a:off x="2937028" y="1742975"/>
            <a:ext cx="357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Nixie One"/>
              <a:buNone/>
            </a:pPr>
            <a:r>
              <a:rPr b="1" lang="en-US" sz="2800"/>
              <a:t>Camera calibration</a:t>
            </a:r>
            <a:endParaRPr b="1" i="0" sz="28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3079226" y="2902775"/>
            <a:ext cx="34356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Muli"/>
              <a:buNone/>
            </a:pPr>
            <a:r>
              <a:rPr b="1" i="1" lang="en-US" sz="12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B.S.C.S.</a:t>
            </a:r>
            <a:r>
              <a:rPr b="1" i="0" lang="en-US" sz="12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b="1" i="0" lang="en-US" sz="1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Franci Suni Lopez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Muli"/>
              <a:buNone/>
            </a:pPr>
            <a:r>
              <a:rPr b="1" i="1" lang="en-US" sz="12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B.S.C.S.</a:t>
            </a:r>
            <a:r>
              <a:rPr b="1" i="0" lang="en-US" sz="12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b="1" i="0" lang="en-US" sz="1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Joel Gallegos Guillen</a:t>
            </a:r>
            <a:endParaRPr b="1" i="0" sz="18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None/>
            </a:pPr>
            <a:r>
              <a:t/>
            </a:r>
            <a:endParaRPr b="1" i="0" sz="18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None/>
            </a:pPr>
            <a:r>
              <a:t/>
            </a:r>
            <a:endParaRPr b="1" i="0" sz="18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Muli"/>
              <a:buNone/>
            </a:pPr>
            <a:r>
              <a:t/>
            </a:r>
            <a:endParaRPr b="0" i="0" sz="11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3724276" y="76200"/>
            <a:ext cx="1690688" cy="1452701"/>
          </a:xfrm>
          <a:prstGeom prst="hexagon">
            <a:avLst>
              <a:gd fmla="val 28481" name="adj"/>
              <a:gd fmla="val 115470" name="vf"/>
            </a:avLst>
          </a:prstGeom>
          <a:solidFill>
            <a:srgbClr val="184769"/>
          </a:solidFill>
          <a:ln cap="flat" cmpd="sng" w="762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2221" y="403478"/>
            <a:ext cx="1034798" cy="90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/>
          <p:nvPr/>
        </p:nvSpPr>
        <p:spPr>
          <a:xfrm>
            <a:off x="5440211" y="1021606"/>
            <a:ext cx="605395" cy="507295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E293C"/>
          </a:solidFill>
          <a:ln cap="flat" cmpd="sng" w="25400">
            <a:solidFill>
              <a:srgbClr val="0E29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Shape 3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2553" y="4409375"/>
            <a:ext cx="2208461" cy="713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73" y="4549823"/>
            <a:ext cx="1489964" cy="5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91429" y="4381490"/>
            <a:ext cx="1860144" cy="768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764398" y="480276"/>
            <a:ext cx="204520" cy="35433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000"/>
              <a:buFont typeface="Nixie One"/>
              <a:buNone/>
            </a:pPr>
            <a:r>
              <a:rPr lang="en-US" sz="3000">
                <a:solidFill>
                  <a:srgbClr val="19BBD5"/>
                </a:solidFill>
              </a:rPr>
              <a:t>Steps</a:t>
            </a:r>
            <a:endParaRPr b="0" i="0" sz="3000" u="none" cap="none" strike="noStrike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551" y="834600"/>
            <a:ext cx="3169525" cy="411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764398" y="480276"/>
            <a:ext cx="204520" cy="35433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1504099" y="659275"/>
            <a:ext cx="6714483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000"/>
              <a:buFont typeface="Nixie One"/>
              <a:buNone/>
            </a:pPr>
            <a:r>
              <a:rPr lang="en-US" sz="3000">
                <a:solidFill>
                  <a:srgbClr val="19BBD5"/>
                </a:solidFill>
              </a:rPr>
              <a:t>Improvements</a:t>
            </a:r>
            <a:endParaRPr b="0" i="0" sz="3000" u="none" cap="none" strike="noStrike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968918" y="2256285"/>
            <a:ext cx="6823226" cy="1336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98" y="1167048"/>
            <a:ext cx="4859350" cy="363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764398" y="480276"/>
            <a:ext cx="204520" cy="354335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504099" y="659275"/>
            <a:ext cx="6714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000"/>
              <a:buFont typeface="Nixie One"/>
              <a:buNone/>
            </a:pPr>
            <a:r>
              <a:rPr lang="en-US" sz="3000">
                <a:solidFill>
                  <a:srgbClr val="19BBD5"/>
                </a:solidFill>
              </a:rPr>
              <a:t>Results: Reprojection Error</a:t>
            </a:r>
            <a:endParaRPr sz="3000">
              <a:solidFill>
                <a:srgbClr val="19BBD5"/>
              </a:solidFill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968918" y="2256285"/>
            <a:ext cx="68232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0" name="Shape 350"/>
          <p:cNvGraphicFramePr/>
          <p:nvPr/>
        </p:nvGraphicFramePr>
        <p:xfrm>
          <a:off x="968925" y="18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{D66D5543-95DA-4DF2-B40A-515ECF5EF910}</a:tableStyleId>
              </a:tblPr>
              <a:tblGrid>
                <a:gridCol w="2190925"/>
                <a:gridCol w="1848200"/>
                <a:gridCol w="2019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Calibration pattern</a:t>
                      </a:r>
                      <a:r>
                        <a:rPr lang="en-US">
                          <a:solidFill>
                            <a:srgbClr val="EFEFEF"/>
                          </a:solidFill>
                        </a:rPr>
                        <a:t>: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Life Camera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PS3 Camera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Chessboard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0.4177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0.4492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Asymmetric circles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0.5392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0.3707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Rings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0.30908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0.3858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764398" y="480276"/>
            <a:ext cx="204520" cy="354335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1504099" y="659275"/>
            <a:ext cx="6714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000"/>
              <a:buFont typeface="Nixie One"/>
              <a:buNone/>
            </a:pPr>
            <a:r>
              <a:rPr lang="en-US" sz="3000">
                <a:solidFill>
                  <a:srgbClr val="19BBD5"/>
                </a:solidFill>
              </a:rPr>
              <a:t>Results: </a:t>
            </a:r>
            <a:r>
              <a:rPr lang="en-US" sz="3000">
                <a:solidFill>
                  <a:srgbClr val="19BBD5"/>
                </a:solidFill>
              </a:rPr>
              <a:t>Intrinsic parameters</a:t>
            </a:r>
            <a:endParaRPr sz="3000">
              <a:solidFill>
                <a:srgbClr val="19BBD5"/>
              </a:solidFill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968918" y="2256285"/>
            <a:ext cx="68232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8" name="Shape 358"/>
          <p:cNvGraphicFramePr/>
          <p:nvPr/>
        </p:nvGraphicFramePr>
        <p:xfrm>
          <a:off x="561500" y="185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{D66D5543-95DA-4DF2-B40A-515ECF5EF910}</a:tableStyleId>
              </a:tblPr>
              <a:tblGrid>
                <a:gridCol w="1812700"/>
                <a:gridCol w="2683200"/>
                <a:gridCol w="2966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Calibration pattern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Life camera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PS3 camera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Chessboard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fx:4.0765380600964778e+02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fy:4.0765380600964778e+02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cx:320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cy:180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fx:1.0328634161047403e+03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fy:1.0328634161047403e+03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cx:320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cy:240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Asymmetric circles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fx:6.0090198699826578e+02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fy:6.0090198699826578e+02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cx:320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cy:180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fx:1.0186647088753891e+03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fy:1.0186647088753891e+03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cx:320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cy:240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764398" y="480276"/>
            <a:ext cx="204520" cy="354335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968918" y="2256285"/>
            <a:ext cx="68232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5" name="Shape 365"/>
          <p:cNvGraphicFramePr/>
          <p:nvPr/>
        </p:nvGraphicFramePr>
        <p:xfrm>
          <a:off x="1001125" y="213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{D66D5543-95DA-4DF2-B40A-515ECF5EF910}</a:tableStyleId>
              </a:tblPr>
              <a:tblGrid>
                <a:gridCol w="1043100"/>
                <a:gridCol w="2674200"/>
                <a:gridCol w="28520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Rings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fx:5.1085980880453388e+02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fy:5.1085980880453388e+02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cx:320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cy:180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fx:9.3986789376560171e+02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fy:9.3986789376560171e+02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cx:320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FEFEF"/>
                          </a:solidFill>
                        </a:rPr>
                        <a:t>cy:240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6" name="Shape 366"/>
          <p:cNvSpPr txBox="1"/>
          <p:nvPr/>
        </p:nvSpPr>
        <p:spPr>
          <a:xfrm>
            <a:off x="1504099" y="659275"/>
            <a:ext cx="6714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000"/>
              <a:buFont typeface="Nixie One"/>
              <a:buNone/>
            </a:pPr>
            <a:r>
              <a:rPr lang="en-US" sz="3000">
                <a:solidFill>
                  <a:srgbClr val="19BBD5"/>
                </a:solidFill>
              </a:rPr>
              <a:t>Results: Intrinsic parameters</a:t>
            </a:r>
            <a:endParaRPr sz="3000">
              <a:solidFill>
                <a:srgbClr val="19BBD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64398" y="480276"/>
            <a:ext cx="204520" cy="354335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1504099" y="659275"/>
            <a:ext cx="6714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000"/>
              <a:buFont typeface="Nixie One"/>
              <a:buNone/>
            </a:pPr>
            <a:r>
              <a:rPr lang="en-US" sz="3000">
                <a:solidFill>
                  <a:srgbClr val="19BBD5"/>
                </a:solidFill>
              </a:rPr>
              <a:t>Conclusion:</a:t>
            </a:r>
            <a:endParaRPr b="0" i="0" sz="3000" u="none" cap="none" strike="noStrike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968918" y="2256285"/>
            <a:ext cx="68232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968918" y="2256285"/>
            <a:ext cx="68232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We got 0.3 of Reprojection error for both cameras.</a:t>
            </a:r>
            <a:endParaRPr b="0" i="1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/>
        </p:nvSpPr>
        <p:spPr>
          <a:xfrm>
            <a:off x="764398" y="480276"/>
            <a:ext cx="204520" cy="354335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3524574" y="2498450"/>
            <a:ext cx="2614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000"/>
              <a:buFont typeface="Nixie One"/>
              <a:buNone/>
            </a:pPr>
            <a:r>
              <a:rPr lang="en-US" sz="3000">
                <a:solidFill>
                  <a:srgbClr val="19BBD5"/>
                </a:solidFill>
              </a:rPr>
              <a:t>Videos</a:t>
            </a:r>
            <a:endParaRPr b="0" i="0" sz="3000" u="none" cap="none" strike="noStrike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4294967295" type="ctrTitle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8000"/>
              <a:buFont typeface="Nixie One"/>
              <a:buNone/>
            </a:pPr>
            <a:r>
              <a:rPr lang="en-US" sz="8000"/>
              <a:t>Thanks</a:t>
            </a:r>
            <a:r>
              <a:rPr b="0" i="0" lang="en-US" sz="8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!</a:t>
            </a:r>
            <a:endParaRPr b="0" i="0" sz="80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386" name="Shape 386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387" name="Shape 387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Shape 434"/>
          <p:cNvSpPr/>
          <p:nvPr/>
        </p:nvSpPr>
        <p:spPr>
          <a:xfrm>
            <a:off x="1591718" y="1212579"/>
            <a:ext cx="779560" cy="77956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3212888" y="2253315"/>
            <a:ext cx="4562100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Muli"/>
              <a:buNone/>
            </a:pPr>
            <a:r>
              <a:rPr b="1" lang="en-US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¿Questions</a:t>
            </a:r>
            <a:r>
              <a:rPr b="1" i="0" lang="en-US" sz="36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?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Muli"/>
              <a:buNone/>
            </a:pPr>
            <a:r>
              <a:t/>
            </a:r>
            <a:endParaRPr b="0" i="0" sz="12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139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139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228600" lvl="3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139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