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85" r:id="rId2"/>
    <p:sldId id="300" r:id="rId3"/>
    <p:sldId id="301" r:id="rId4"/>
    <p:sldId id="302" r:id="rId5"/>
    <p:sldId id="303" r:id="rId6"/>
    <p:sldId id="280" r:id="rId7"/>
  </p:sldIdLst>
  <p:sldSz cx="9144000" cy="5143500" type="screen16x9"/>
  <p:notesSz cx="6858000" cy="9144000"/>
  <p:embeddedFontLst>
    <p:embeddedFont>
      <p:font typeface="Andalus" panose="02020603050405020304" pitchFamily="18" charset="-78"/>
      <p:regular r:id="rId9"/>
    </p:embeddedFont>
    <p:embeddedFont>
      <p:font typeface="Muli" panose="020B0604020202020204" charset="0"/>
      <p:regular r:id="rId10"/>
      <p:italic r:id="rId11"/>
    </p:embeddedFont>
    <p:embeddedFont>
      <p:font typeface="Nixie One" panose="020B0604020202020204" charset="0"/>
      <p:regular r:id="rId12"/>
    </p:embeddedFont>
    <p:embeddedFont>
      <p:font typeface="Gungsuh" panose="02030600000101010101" pitchFamily="18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BBD5"/>
    <a:srgbClr val="0E293C"/>
    <a:srgbClr val="3A81BA"/>
    <a:srgbClr val="136E84"/>
    <a:srgbClr val="9991FB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47959-6D32-4084-A31D-6C619D791056}">
  <a:tblStyle styleId="{69847959-6D32-4084-A31D-6C619D79105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63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1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9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2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837133" y="1742972"/>
            <a:ext cx="5464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/>
              <a:t>Background Subtraction Using Local SVD Binary </a:t>
            </a:r>
            <a:r>
              <a:rPr lang="en-US" sz="2800" b="1" dirty="0" smtClean="0"/>
              <a:t>Pattern</a:t>
            </a:r>
            <a:endParaRPr lang="en" sz="2800" b="1" dirty="0"/>
          </a:p>
        </p:txBody>
      </p:sp>
      <p:sp>
        <p:nvSpPr>
          <p:cNvPr id="10" name="Shape 1423"/>
          <p:cNvSpPr txBox="1">
            <a:spLocks/>
          </p:cNvSpPr>
          <p:nvPr/>
        </p:nvSpPr>
        <p:spPr>
          <a:xfrm>
            <a:off x="3079216" y="2902771"/>
            <a:ext cx="2980801" cy="365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x-none" sz="1200" b="1" i="1" dirty="0" smtClean="0"/>
              <a:t>B.S.C.S.</a:t>
            </a:r>
            <a:r>
              <a:rPr lang="x-none" sz="1200" b="1" dirty="0" smtClean="0"/>
              <a:t> </a:t>
            </a:r>
            <a:r>
              <a:rPr lang="en" sz="1800" b="1" dirty="0" smtClean="0"/>
              <a:t>Franci </a:t>
            </a:r>
            <a:r>
              <a:rPr lang="en" sz="1800" b="1" dirty="0"/>
              <a:t>Suni Lopez </a:t>
            </a:r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100" dirty="0"/>
          </a:p>
        </p:txBody>
      </p:sp>
      <p:sp>
        <p:nvSpPr>
          <p:cNvPr id="9" name="Hexágono 8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name="adj" fmla="val 28481"/>
              <a:gd name="vf" fmla="val 115470"/>
            </a:avLst>
          </a:prstGeom>
          <a:solidFill>
            <a:srgbClr val="18476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1" y="403478"/>
            <a:ext cx="1034798" cy="905448"/>
          </a:xfrm>
          <a:prstGeom prst="rect">
            <a:avLst/>
          </a:prstGeom>
        </p:spPr>
      </p:pic>
      <p:sp>
        <p:nvSpPr>
          <p:cNvPr id="2" name="Hexágono 1"/>
          <p:cNvSpPr/>
          <p:nvPr/>
        </p:nvSpPr>
        <p:spPr>
          <a:xfrm>
            <a:off x="5440211" y="1021606"/>
            <a:ext cx="605395" cy="507295"/>
          </a:xfrm>
          <a:prstGeom prst="hexagon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3" y="4409375"/>
            <a:ext cx="2208461" cy="7130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549823"/>
            <a:ext cx="1489964" cy="529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9" y="4381490"/>
            <a:ext cx="1860144" cy="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Approach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6" y="2047718"/>
            <a:ext cx="7461116" cy="1053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6" y="3301307"/>
            <a:ext cx="7461116" cy="1023398"/>
          </a:xfrm>
          <a:prstGeom prst="rect">
            <a:avLst/>
          </a:prstGeom>
        </p:spPr>
      </p:pic>
      <p:sp>
        <p:nvSpPr>
          <p:cNvPr id="7" name="Shape 1670"/>
          <p:cNvSpPr txBox="1">
            <a:spLocks/>
          </p:cNvSpPr>
          <p:nvPr/>
        </p:nvSpPr>
        <p:spPr>
          <a:xfrm>
            <a:off x="975850" y="1366030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Strong method for c</a:t>
            </a:r>
            <a:r>
              <a:rPr lang="en" dirty="0" smtClean="0"/>
              <a:t>hanges </a:t>
            </a:r>
            <a:r>
              <a:rPr lang="en" dirty="0" smtClean="0"/>
              <a:t>of </a:t>
            </a:r>
            <a:r>
              <a:rPr lang="en" dirty="0" smtClean="0"/>
              <a:t>ilumination.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39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Initial procedure for N first frames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2034447" y="1388066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For each </a:t>
            </a:r>
            <a:r>
              <a:rPr lang="en-US" dirty="0"/>
              <a:t>pixel of the 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dirty="0" smtClean="0"/>
              <a:t>frames </a:t>
            </a:r>
            <a:r>
              <a:rPr lang="en-US" dirty="0"/>
              <a:t>Extract the </a:t>
            </a:r>
            <a:r>
              <a:rPr lang="en-US" dirty="0" smtClean="0"/>
              <a:t>LSBP descriptor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Color </a:t>
            </a:r>
            <a:r>
              <a:rPr lang="es-PE" dirty="0" err="1" smtClean="0"/>
              <a:t>intensities</a:t>
            </a: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Compute </a:t>
            </a:r>
            <a:r>
              <a:rPr lang="en-US" dirty="0" err="1"/>
              <a:t>dmin</a:t>
            </a:r>
            <a:r>
              <a:rPr lang="en-US" dirty="0"/>
              <a:t>(x, y) for each pixel.</a:t>
            </a:r>
            <a:endParaRPr lang="en-US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62" y="2184400"/>
            <a:ext cx="2691075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Main procedure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Compute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distances</a:t>
            </a:r>
            <a:r>
              <a:rPr lang="es-PE" dirty="0" smtClean="0"/>
              <a:t> 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one</a:t>
            </a:r>
            <a:r>
              <a:rPr lang="es-PE" dirty="0" smtClean="0"/>
              <a:t> color </a:t>
            </a:r>
            <a:r>
              <a:rPr lang="es-PE" dirty="0" err="1" smtClean="0"/>
              <a:t>intensity</a:t>
            </a:r>
            <a:r>
              <a:rPr lang="es-PE" dirty="0" smtClean="0"/>
              <a:t>  (</a:t>
            </a:r>
            <a:r>
              <a:rPr lang="es-PE" dirty="0" err="1" smtClean="0"/>
              <a:t>Euclidian</a:t>
            </a:r>
            <a:r>
              <a:rPr lang="es-PE" dirty="0" smtClean="0"/>
              <a:t> </a:t>
            </a:r>
            <a:r>
              <a:rPr lang="es-PE" dirty="0" err="1" smtClean="0"/>
              <a:t>distance</a:t>
            </a:r>
            <a:r>
              <a:rPr lang="es-PE" dirty="0" smtClean="0"/>
              <a:t>)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distance</a:t>
            </a:r>
            <a:r>
              <a:rPr lang="es-PE" dirty="0" smtClean="0"/>
              <a:t> of descriptor (</a:t>
            </a:r>
            <a:r>
              <a:rPr lang="en-US" dirty="0"/>
              <a:t>Hamming distance</a:t>
            </a:r>
            <a:r>
              <a:rPr lang="es-PE" dirty="0" smtClean="0"/>
              <a:t>)</a:t>
            </a:r>
            <a:endParaRPr lang="en-US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Compare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changes</a:t>
            </a:r>
            <a:r>
              <a:rPr lang="es-PE" dirty="0" smtClean="0"/>
              <a:t> </a:t>
            </a:r>
            <a:r>
              <a:rPr lang="es-PE" dirty="0" err="1" smtClean="0"/>
              <a:t>between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N </a:t>
            </a:r>
            <a:r>
              <a:rPr lang="es-PE" dirty="0" err="1" smtClean="0"/>
              <a:t>first</a:t>
            </a:r>
            <a:r>
              <a:rPr lang="es-PE" dirty="0" smtClean="0"/>
              <a:t> </a:t>
            </a:r>
            <a:r>
              <a:rPr lang="es-PE" dirty="0" err="1" smtClean="0"/>
              <a:t>frames</a:t>
            </a:r>
            <a:r>
              <a:rPr lang="es-PE" dirty="0" smtClean="0"/>
              <a:t> and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current</a:t>
            </a:r>
            <a:r>
              <a:rPr lang="es-PE" dirty="0" smtClean="0"/>
              <a:t> </a:t>
            </a:r>
            <a:r>
              <a:rPr lang="es-PE" dirty="0" err="1" smtClean="0"/>
              <a:t>frame</a:t>
            </a:r>
            <a:r>
              <a:rPr lang="es-PE" dirty="0" smtClean="0"/>
              <a:t>.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0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71" y="480275"/>
            <a:ext cx="3084724" cy="45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Thanks!</a:t>
            </a:r>
            <a:endParaRPr lang="en" sz="80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670"/>
          <p:cNvSpPr txBox="1">
            <a:spLocks/>
          </p:cNvSpPr>
          <p:nvPr/>
        </p:nvSpPr>
        <p:spPr>
          <a:xfrm>
            <a:off x="3220863" y="222939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x-none" sz="3600" b="1" dirty="0" err="1" smtClean="0"/>
              <a:t>Question</a:t>
            </a:r>
            <a:r>
              <a:rPr lang="en" sz="3600" b="1" dirty="0" smtClean="0"/>
              <a:t>s?</a:t>
            </a:r>
          </a:p>
          <a:p>
            <a:pPr marL="457200" indent="-228600">
              <a:spcBef>
                <a:spcPts val="0"/>
              </a:spcBef>
            </a:pPr>
            <a:r>
              <a:rPr lang="es-PE" dirty="0" smtClean="0"/>
              <a:t>Franci Suni </a:t>
            </a:r>
            <a:r>
              <a:rPr lang="es-PE" dirty="0" err="1" smtClean="0"/>
              <a:t>Lopez</a:t>
            </a:r>
            <a:endParaRPr lang="es-PE" dirty="0" smtClean="0"/>
          </a:p>
          <a:p>
            <a:pPr marL="228600">
              <a:spcBef>
                <a:spcPts val="0"/>
              </a:spcBef>
              <a:buFont typeface="Muli"/>
              <a:buNone/>
            </a:pPr>
            <a:r>
              <a:rPr lang="es-PE" sz="1200" dirty="0" smtClean="0"/>
              <a:t>	f</a:t>
            </a:r>
            <a:r>
              <a:rPr lang="x-none" sz="1200" dirty="0" err="1" smtClean="0"/>
              <a:t>ranci</a:t>
            </a:r>
            <a:r>
              <a:rPr lang="x-none" sz="1200" dirty="0" smtClean="0"/>
              <a:t>.</a:t>
            </a:r>
            <a:r>
              <a:rPr lang="es-PE" sz="1200" dirty="0" err="1" smtClean="0"/>
              <a:t>suni</a:t>
            </a:r>
            <a:r>
              <a:rPr lang="en" sz="1200" dirty="0" smtClean="0"/>
              <a:t>@</a:t>
            </a:r>
            <a:r>
              <a:rPr lang="x-none" sz="1200" dirty="0" smtClean="0"/>
              <a:t>ucsp.edu.pe</a:t>
            </a:r>
            <a:endParaRPr lang="en" sz="1200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lvl="3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88</Words>
  <Application>Microsoft Office PowerPoint</Application>
  <PresentationFormat>Presentación en pantalla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Andalus</vt:lpstr>
      <vt:lpstr>Muli</vt:lpstr>
      <vt:lpstr>Arial</vt:lpstr>
      <vt:lpstr>Nixie One</vt:lpstr>
      <vt:lpstr>Gungsuh</vt:lpstr>
      <vt:lpstr>Imogen template</vt:lpstr>
      <vt:lpstr>Background Subtraction Using Local SVD Binary Pattern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Reminder</dc:title>
  <dc:creator>Franci</dc:creator>
  <cp:lastModifiedBy>PC11</cp:lastModifiedBy>
  <cp:revision>152</cp:revision>
  <dcterms:modified xsi:type="dcterms:W3CDTF">2018-02-08T14:01:26Z</dcterms:modified>
</cp:coreProperties>
</file>