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Playfair Display Bold" charset="1" panose="00000000000000000000"/>
      <p:regular r:id="rId27"/>
    </p:embeddedFont>
    <p:embeddedFont>
      <p:font typeface="Playfair Display"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0.png" Type="http://schemas.openxmlformats.org/officeDocument/2006/relationships/image"/><Relationship Id="rId5" Target="../media/image4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2.png" Type="http://schemas.openxmlformats.org/officeDocument/2006/relationships/image"/><Relationship Id="rId5" Target="../media/image4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14413266" y="-3686836"/>
            <a:ext cx="7394837" cy="8526541"/>
          </a:xfrm>
          <a:custGeom>
            <a:avLst/>
            <a:gdLst/>
            <a:ahLst/>
            <a:cxnLst/>
            <a:rect r="r" b="b" t="t" l="l"/>
            <a:pathLst>
              <a:path h="8526541" w="7394837">
                <a:moveTo>
                  <a:pt x="0" y="0"/>
                </a:moveTo>
                <a:lnTo>
                  <a:pt x="7394836" y="0"/>
                </a:lnTo>
                <a:lnTo>
                  <a:pt x="7394836" y="8526541"/>
                </a:lnTo>
                <a:lnTo>
                  <a:pt x="0" y="85265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37686" y="1192440"/>
            <a:ext cx="2012628" cy="462904"/>
          </a:xfrm>
          <a:custGeom>
            <a:avLst/>
            <a:gdLst/>
            <a:ahLst/>
            <a:cxnLst/>
            <a:rect r="r" b="b" t="t" l="l"/>
            <a:pathLst>
              <a:path h="462904" w="2012628">
                <a:moveTo>
                  <a:pt x="0" y="0"/>
                </a:moveTo>
                <a:lnTo>
                  <a:pt x="2012628" y="0"/>
                </a:lnTo>
                <a:lnTo>
                  <a:pt x="2012628" y="462904"/>
                </a:lnTo>
                <a:lnTo>
                  <a:pt x="0" y="462904"/>
                </a:lnTo>
                <a:lnTo>
                  <a:pt x="0" y="0"/>
                </a:lnTo>
                <a:close/>
              </a:path>
            </a:pathLst>
          </a:custGeom>
          <a:blipFill>
            <a:blip r:embed="rId4"/>
            <a:stretch>
              <a:fillRect l="0" t="0" r="0" b="0"/>
            </a:stretch>
          </a:blipFill>
        </p:spPr>
      </p:sp>
      <p:sp>
        <p:nvSpPr>
          <p:cNvPr name="TextBox 4" id="4"/>
          <p:cNvSpPr txBox="true"/>
          <p:nvPr/>
        </p:nvSpPr>
        <p:spPr>
          <a:xfrm rot="0">
            <a:off x="6567368" y="3382921"/>
            <a:ext cx="5153263" cy="1625921"/>
          </a:xfrm>
          <a:prstGeom prst="rect">
            <a:avLst/>
          </a:prstGeom>
        </p:spPr>
        <p:txBody>
          <a:bodyPr anchor="t" rtlCol="false" tIns="0" lIns="0" bIns="0" rIns="0">
            <a:spAutoFit/>
          </a:bodyPr>
          <a:lstStyle/>
          <a:p>
            <a:pPr algn="ctr">
              <a:lnSpc>
                <a:spcPts val="13282"/>
              </a:lnSpc>
              <a:spcBef>
                <a:spcPct val="0"/>
              </a:spcBef>
            </a:pPr>
            <a:r>
              <a:rPr lang="en-US" b="true" sz="9487">
                <a:solidFill>
                  <a:srgbClr val="32620E"/>
                </a:solidFill>
                <a:latin typeface="Playfair Display Bold"/>
                <a:ea typeface="Playfair Display Bold"/>
                <a:cs typeface="Playfair Display Bold"/>
                <a:sym typeface="Playfair Display Bold"/>
              </a:rPr>
              <a:t>SPOTIFY</a:t>
            </a:r>
          </a:p>
        </p:txBody>
      </p:sp>
      <p:sp>
        <p:nvSpPr>
          <p:cNvPr name="Freeform 5" id="5"/>
          <p:cNvSpPr/>
          <p:nvPr/>
        </p:nvSpPr>
        <p:spPr>
          <a:xfrm flipH="true" flipV="true" rot="0">
            <a:off x="-3512529" y="5460313"/>
            <a:ext cx="7394837" cy="8526541"/>
          </a:xfrm>
          <a:custGeom>
            <a:avLst/>
            <a:gdLst/>
            <a:ahLst/>
            <a:cxnLst/>
            <a:rect r="r" b="b" t="t" l="l"/>
            <a:pathLst>
              <a:path h="8526541" w="7394837">
                <a:moveTo>
                  <a:pt x="7394837" y="8526542"/>
                </a:moveTo>
                <a:lnTo>
                  <a:pt x="0" y="8526542"/>
                </a:lnTo>
                <a:lnTo>
                  <a:pt x="0" y="0"/>
                </a:lnTo>
                <a:lnTo>
                  <a:pt x="7394837" y="0"/>
                </a:lnTo>
                <a:lnTo>
                  <a:pt x="7394837" y="852654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774082" y="1028700"/>
            <a:ext cx="4739836" cy="163740"/>
          </a:xfrm>
          <a:custGeom>
            <a:avLst/>
            <a:gdLst/>
            <a:ahLst/>
            <a:cxnLst/>
            <a:rect r="r" b="b" t="t" l="l"/>
            <a:pathLst>
              <a:path h="163740" w="4739836">
                <a:moveTo>
                  <a:pt x="0" y="0"/>
                </a:moveTo>
                <a:lnTo>
                  <a:pt x="4739836" y="0"/>
                </a:lnTo>
                <a:lnTo>
                  <a:pt x="4739836" y="163740"/>
                </a:lnTo>
                <a:lnTo>
                  <a:pt x="0" y="1637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7471350" y="8228024"/>
            <a:ext cx="3345299" cy="1030276"/>
          </a:xfrm>
          <a:prstGeom prst="rect">
            <a:avLst/>
          </a:prstGeom>
        </p:spPr>
        <p:txBody>
          <a:bodyPr anchor="t" rtlCol="false" tIns="0" lIns="0" bIns="0" rIns="0">
            <a:spAutoFit/>
          </a:bodyPr>
          <a:lstStyle/>
          <a:p>
            <a:pPr algn="ctr">
              <a:lnSpc>
                <a:spcPts val="4323"/>
              </a:lnSpc>
            </a:pPr>
            <a:r>
              <a:rPr lang="en-US" sz="3087" b="true">
                <a:solidFill>
                  <a:srgbClr val="32620E"/>
                </a:solidFill>
                <a:latin typeface="Playfair Display Bold"/>
                <a:ea typeface="Playfair Display Bold"/>
                <a:cs typeface="Playfair Display Bold"/>
                <a:sym typeface="Playfair Display Bold"/>
              </a:rPr>
              <a:t>Data Science</a:t>
            </a:r>
          </a:p>
          <a:p>
            <a:pPr algn="ctr">
              <a:lnSpc>
                <a:spcPts val="3903"/>
              </a:lnSpc>
              <a:spcBef>
                <a:spcPct val="0"/>
              </a:spcBef>
            </a:pPr>
            <a:r>
              <a:rPr lang="en-US" sz="2787">
                <a:solidFill>
                  <a:srgbClr val="32620E"/>
                </a:solidFill>
                <a:latin typeface="Playfair Display"/>
                <a:ea typeface="Playfair Display"/>
                <a:cs typeface="Playfair Display"/>
                <a:sym typeface="Playfair Display"/>
              </a:rPr>
              <a:t>Digital Fair Skill 35.0 </a:t>
            </a:r>
          </a:p>
        </p:txBody>
      </p:sp>
      <p:sp>
        <p:nvSpPr>
          <p:cNvPr name="TextBox 8" id="8"/>
          <p:cNvSpPr txBox="true"/>
          <p:nvPr/>
        </p:nvSpPr>
        <p:spPr>
          <a:xfrm rot="0">
            <a:off x="4656892" y="4894542"/>
            <a:ext cx="8974217"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 Song Popularity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15348300" y="-3075853"/>
            <a:ext cx="5929640" cy="6837111"/>
          </a:xfrm>
          <a:custGeom>
            <a:avLst/>
            <a:gdLst/>
            <a:ahLst/>
            <a:cxnLst/>
            <a:rect r="r" b="b" t="t" l="l"/>
            <a:pathLst>
              <a:path h="6837111" w="5929640">
                <a:moveTo>
                  <a:pt x="0" y="0"/>
                </a:moveTo>
                <a:lnTo>
                  <a:pt x="5929640" y="0"/>
                </a:lnTo>
                <a:lnTo>
                  <a:pt x="5929640" y="6837111"/>
                </a:lnTo>
                <a:lnTo>
                  <a:pt x="0" y="6837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95426" y="2469033"/>
            <a:ext cx="4616328" cy="1858698"/>
          </a:xfrm>
          <a:custGeom>
            <a:avLst/>
            <a:gdLst/>
            <a:ahLst/>
            <a:cxnLst/>
            <a:rect r="r" b="b" t="t" l="l"/>
            <a:pathLst>
              <a:path h="1858698" w="4616328">
                <a:moveTo>
                  <a:pt x="0" y="0"/>
                </a:moveTo>
                <a:lnTo>
                  <a:pt x="4616327" y="0"/>
                </a:lnTo>
                <a:lnTo>
                  <a:pt x="4616327" y="1858699"/>
                </a:lnTo>
                <a:lnTo>
                  <a:pt x="0" y="1858699"/>
                </a:lnTo>
                <a:lnTo>
                  <a:pt x="0" y="0"/>
                </a:lnTo>
                <a:close/>
              </a:path>
            </a:pathLst>
          </a:custGeom>
          <a:blipFill>
            <a:blip r:embed="rId4"/>
            <a:stretch>
              <a:fillRect l="-16006" t="-40396" r="-16781" b="-38082"/>
            </a:stretch>
          </a:blipFill>
        </p:spPr>
      </p:sp>
      <p:sp>
        <p:nvSpPr>
          <p:cNvPr name="Freeform 4" id="4"/>
          <p:cNvSpPr/>
          <p:nvPr/>
        </p:nvSpPr>
        <p:spPr>
          <a:xfrm flipH="false" flipV="false" rot="0">
            <a:off x="1028700" y="5143500"/>
            <a:ext cx="12381124" cy="2661942"/>
          </a:xfrm>
          <a:custGeom>
            <a:avLst/>
            <a:gdLst/>
            <a:ahLst/>
            <a:cxnLst/>
            <a:rect r="r" b="b" t="t" l="l"/>
            <a:pathLst>
              <a:path h="2661942" w="12381124">
                <a:moveTo>
                  <a:pt x="0" y="0"/>
                </a:moveTo>
                <a:lnTo>
                  <a:pt x="12381124" y="0"/>
                </a:lnTo>
                <a:lnTo>
                  <a:pt x="12381124" y="2661942"/>
                </a:lnTo>
                <a:lnTo>
                  <a:pt x="0" y="2661942"/>
                </a:lnTo>
                <a:lnTo>
                  <a:pt x="0" y="0"/>
                </a:lnTo>
                <a:close/>
              </a:path>
            </a:pathLst>
          </a:custGeom>
          <a:blipFill>
            <a:blip r:embed="rId5"/>
            <a:stretch>
              <a:fillRect l="0" t="0" r="0" b="0"/>
            </a:stretch>
          </a:blipFill>
        </p:spPr>
      </p:sp>
      <p:sp>
        <p:nvSpPr>
          <p:cNvPr name="TextBox 5" id="5"/>
          <p:cNvSpPr txBox="true"/>
          <p:nvPr/>
        </p:nvSpPr>
        <p:spPr>
          <a:xfrm rot="0">
            <a:off x="1028700" y="914400"/>
            <a:ext cx="9368690"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Exploratory Data Analysis</a:t>
            </a:r>
          </a:p>
        </p:txBody>
      </p:sp>
      <p:sp>
        <p:nvSpPr>
          <p:cNvPr name="Freeform 6" id="6"/>
          <p:cNvSpPr/>
          <p:nvPr/>
        </p:nvSpPr>
        <p:spPr>
          <a:xfrm flipH="true" flipV="false" rot="0">
            <a:off x="-3002920" y="-3075853"/>
            <a:ext cx="5929640" cy="6837111"/>
          </a:xfrm>
          <a:custGeom>
            <a:avLst/>
            <a:gdLst/>
            <a:ahLst/>
            <a:cxnLst/>
            <a:rect r="r" b="b" t="t" l="l"/>
            <a:pathLst>
              <a:path h="6837111" w="5929640">
                <a:moveTo>
                  <a:pt x="5929640" y="0"/>
                </a:moveTo>
                <a:lnTo>
                  <a:pt x="0" y="0"/>
                </a:lnTo>
                <a:lnTo>
                  <a:pt x="0" y="6837111"/>
                </a:lnTo>
                <a:lnTo>
                  <a:pt x="5929640" y="6837111"/>
                </a:lnTo>
                <a:lnTo>
                  <a:pt x="59296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09824" y="4972897"/>
            <a:ext cx="3768655" cy="3003147"/>
          </a:xfrm>
          <a:custGeom>
            <a:avLst/>
            <a:gdLst/>
            <a:ahLst/>
            <a:cxnLst/>
            <a:rect r="r" b="b" t="t" l="l"/>
            <a:pathLst>
              <a:path h="3003147" w="3768655">
                <a:moveTo>
                  <a:pt x="0" y="0"/>
                </a:moveTo>
                <a:lnTo>
                  <a:pt x="3768655" y="0"/>
                </a:lnTo>
                <a:lnTo>
                  <a:pt x="3768655" y="3003147"/>
                </a:lnTo>
                <a:lnTo>
                  <a:pt x="0" y="3003147"/>
                </a:lnTo>
                <a:lnTo>
                  <a:pt x="0" y="0"/>
                </a:lnTo>
                <a:close/>
              </a:path>
            </a:pathLst>
          </a:custGeom>
          <a:blipFill>
            <a:blip r:embed="rId6"/>
            <a:stretch>
              <a:fillRect l="0" t="0" r="0" b="0"/>
            </a:stretch>
          </a:blipFill>
        </p:spPr>
      </p:sp>
      <p:sp>
        <p:nvSpPr>
          <p:cNvPr name="TextBox 8" id="8"/>
          <p:cNvSpPr txBox="true"/>
          <p:nvPr/>
        </p:nvSpPr>
        <p:spPr>
          <a:xfrm rot="0">
            <a:off x="12108779" y="3992298"/>
            <a:ext cx="5150521" cy="604192"/>
          </a:xfrm>
          <a:prstGeom prst="rect">
            <a:avLst/>
          </a:prstGeom>
        </p:spPr>
        <p:txBody>
          <a:bodyPr anchor="t" rtlCol="false" tIns="0" lIns="0" bIns="0" rIns="0">
            <a:spAutoFit/>
          </a:bodyPr>
          <a:lstStyle/>
          <a:p>
            <a:pPr algn="l">
              <a:lnSpc>
                <a:spcPts val="5023"/>
              </a:lnSpc>
              <a:spcBef>
                <a:spcPct val="0"/>
              </a:spcBef>
            </a:pPr>
            <a:r>
              <a:rPr lang="en-US" b="true" sz="3587">
                <a:solidFill>
                  <a:srgbClr val="32620E"/>
                </a:solidFill>
                <a:latin typeface="Playfair Display Bold"/>
                <a:ea typeface="Playfair Display Bold"/>
                <a:cs typeface="Playfair Display Bold"/>
                <a:sym typeface="Playfair Display Bold"/>
              </a:rPr>
              <a:t>Description of the Data</a:t>
            </a:r>
          </a:p>
        </p:txBody>
      </p:sp>
      <p:sp>
        <p:nvSpPr>
          <p:cNvPr name="Freeform 9" id="9"/>
          <p:cNvSpPr/>
          <p:nvPr/>
        </p:nvSpPr>
        <p:spPr>
          <a:xfrm flipH="false" flipV="true" rot="0">
            <a:off x="16025495" y="8117703"/>
            <a:ext cx="5929640" cy="6837111"/>
          </a:xfrm>
          <a:custGeom>
            <a:avLst/>
            <a:gdLst/>
            <a:ahLst/>
            <a:cxnLst/>
            <a:rect r="r" b="b" t="t" l="l"/>
            <a:pathLst>
              <a:path h="6837111" w="5929640">
                <a:moveTo>
                  <a:pt x="0" y="6837111"/>
                </a:moveTo>
                <a:lnTo>
                  <a:pt x="5929640" y="6837111"/>
                </a:lnTo>
                <a:lnTo>
                  <a:pt x="5929640" y="0"/>
                </a:lnTo>
                <a:lnTo>
                  <a:pt x="0" y="0"/>
                </a:lnTo>
                <a:lnTo>
                  <a:pt x="0" y="6837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true" rot="0">
            <a:off x="-3759831" y="8117703"/>
            <a:ext cx="5929640" cy="6837111"/>
          </a:xfrm>
          <a:custGeom>
            <a:avLst/>
            <a:gdLst/>
            <a:ahLst/>
            <a:cxnLst/>
            <a:rect r="r" b="b" t="t" l="l"/>
            <a:pathLst>
              <a:path h="6837111" w="5929640">
                <a:moveTo>
                  <a:pt x="5929640" y="6837111"/>
                </a:moveTo>
                <a:lnTo>
                  <a:pt x="0" y="6837111"/>
                </a:lnTo>
                <a:lnTo>
                  <a:pt x="0" y="0"/>
                </a:lnTo>
                <a:lnTo>
                  <a:pt x="5929640" y="0"/>
                </a:lnTo>
                <a:lnTo>
                  <a:pt x="5929640" y="6837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8288481" y="453848"/>
            <a:ext cx="9379303" cy="9379303"/>
          </a:xfrm>
          <a:custGeom>
            <a:avLst/>
            <a:gdLst/>
            <a:ahLst/>
            <a:cxnLst/>
            <a:rect r="r" b="b" t="t" l="l"/>
            <a:pathLst>
              <a:path h="9379303" w="9379303">
                <a:moveTo>
                  <a:pt x="0" y="0"/>
                </a:moveTo>
                <a:lnTo>
                  <a:pt x="9379303" y="0"/>
                </a:lnTo>
                <a:lnTo>
                  <a:pt x="9379303" y="9379304"/>
                </a:lnTo>
                <a:lnTo>
                  <a:pt x="0" y="9379304"/>
                </a:lnTo>
                <a:lnTo>
                  <a:pt x="0" y="0"/>
                </a:lnTo>
                <a:close/>
              </a:path>
            </a:pathLst>
          </a:custGeom>
          <a:blipFill>
            <a:blip r:embed="rId2"/>
            <a:stretch>
              <a:fillRect l="0" t="0" r="0" b="0"/>
            </a:stretch>
          </a:blipFill>
        </p:spPr>
      </p:sp>
      <p:sp>
        <p:nvSpPr>
          <p:cNvPr name="Freeform 3" id="3"/>
          <p:cNvSpPr/>
          <p:nvPr/>
        </p:nvSpPr>
        <p:spPr>
          <a:xfrm flipH="false" flipV="false" rot="0">
            <a:off x="1028700" y="3597087"/>
            <a:ext cx="7259781" cy="2292249"/>
          </a:xfrm>
          <a:custGeom>
            <a:avLst/>
            <a:gdLst/>
            <a:ahLst/>
            <a:cxnLst/>
            <a:rect r="r" b="b" t="t" l="l"/>
            <a:pathLst>
              <a:path h="2292249" w="7259781">
                <a:moveTo>
                  <a:pt x="0" y="0"/>
                </a:moveTo>
                <a:lnTo>
                  <a:pt x="7259781" y="0"/>
                </a:lnTo>
                <a:lnTo>
                  <a:pt x="7259781" y="2292249"/>
                </a:lnTo>
                <a:lnTo>
                  <a:pt x="0" y="2292249"/>
                </a:lnTo>
                <a:lnTo>
                  <a:pt x="0" y="0"/>
                </a:lnTo>
                <a:close/>
              </a:path>
            </a:pathLst>
          </a:custGeom>
          <a:blipFill>
            <a:blip r:embed="rId3"/>
            <a:stretch>
              <a:fillRect l="-6594" t="-20050" r="-5275" b="-22557"/>
            </a:stretch>
          </a:blipFill>
        </p:spPr>
      </p:sp>
      <p:sp>
        <p:nvSpPr>
          <p:cNvPr name="TextBox 4" id="4"/>
          <p:cNvSpPr txBox="true"/>
          <p:nvPr/>
        </p:nvSpPr>
        <p:spPr>
          <a:xfrm rot="0">
            <a:off x="1028700" y="914400"/>
            <a:ext cx="7259781" cy="20955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Exploratory Data Analysis</a:t>
            </a:r>
          </a:p>
        </p:txBody>
      </p:sp>
      <p:sp>
        <p:nvSpPr>
          <p:cNvPr name="Freeform 5" id="5"/>
          <p:cNvSpPr/>
          <p:nvPr/>
        </p:nvSpPr>
        <p:spPr>
          <a:xfrm flipH="true" flipV="true" rot="0">
            <a:off x="-2610019" y="-3214533"/>
            <a:ext cx="5410538" cy="6238566"/>
          </a:xfrm>
          <a:custGeom>
            <a:avLst/>
            <a:gdLst/>
            <a:ahLst/>
            <a:cxnLst/>
            <a:rect r="r" b="b" t="t" l="l"/>
            <a:pathLst>
              <a:path h="6238566" w="5410538">
                <a:moveTo>
                  <a:pt x="5410538" y="6238566"/>
                </a:moveTo>
                <a:lnTo>
                  <a:pt x="0" y="6238566"/>
                </a:lnTo>
                <a:lnTo>
                  <a:pt x="0" y="0"/>
                </a:lnTo>
                <a:lnTo>
                  <a:pt x="5410538" y="0"/>
                </a:lnTo>
                <a:lnTo>
                  <a:pt x="5410538" y="6238566"/>
                </a:lnTo>
                <a:close/>
              </a:path>
            </a:pathLst>
          </a:custGeom>
          <a:blipFill>
            <a:blip r:embed="rId4">
              <a:alphaModFix amt="8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6238582"/>
            <a:ext cx="7087762" cy="3511550"/>
          </a:xfrm>
          <a:prstGeom prst="rect">
            <a:avLst/>
          </a:prstGeom>
        </p:spPr>
        <p:txBody>
          <a:bodyPr anchor="t" rtlCol="false" tIns="0" lIns="0" bIns="0" rIns="0">
            <a:spAutoFit/>
          </a:bodyPr>
          <a:lstStyle/>
          <a:p>
            <a:pPr algn="l">
              <a:lnSpc>
                <a:spcPts val="2800"/>
              </a:lnSpc>
              <a:spcBef>
                <a:spcPct val="0"/>
              </a:spcBef>
            </a:pPr>
            <a:r>
              <a:rPr lang="en-US" sz="2000">
                <a:solidFill>
                  <a:srgbClr val="32620E"/>
                </a:solidFill>
                <a:latin typeface="Playfair Display"/>
                <a:ea typeface="Playfair Display"/>
                <a:cs typeface="Playfair Display"/>
                <a:sym typeface="Playfair Display"/>
              </a:rPr>
              <a:t>This heatmap shows pairwise correlations between columns in the dataset, including duration, year, popularity, and various audio features such as danceability, energy, and valence. Strong positive correlations are marked in dark green, while low or negative correlations are marked in light green. The highest correlation (1) indicates a perfectly positive relationship. This visualization helps understand the relationship between features in the dataset, which is useful for data analysis and feature selection in machine learning models.</a:t>
            </a:r>
          </a:p>
        </p:txBody>
      </p:sp>
      <p:sp>
        <p:nvSpPr>
          <p:cNvPr name="Freeform 7" id="7"/>
          <p:cNvSpPr/>
          <p:nvPr/>
        </p:nvSpPr>
        <p:spPr>
          <a:xfrm flipH="true" flipV="false" rot="0">
            <a:off x="-2610019" y="7313754"/>
            <a:ext cx="5410538" cy="6238566"/>
          </a:xfrm>
          <a:custGeom>
            <a:avLst/>
            <a:gdLst/>
            <a:ahLst/>
            <a:cxnLst/>
            <a:rect r="r" b="b" t="t" l="l"/>
            <a:pathLst>
              <a:path h="6238566" w="5410538">
                <a:moveTo>
                  <a:pt x="5410538" y="0"/>
                </a:moveTo>
                <a:lnTo>
                  <a:pt x="0" y="0"/>
                </a:lnTo>
                <a:lnTo>
                  <a:pt x="0" y="6238566"/>
                </a:lnTo>
                <a:lnTo>
                  <a:pt x="5410538" y="6238566"/>
                </a:lnTo>
                <a:lnTo>
                  <a:pt x="5410538" y="0"/>
                </a:lnTo>
                <a:close/>
              </a:path>
            </a:pathLst>
          </a:custGeom>
          <a:blipFill>
            <a:blip r:embed="rId4">
              <a:alphaModFix amt="8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186002"/>
            <a:ext cx="16072979" cy="3148363"/>
          </a:xfrm>
          <a:custGeom>
            <a:avLst/>
            <a:gdLst/>
            <a:ahLst/>
            <a:cxnLst/>
            <a:rect r="r" b="b" t="t" l="l"/>
            <a:pathLst>
              <a:path h="3148363" w="16072979">
                <a:moveTo>
                  <a:pt x="0" y="0"/>
                </a:moveTo>
                <a:lnTo>
                  <a:pt x="16072979" y="0"/>
                </a:lnTo>
                <a:lnTo>
                  <a:pt x="16072979" y="3148363"/>
                </a:lnTo>
                <a:lnTo>
                  <a:pt x="0" y="3148363"/>
                </a:lnTo>
                <a:lnTo>
                  <a:pt x="0" y="0"/>
                </a:lnTo>
                <a:close/>
              </a:path>
            </a:pathLst>
          </a:custGeom>
          <a:blipFill>
            <a:blip r:embed="rId2"/>
            <a:stretch>
              <a:fillRect l="-2412" t="-12315" r="-2410" b="-11435"/>
            </a:stretch>
          </a:blipFill>
        </p:spPr>
      </p:sp>
      <p:sp>
        <p:nvSpPr>
          <p:cNvPr name="Freeform 3" id="3"/>
          <p:cNvSpPr/>
          <p:nvPr/>
        </p:nvSpPr>
        <p:spPr>
          <a:xfrm flipH="false" flipV="false" rot="0">
            <a:off x="10590193" y="3031347"/>
            <a:ext cx="6669107" cy="6226953"/>
          </a:xfrm>
          <a:custGeom>
            <a:avLst/>
            <a:gdLst/>
            <a:ahLst/>
            <a:cxnLst/>
            <a:rect r="r" b="b" t="t" l="l"/>
            <a:pathLst>
              <a:path h="6226953" w="6669107">
                <a:moveTo>
                  <a:pt x="0" y="0"/>
                </a:moveTo>
                <a:lnTo>
                  <a:pt x="6669107" y="0"/>
                </a:lnTo>
                <a:lnTo>
                  <a:pt x="6669107" y="6226953"/>
                </a:lnTo>
                <a:lnTo>
                  <a:pt x="0" y="6226953"/>
                </a:lnTo>
                <a:lnTo>
                  <a:pt x="0" y="0"/>
                </a:lnTo>
                <a:close/>
              </a:path>
            </a:pathLst>
          </a:custGeom>
          <a:blipFill>
            <a:blip r:embed="rId3"/>
            <a:stretch>
              <a:fillRect l="0" t="-3550" r="0" b="-3550"/>
            </a:stretch>
          </a:blipFill>
        </p:spPr>
      </p:sp>
      <p:sp>
        <p:nvSpPr>
          <p:cNvPr name="TextBox 4" id="4"/>
          <p:cNvSpPr txBox="true"/>
          <p:nvPr/>
        </p:nvSpPr>
        <p:spPr>
          <a:xfrm rot="0">
            <a:off x="1028700" y="914400"/>
            <a:ext cx="9368690"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Exploratory Data Analysis</a:t>
            </a:r>
          </a:p>
        </p:txBody>
      </p:sp>
      <p:sp>
        <p:nvSpPr>
          <p:cNvPr name="Freeform 5" id="5"/>
          <p:cNvSpPr/>
          <p:nvPr/>
        </p:nvSpPr>
        <p:spPr>
          <a:xfrm flipH="false" flipV="true" rot="0">
            <a:off x="15358712" y="-3119283"/>
            <a:ext cx="5410538" cy="6238566"/>
          </a:xfrm>
          <a:custGeom>
            <a:avLst/>
            <a:gdLst/>
            <a:ahLst/>
            <a:cxnLst/>
            <a:rect r="r" b="b" t="t" l="l"/>
            <a:pathLst>
              <a:path h="6238566" w="5410538">
                <a:moveTo>
                  <a:pt x="0" y="6238566"/>
                </a:moveTo>
                <a:lnTo>
                  <a:pt x="5410538" y="6238566"/>
                </a:lnTo>
                <a:lnTo>
                  <a:pt x="5410538" y="0"/>
                </a:lnTo>
                <a:lnTo>
                  <a:pt x="0" y="0"/>
                </a:lnTo>
                <a:lnTo>
                  <a:pt x="0" y="6238566"/>
                </a:lnTo>
                <a:close/>
              </a:path>
            </a:pathLst>
          </a:custGeom>
          <a:blipFill>
            <a:blip r:embed="rId4">
              <a:alphaModFix amt="8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2404847" y="6817283"/>
            <a:ext cx="5410538" cy="6238566"/>
          </a:xfrm>
          <a:custGeom>
            <a:avLst/>
            <a:gdLst/>
            <a:ahLst/>
            <a:cxnLst/>
            <a:rect r="r" b="b" t="t" l="l"/>
            <a:pathLst>
              <a:path h="6238566" w="5410538">
                <a:moveTo>
                  <a:pt x="0" y="6238565"/>
                </a:moveTo>
                <a:lnTo>
                  <a:pt x="5410538" y="6238565"/>
                </a:lnTo>
                <a:lnTo>
                  <a:pt x="5410538" y="0"/>
                </a:lnTo>
                <a:lnTo>
                  <a:pt x="0" y="0"/>
                </a:lnTo>
                <a:lnTo>
                  <a:pt x="0" y="6238565"/>
                </a:lnTo>
                <a:close/>
              </a:path>
            </a:pathLst>
          </a:custGeom>
          <a:blipFill>
            <a:blip r:embed="rId4">
              <a:alphaModFix amt="80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5918835"/>
            <a:ext cx="9368690" cy="3339465"/>
          </a:xfrm>
          <a:prstGeom prst="rect">
            <a:avLst/>
          </a:prstGeom>
        </p:spPr>
        <p:txBody>
          <a:bodyPr anchor="t" rtlCol="false" tIns="0" lIns="0" bIns="0" rIns="0">
            <a:spAutoFit/>
          </a:bodyPr>
          <a:lstStyle/>
          <a:p>
            <a:pPr algn="ctr">
              <a:lnSpc>
                <a:spcPts val="3359"/>
              </a:lnSpc>
            </a:pPr>
            <a:r>
              <a:rPr lang="en-US" sz="2399">
                <a:solidFill>
                  <a:srgbClr val="32620E"/>
                </a:solidFill>
                <a:latin typeface="Playfair Display"/>
                <a:ea typeface="Playfair Display"/>
                <a:cs typeface="Playfair Display"/>
                <a:sym typeface="Playfair Display"/>
              </a:rPr>
              <a:t>This visualization depicts the distribution of various musical features relevant in song analysis, such as popularity, danceability, energy, loudness, speechiness, acousticness, liveness, valence, and tempo. Based on the graphs presented. </a:t>
            </a:r>
          </a:p>
          <a:p>
            <a:pPr algn="ctr">
              <a:lnSpc>
                <a:spcPts val="3359"/>
              </a:lnSpc>
            </a:pPr>
          </a:p>
          <a:p>
            <a:pPr algn="ctr">
              <a:lnSpc>
                <a:spcPts val="3359"/>
              </a:lnSpc>
              <a:spcBef>
                <a:spcPct val="0"/>
              </a:spcBef>
            </a:pPr>
            <a:r>
              <a:rPr lang="en-US" sz="2399">
                <a:solidFill>
                  <a:srgbClr val="32620E"/>
                </a:solidFill>
                <a:latin typeface="Playfair Display"/>
                <a:ea typeface="Playfair Display"/>
                <a:cs typeface="Playfair Display"/>
                <a:sym typeface="Playfair Display"/>
              </a:rPr>
              <a:t>Overall, this visualization reveals the trend of energetic, danceable, and modernly produced music, with characteristics that match the current preferences of the general market.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6541387" y="4063147"/>
            <a:ext cx="10848091" cy="4284996"/>
          </a:xfrm>
          <a:custGeom>
            <a:avLst/>
            <a:gdLst/>
            <a:ahLst/>
            <a:cxnLst/>
            <a:rect r="r" b="b" t="t" l="l"/>
            <a:pathLst>
              <a:path h="4284996" w="10848091">
                <a:moveTo>
                  <a:pt x="0" y="0"/>
                </a:moveTo>
                <a:lnTo>
                  <a:pt x="10848090" y="0"/>
                </a:lnTo>
                <a:lnTo>
                  <a:pt x="10848090" y="4284996"/>
                </a:lnTo>
                <a:lnTo>
                  <a:pt x="0" y="4284996"/>
                </a:lnTo>
                <a:lnTo>
                  <a:pt x="0" y="0"/>
                </a:lnTo>
                <a:close/>
              </a:path>
            </a:pathLst>
          </a:custGeom>
          <a:blipFill>
            <a:blip r:embed="rId2"/>
            <a:stretch>
              <a:fillRect l="0" t="0" r="0" b="0"/>
            </a:stretch>
          </a:blipFill>
        </p:spPr>
      </p:sp>
      <p:sp>
        <p:nvSpPr>
          <p:cNvPr name="Freeform 3" id="3"/>
          <p:cNvSpPr/>
          <p:nvPr/>
        </p:nvSpPr>
        <p:spPr>
          <a:xfrm flipH="false" flipV="false" rot="0">
            <a:off x="1028700" y="2827723"/>
            <a:ext cx="16230600" cy="716967"/>
          </a:xfrm>
          <a:custGeom>
            <a:avLst/>
            <a:gdLst/>
            <a:ahLst/>
            <a:cxnLst/>
            <a:rect r="r" b="b" t="t" l="l"/>
            <a:pathLst>
              <a:path h="716967" w="16230600">
                <a:moveTo>
                  <a:pt x="0" y="0"/>
                </a:moveTo>
                <a:lnTo>
                  <a:pt x="16230600" y="0"/>
                </a:lnTo>
                <a:lnTo>
                  <a:pt x="16230600" y="716967"/>
                </a:lnTo>
                <a:lnTo>
                  <a:pt x="0" y="716967"/>
                </a:lnTo>
                <a:lnTo>
                  <a:pt x="0" y="0"/>
                </a:lnTo>
                <a:close/>
              </a:path>
            </a:pathLst>
          </a:custGeom>
          <a:blipFill>
            <a:blip r:embed="rId3"/>
            <a:stretch>
              <a:fillRect l="-2013" t="-43173" r="-1907" b="-47970"/>
            </a:stretch>
          </a:blipFill>
        </p:spPr>
      </p:sp>
      <p:sp>
        <p:nvSpPr>
          <p:cNvPr name="TextBox 4" id="4"/>
          <p:cNvSpPr txBox="true"/>
          <p:nvPr/>
        </p:nvSpPr>
        <p:spPr>
          <a:xfrm rot="0">
            <a:off x="1028700" y="914400"/>
            <a:ext cx="9368690"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Exploratory Data Analysis</a:t>
            </a:r>
          </a:p>
        </p:txBody>
      </p:sp>
      <p:sp>
        <p:nvSpPr>
          <p:cNvPr name="Freeform 5" id="5"/>
          <p:cNvSpPr/>
          <p:nvPr/>
        </p:nvSpPr>
        <p:spPr>
          <a:xfrm flipH="false" flipV="false" rot="0">
            <a:off x="16190161" y="-2140497"/>
            <a:ext cx="4176629" cy="4815819"/>
          </a:xfrm>
          <a:custGeom>
            <a:avLst/>
            <a:gdLst/>
            <a:ahLst/>
            <a:cxnLst/>
            <a:rect r="r" b="b" t="t" l="l"/>
            <a:pathLst>
              <a:path h="4815819" w="4176629">
                <a:moveTo>
                  <a:pt x="0" y="0"/>
                </a:moveTo>
                <a:lnTo>
                  <a:pt x="4176628" y="0"/>
                </a:lnTo>
                <a:lnTo>
                  <a:pt x="4176628" y="4815820"/>
                </a:lnTo>
                <a:lnTo>
                  <a:pt x="0" y="4815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0">
            <a:off x="-2088314" y="7635154"/>
            <a:ext cx="4176629" cy="4815819"/>
          </a:xfrm>
          <a:custGeom>
            <a:avLst/>
            <a:gdLst/>
            <a:ahLst/>
            <a:cxnLst/>
            <a:rect r="r" b="b" t="t" l="l"/>
            <a:pathLst>
              <a:path h="4815819" w="4176629">
                <a:moveTo>
                  <a:pt x="4176628" y="4815819"/>
                </a:moveTo>
                <a:lnTo>
                  <a:pt x="0" y="4815819"/>
                </a:lnTo>
                <a:lnTo>
                  <a:pt x="0" y="0"/>
                </a:lnTo>
                <a:lnTo>
                  <a:pt x="4176628" y="0"/>
                </a:lnTo>
                <a:lnTo>
                  <a:pt x="4176628" y="481581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4476029"/>
            <a:ext cx="5512687" cy="3159125"/>
          </a:xfrm>
          <a:prstGeom prst="rect">
            <a:avLst/>
          </a:prstGeom>
        </p:spPr>
        <p:txBody>
          <a:bodyPr anchor="t" rtlCol="false" tIns="0" lIns="0" bIns="0" rIns="0">
            <a:spAutoFit/>
          </a:bodyPr>
          <a:lstStyle/>
          <a:p>
            <a:pPr algn="ctr">
              <a:lnSpc>
                <a:spcPts val="2800"/>
              </a:lnSpc>
              <a:spcBef>
                <a:spcPct val="0"/>
              </a:spcBef>
            </a:pPr>
            <a:r>
              <a:rPr lang="en-US" sz="2000">
                <a:solidFill>
                  <a:srgbClr val="32620E"/>
                </a:solidFill>
                <a:latin typeface="Playfair Display"/>
                <a:ea typeface="Playfair Display"/>
                <a:cs typeface="Playfair Display"/>
                <a:sym typeface="Playfair Display"/>
              </a:rPr>
              <a:t>This visualization shows the ranking of the 30 most popular singers based on their popularity score. Rihanna takes the top spot with the highest popularity score of 1662, followed by Eminem and Drake. This graph shows a clear comparison between the popularity of the singers, allowing us to easily identify the most and least popular singers among the top 30 singers listed.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3173265" y="4767795"/>
            <a:ext cx="11941469" cy="4490505"/>
          </a:xfrm>
          <a:custGeom>
            <a:avLst/>
            <a:gdLst/>
            <a:ahLst/>
            <a:cxnLst/>
            <a:rect r="r" b="b" t="t" l="l"/>
            <a:pathLst>
              <a:path h="4490505" w="11941469">
                <a:moveTo>
                  <a:pt x="0" y="0"/>
                </a:moveTo>
                <a:lnTo>
                  <a:pt x="11941470" y="0"/>
                </a:lnTo>
                <a:lnTo>
                  <a:pt x="11941470" y="4490505"/>
                </a:lnTo>
                <a:lnTo>
                  <a:pt x="0" y="4490505"/>
                </a:lnTo>
                <a:lnTo>
                  <a:pt x="0" y="0"/>
                </a:lnTo>
                <a:close/>
              </a:path>
            </a:pathLst>
          </a:custGeom>
          <a:blipFill>
            <a:blip r:embed="rId2"/>
            <a:stretch>
              <a:fillRect l="0" t="0" r="0" b="0"/>
            </a:stretch>
          </a:blipFill>
        </p:spPr>
      </p:sp>
      <p:sp>
        <p:nvSpPr>
          <p:cNvPr name="Freeform 3" id="3"/>
          <p:cNvSpPr/>
          <p:nvPr/>
        </p:nvSpPr>
        <p:spPr>
          <a:xfrm flipH="false" flipV="false" rot="0">
            <a:off x="1028700" y="3653615"/>
            <a:ext cx="16230600" cy="1114180"/>
          </a:xfrm>
          <a:custGeom>
            <a:avLst/>
            <a:gdLst/>
            <a:ahLst/>
            <a:cxnLst/>
            <a:rect r="r" b="b" t="t" l="l"/>
            <a:pathLst>
              <a:path h="1114180" w="16230600">
                <a:moveTo>
                  <a:pt x="0" y="0"/>
                </a:moveTo>
                <a:lnTo>
                  <a:pt x="16230600" y="0"/>
                </a:lnTo>
                <a:lnTo>
                  <a:pt x="16230600" y="1114180"/>
                </a:lnTo>
                <a:lnTo>
                  <a:pt x="0" y="1114180"/>
                </a:lnTo>
                <a:lnTo>
                  <a:pt x="0" y="0"/>
                </a:lnTo>
                <a:close/>
              </a:path>
            </a:pathLst>
          </a:custGeom>
          <a:blipFill>
            <a:blip r:embed="rId3"/>
            <a:stretch>
              <a:fillRect l="-3902" t="-56844" r="-4146" b="-49739"/>
            </a:stretch>
          </a:blipFill>
        </p:spPr>
      </p:sp>
      <p:sp>
        <p:nvSpPr>
          <p:cNvPr name="Freeform 4" id="4"/>
          <p:cNvSpPr/>
          <p:nvPr/>
        </p:nvSpPr>
        <p:spPr>
          <a:xfrm flipH="false" flipV="false" rot="0">
            <a:off x="-1876556" y="-2035154"/>
            <a:ext cx="4176629" cy="4815819"/>
          </a:xfrm>
          <a:custGeom>
            <a:avLst/>
            <a:gdLst/>
            <a:ahLst/>
            <a:cxnLst/>
            <a:rect r="r" b="b" t="t" l="l"/>
            <a:pathLst>
              <a:path h="4815819" w="4176629">
                <a:moveTo>
                  <a:pt x="0" y="0"/>
                </a:moveTo>
                <a:lnTo>
                  <a:pt x="4176629" y="0"/>
                </a:lnTo>
                <a:lnTo>
                  <a:pt x="4176629" y="4815819"/>
                </a:lnTo>
                <a:lnTo>
                  <a:pt x="0" y="48158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5987927" y="-2035154"/>
            <a:ext cx="4176629" cy="4815819"/>
          </a:xfrm>
          <a:custGeom>
            <a:avLst/>
            <a:gdLst/>
            <a:ahLst/>
            <a:cxnLst/>
            <a:rect r="r" b="b" t="t" l="l"/>
            <a:pathLst>
              <a:path h="4815819" w="4176629">
                <a:moveTo>
                  <a:pt x="4176629" y="0"/>
                </a:moveTo>
                <a:lnTo>
                  <a:pt x="0" y="0"/>
                </a:lnTo>
                <a:lnTo>
                  <a:pt x="0" y="4815819"/>
                </a:lnTo>
                <a:lnTo>
                  <a:pt x="4176629" y="4815819"/>
                </a:lnTo>
                <a:lnTo>
                  <a:pt x="417662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914400"/>
            <a:ext cx="9368690"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Exploratory Data Analysis</a:t>
            </a:r>
          </a:p>
        </p:txBody>
      </p:sp>
      <p:sp>
        <p:nvSpPr>
          <p:cNvPr name="TextBox 7" id="7"/>
          <p:cNvSpPr txBox="true"/>
          <p:nvPr/>
        </p:nvSpPr>
        <p:spPr>
          <a:xfrm rot="0">
            <a:off x="926662" y="2043978"/>
            <a:ext cx="16434675" cy="1470660"/>
          </a:xfrm>
          <a:prstGeom prst="rect">
            <a:avLst/>
          </a:prstGeom>
        </p:spPr>
        <p:txBody>
          <a:bodyPr anchor="t" rtlCol="false" tIns="0" lIns="0" bIns="0" rIns="0">
            <a:spAutoFit/>
          </a:bodyPr>
          <a:lstStyle/>
          <a:p>
            <a:pPr algn="ctr">
              <a:lnSpc>
                <a:spcPts val="2940"/>
              </a:lnSpc>
              <a:spcBef>
                <a:spcPct val="0"/>
              </a:spcBef>
            </a:pPr>
            <a:r>
              <a:rPr lang="en-US" b="true" sz="2100">
                <a:solidFill>
                  <a:srgbClr val="32620E"/>
                </a:solidFill>
                <a:latin typeface="Playfair Display Bold"/>
                <a:ea typeface="Playfair Display Bold"/>
                <a:cs typeface="Playfair Display Bold"/>
                <a:sym typeface="Playfair Display Bold"/>
              </a:rPr>
              <a:t>This box plot visualization shows that there is no significant difference in popularity between content that has explicit labels and that does not. Both categories, explicit and non-explicit, have almost the same popularity distribution, with a median around 60 and an interquartile range from 50 to 70. Outliers below 20 also appear in both categories, indicating that the popularity of the content is not significantly affected by the explicit label.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3030240" y="4653976"/>
            <a:ext cx="12227521" cy="4604324"/>
          </a:xfrm>
          <a:custGeom>
            <a:avLst/>
            <a:gdLst/>
            <a:ahLst/>
            <a:cxnLst/>
            <a:rect r="r" b="b" t="t" l="l"/>
            <a:pathLst>
              <a:path h="4604324" w="12227521">
                <a:moveTo>
                  <a:pt x="0" y="0"/>
                </a:moveTo>
                <a:lnTo>
                  <a:pt x="12227520" y="0"/>
                </a:lnTo>
                <a:lnTo>
                  <a:pt x="12227520" y="4604324"/>
                </a:lnTo>
                <a:lnTo>
                  <a:pt x="0" y="4604324"/>
                </a:lnTo>
                <a:lnTo>
                  <a:pt x="0" y="0"/>
                </a:lnTo>
                <a:close/>
              </a:path>
            </a:pathLst>
          </a:custGeom>
          <a:blipFill>
            <a:blip r:embed="rId2"/>
            <a:stretch>
              <a:fillRect l="0" t="0" r="0" b="0"/>
            </a:stretch>
          </a:blipFill>
        </p:spPr>
      </p:sp>
      <p:sp>
        <p:nvSpPr>
          <p:cNvPr name="Freeform 3" id="3"/>
          <p:cNvSpPr/>
          <p:nvPr/>
        </p:nvSpPr>
        <p:spPr>
          <a:xfrm flipH="false" flipV="false" rot="0">
            <a:off x="1028700" y="3532441"/>
            <a:ext cx="16230600" cy="1121535"/>
          </a:xfrm>
          <a:custGeom>
            <a:avLst/>
            <a:gdLst/>
            <a:ahLst/>
            <a:cxnLst/>
            <a:rect r="r" b="b" t="t" l="l"/>
            <a:pathLst>
              <a:path h="1121535" w="16230600">
                <a:moveTo>
                  <a:pt x="0" y="0"/>
                </a:moveTo>
                <a:lnTo>
                  <a:pt x="16230600" y="0"/>
                </a:lnTo>
                <a:lnTo>
                  <a:pt x="16230600" y="1121535"/>
                </a:lnTo>
                <a:lnTo>
                  <a:pt x="0" y="1121535"/>
                </a:lnTo>
                <a:lnTo>
                  <a:pt x="0" y="0"/>
                </a:lnTo>
                <a:close/>
              </a:path>
            </a:pathLst>
          </a:custGeom>
          <a:blipFill>
            <a:blip r:embed="rId3"/>
            <a:stretch>
              <a:fillRect l="-3381" t="-41944" r="-3622" b="-41944"/>
            </a:stretch>
          </a:blipFill>
        </p:spPr>
      </p:sp>
      <p:sp>
        <p:nvSpPr>
          <p:cNvPr name="Freeform 4" id="4"/>
          <p:cNvSpPr/>
          <p:nvPr/>
        </p:nvSpPr>
        <p:spPr>
          <a:xfrm flipH="false" flipV="false" rot="0">
            <a:off x="-1876556" y="-2035154"/>
            <a:ext cx="4176629" cy="4815819"/>
          </a:xfrm>
          <a:custGeom>
            <a:avLst/>
            <a:gdLst/>
            <a:ahLst/>
            <a:cxnLst/>
            <a:rect r="r" b="b" t="t" l="l"/>
            <a:pathLst>
              <a:path h="4815819" w="4176629">
                <a:moveTo>
                  <a:pt x="0" y="0"/>
                </a:moveTo>
                <a:lnTo>
                  <a:pt x="4176629" y="0"/>
                </a:lnTo>
                <a:lnTo>
                  <a:pt x="4176629" y="4815819"/>
                </a:lnTo>
                <a:lnTo>
                  <a:pt x="0" y="48158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5987927" y="-2035154"/>
            <a:ext cx="4176629" cy="4815819"/>
          </a:xfrm>
          <a:custGeom>
            <a:avLst/>
            <a:gdLst/>
            <a:ahLst/>
            <a:cxnLst/>
            <a:rect r="r" b="b" t="t" l="l"/>
            <a:pathLst>
              <a:path h="4815819" w="4176629">
                <a:moveTo>
                  <a:pt x="4176629" y="0"/>
                </a:moveTo>
                <a:lnTo>
                  <a:pt x="0" y="0"/>
                </a:lnTo>
                <a:lnTo>
                  <a:pt x="0" y="4815819"/>
                </a:lnTo>
                <a:lnTo>
                  <a:pt x="4176629" y="4815819"/>
                </a:lnTo>
                <a:lnTo>
                  <a:pt x="417662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914400"/>
            <a:ext cx="9368690"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Exploratory Data Analysis</a:t>
            </a:r>
          </a:p>
        </p:txBody>
      </p:sp>
      <p:sp>
        <p:nvSpPr>
          <p:cNvPr name="TextBox 7" id="7"/>
          <p:cNvSpPr txBox="true"/>
          <p:nvPr/>
        </p:nvSpPr>
        <p:spPr>
          <a:xfrm rot="0">
            <a:off x="1028700" y="2184718"/>
            <a:ext cx="16230600" cy="1153795"/>
          </a:xfrm>
          <a:prstGeom prst="rect">
            <a:avLst/>
          </a:prstGeom>
        </p:spPr>
        <p:txBody>
          <a:bodyPr anchor="t" rtlCol="false" tIns="0" lIns="0" bIns="0" rIns="0">
            <a:spAutoFit/>
          </a:bodyPr>
          <a:lstStyle/>
          <a:p>
            <a:pPr algn="ctr">
              <a:lnSpc>
                <a:spcPts val="3079"/>
              </a:lnSpc>
              <a:spcBef>
                <a:spcPct val="0"/>
              </a:spcBef>
            </a:pPr>
            <a:r>
              <a:rPr lang="en-US" b="true" sz="2199">
                <a:solidFill>
                  <a:srgbClr val="32620E"/>
                </a:solidFill>
                <a:latin typeface="Playfair Display Bold"/>
                <a:ea typeface="Playfair Display Bold"/>
                <a:cs typeface="Playfair Display Bold"/>
                <a:sym typeface="Playfair Display Bold"/>
              </a:rPr>
              <a:t>This scatter plot visualization shows the relationship between a song's tempo and its popularity. The data points are concentrated in the 80 to 160 tempo range with popularity values mostly between 40 to 80. Higher tempo songs (yellow and orange) are less frequent compared to lower tempo songs (blue and purple).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16190161" y="-2140497"/>
            <a:ext cx="4176629" cy="4815819"/>
          </a:xfrm>
          <a:custGeom>
            <a:avLst/>
            <a:gdLst/>
            <a:ahLst/>
            <a:cxnLst/>
            <a:rect r="r" b="b" t="t" l="l"/>
            <a:pathLst>
              <a:path h="4815819" w="4176629">
                <a:moveTo>
                  <a:pt x="0" y="0"/>
                </a:moveTo>
                <a:lnTo>
                  <a:pt x="4176628" y="0"/>
                </a:lnTo>
                <a:lnTo>
                  <a:pt x="4176628" y="4815820"/>
                </a:lnTo>
                <a:lnTo>
                  <a:pt x="0" y="4815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2088314" y="7635154"/>
            <a:ext cx="4176629" cy="4815819"/>
          </a:xfrm>
          <a:custGeom>
            <a:avLst/>
            <a:gdLst/>
            <a:ahLst/>
            <a:cxnLst/>
            <a:rect r="r" b="b" t="t" l="l"/>
            <a:pathLst>
              <a:path h="4815819" w="4176629">
                <a:moveTo>
                  <a:pt x="4176628" y="4815819"/>
                </a:moveTo>
                <a:lnTo>
                  <a:pt x="0" y="4815819"/>
                </a:lnTo>
                <a:lnTo>
                  <a:pt x="0" y="0"/>
                </a:lnTo>
                <a:lnTo>
                  <a:pt x="4176628" y="0"/>
                </a:lnTo>
                <a:lnTo>
                  <a:pt x="4176628" y="48158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190527"/>
            <a:ext cx="11226594" cy="4532212"/>
          </a:xfrm>
          <a:custGeom>
            <a:avLst/>
            <a:gdLst/>
            <a:ahLst/>
            <a:cxnLst/>
            <a:rect r="r" b="b" t="t" l="l"/>
            <a:pathLst>
              <a:path h="4532212" w="11226594">
                <a:moveTo>
                  <a:pt x="0" y="0"/>
                </a:moveTo>
                <a:lnTo>
                  <a:pt x="11226594" y="0"/>
                </a:lnTo>
                <a:lnTo>
                  <a:pt x="11226594" y="4532212"/>
                </a:lnTo>
                <a:lnTo>
                  <a:pt x="0" y="4532212"/>
                </a:lnTo>
                <a:lnTo>
                  <a:pt x="0" y="0"/>
                </a:lnTo>
                <a:close/>
              </a:path>
            </a:pathLst>
          </a:custGeom>
          <a:blipFill>
            <a:blip r:embed="rId4"/>
            <a:stretch>
              <a:fillRect l="-6597" t="-16948" r="-7330" b="-18159"/>
            </a:stretch>
          </a:blipFill>
        </p:spPr>
      </p:sp>
      <p:sp>
        <p:nvSpPr>
          <p:cNvPr name="Freeform 5" id="5"/>
          <p:cNvSpPr/>
          <p:nvPr/>
        </p:nvSpPr>
        <p:spPr>
          <a:xfrm flipH="false" flipV="false" rot="0">
            <a:off x="9768085" y="6318939"/>
            <a:ext cx="7491215" cy="2939361"/>
          </a:xfrm>
          <a:custGeom>
            <a:avLst/>
            <a:gdLst/>
            <a:ahLst/>
            <a:cxnLst/>
            <a:rect r="r" b="b" t="t" l="l"/>
            <a:pathLst>
              <a:path h="2939361" w="7491215">
                <a:moveTo>
                  <a:pt x="0" y="0"/>
                </a:moveTo>
                <a:lnTo>
                  <a:pt x="7491215" y="0"/>
                </a:lnTo>
                <a:lnTo>
                  <a:pt x="7491215" y="2939361"/>
                </a:lnTo>
                <a:lnTo>
                  <a:pt x="0" y="2939361"/>
                </a:lnTo>
                <a:lnTo>
                  <a:pt x="0" y="0"/>
                </a:lnTo>
                <a:close/>
              </a:path>
            </a:pathLst>
          </a:custGeom>
          <a:blipFill>
            <a:blip r:embed="rId5"/>
            <a:stretch>
              <a:fillRect l="-12324" t="-30728" r="-12592" b="-30045"/>
            </a:stretch>
          </a:blipFill>
        </p:spPr>
      </p:sp>
      <p:sp>
        <p:nvSpPr>
          <p:cNvPr name="TextBox 6" id="6"/>
          <p:cNvSpPr txBox="true"/>
          <p:nvPr/>
        </p:nvSpPr>
        <p:spPr>
          <a:xfrm rot="0">
            <a:off x="1028700" y="914400"/>
            <a:ext cx="15697919"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Pre-processing Data for Machine Learning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16190161" y="-2140497"/>
            <a:ext cx="4176629" cy="4815819"/>
          </a:xfrm>
          <a:custGeom>
            <a:avLst/>
            <a:gdLst/>
            <a:ahLst/>
            <a:cxnLst/>
            <a:rect r="r" b="b" t="t" l="l"/>
            <a:pathLst>
              <a:path h="4815819" w="4176629">
                <a:moveTo>
                  <a:pt x="0" y="0"/>
                </a:moveTo>
                <a:lnTo>
                  <a:pt x="4176628" y="0"/>
                </a:lnTo>
                <a:lnTo>
                  <a:pt x="4176628" y="4815820"/>
                </a:lnTo>
                <a:lnTo>
                  <a:pt x="0" y="4815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2088314" y="7635154"/>
            <a:ext cx="4176629" cy="4815819"/>
          </a:xfrm>
          <a:custGeom>
            <a:avLst/>
            <a:gdLst/>
            <a:ahLst/>
            <a:cxnLst/>
            <a:rect r="r" b="b" t="t" l="l"/>
            <a:pathLst>
              <a:path h="4815819" w="4176629">
                <a:moveTo>
                  <a:pt x="4176628" y="4815819"/>
                </a:moveTo>
                <a:lnTo>
                  <a:pt x="0" y="4815819"/>
                </a:lnTo>
                <a:lnTo>
                  <a:pt x="0" y="0"/>
                </a:lnTo>
                <a:lnTo>
                  <a:pt x="4176628" y="0"/>
                </a:lnTo>
                <a:lnTo>
                  <a:pt x="4176628" y="48158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77822" y="2675323"/>
            <a:ext cx="11781478" cy="5705085"/>
          </a:xfrm>
          <a:custGeom>
            <a:avLst/>
            <a:gdLst/>
            <a:ahLst/>
            <a:cxnLst/>
            <a:rect r="r" b="b" t="t" l="l"/>
            <a:pathLst>
              <a:path h="5705085" w="11781478">
                <a:moveTo>
                  <a:pt x="0" y="0"/>
                </a:moveTo>
                <a:lnTo>
                  <a:pt x="11781478" y="0"/>
                </a:lnTo>
                <a:lnTo>
                  <a:pt x="11781478" y="5705085"/>
                </a:lnTo>
                <a:lnTo>
                  <a:pt x="0" y="5705085"/>
                </a:lnTo>
                <a:lnTo>
                  <a:pt x="0" y="0"/>
                </a:lnTo>
                <a:close/>
              </a:path>
            </a:pathLst>
          </a:custGeom>
          <a:blipFill>
            <a:blip r:embed="rId4"/>
            <a:stretch>
              <a:fillRect l="-5283" t="-12469" r="-5053" b="-11996"/>
            </a:stretch>
          </a:blipFill>
        </p:spPr>
      </p:sp>
      <p:sp>
        <p:nvSpPr>
          <p:cNvPr name="TextBox 5" id="5"/>
          <p:cNvSpPr txBox="true"/>
          <p:nvPr/>
        </p:nvSpPr>
        <p:spPr>
          <a:xfrm rot="0">
            <a:off x="1028700" y="914400"/>
            <a:ext cx="15697919"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Data Modeling for Machine Learning</a:t>
            </a:r>
          </a:p>
        </p:txBody>
      </p:sp>
      <p:sp>
        <p:nvSpPr>
          <p:cNvPr name="TextBox 6" id="6"/>
          <p:cNvSpPr txBox="true"/>
          <p:nvPr/>
        </p:nvSpPr>
        <p:spPr>
          <a:xfrm rot="0">
            <a:off x="1028700" y="3038389"/>
            <a:ext cx="4237364" cy="4596765"/>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32620E"/>
                </a:solidFill>
                <a:latin typeface="Playfair Display"/>
                <a:ea typeface="Playfair Display"/>
                <a:cs typeface="Playfair Display"/>
                <a:sym typeface="Playfair Display"/>
              </a:rPr>
              <a:t>Removing irrelevant columns</a:t>
            </a:r>
          </a:p>
          <a:p>
            <a:pPr algn="just">
              <a:lnSpc>
                <a:spcPts val="3359"/>
              </a:lnSpc>
            </a:pPr>
          </a:p>
          <a:p>
            <a:pPr algn="just" marL="518160" indent="-259080" lvl="1">
              <a:lnSpc>
                <a:spcPts val="3359"/>
              </a:lnSpc>
              <a:buFont typeface="Arial"/>
              <a:buChar char="•"/>
            </a:pPr>
            <a:r>
              <a:rPr lang="en-US" sz="2400">
                <a:solidFill>
                  <a:srgbClr val="32620E"/>
                </a:solidFill>
                <a:latin typeface="Playfair Display"/>
                <a:ea typeface="Playfair Display"/>
                <a:cs typeface="Playfair Display"/>
                <a:sym typeface="Playfair Display"/>
              </a:rPr>
              <a:t>Separating features (X) and targets (y)</a:t>
            </a:r>
          </a:p>
          <a:p>
            <a:pPr algn="just">
              <a:lnSpc>
                <a:spcPts val="3359"/>
              </a:lnSpc>
            </a:pPr>
          </a:p>
          <a:p>
            <a:pPr algn="just" marL="518160" indent="-259080" lvl="1">
              <a:lnSpc>
                <a:spcPts val="3359"/>
              </a:lnSpc>
              <a:buFont typeface="Arial"/>
              <a:buChar char="•"/>
            </a:pPr>
            <a:r>
              <a:rPr lang="en-US" sz="2400">
                <a:solidFill>
                  <a:srgbClr val="32620E"/>
                </a:solidFill>
                <a:latin typeface="Playfair Display"/>
                <a:ea typeface="Playfair Display"/>
                <a:cs typeface="Playfair Display"/>
                <a:sym typeface="Playfair Display"/>
              </a:rPr>
              <a:t>Normalize numeric features</a:t>
            </a:r>
          </a:p>
          <a:p>
            <a:pPr algn="just">
              <a:lnSpc>
                <a:spcPts val="3359"/>
              </a:lnSpc>
            </a:pPr>
          </a:p>
          <a:p>
            <a:pPr algn="just" marL="518160" indent="-259080" lvl="1">
              <a:lnSpc>
                <a:spcPts val="3359"/>
              </a:lnSpc>
              <a:spcBef>
                <a:spcPct val="0"/>
              </a:spcBef>
              <a:buFont typeface="Arial"/>
              <a:buChar char="•"/>
            </a:pPr>
            <a:r>
              <a:rPr lang="en-US" sz="2400">
                <a:solidFill>
                  <a:srgbClr val="32620E"/>
                </a:solidFill>
                <a:latin typeface="Playfair Display"/>
                <a:ea typeface="Playfair Display"/>
                <a:cs typeface="Playfair Display"/>
                <a:sym typeface="Playfair Display"/>
              </a:rPr>
              <a:t>Splitting the dataset into training and testing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true" flipV="true" rot="0">
            <a:off x="-2088314" y="7635154"/>
            <a:ext cx="4176629" cy="4815819"/>
          </a:xfrm>
          <a:custGeom>
            <a:avLst/>
            <a:gdLst/>
            <a:ahLst/>
            <a:cxnLst/>
            <a:rect r="r" b="b" t="t" l="l"/>
            <a:pathLst>
              <a:path h="4815819" w="4176629">
                <a:moveTo>
                  <a:pt x="4176628" y="4815819"/>
                </a:moveTo>
                <a:lnTo>
                  <a:pt x="0" y="4815819"/>
                </a:lnTo>
                <a:lnTo>
                  <a:pt x="0" y="0"/>
                </a:lnTo>
                <a:lnTo>
                  <a:pt x="4176628" y="0"/>
                </a:lnTo>
                <a:lnTo>
                  <a:pt x="4176628" y="48158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6199686" y="7635154"/>
            <a:ext cx="4176629" cy="4815819"/>
          </a:xfrm>
          <a:custGeom>
            <a:avLst/>
            <a:gdLst/>
            <a:ahLst/>
            <a:cxnLst/>
            <a:rect r="r" b="b" t="t" l="l"/>
            <a:pathLst>
              <a:path h="4815819" w="4176629">
                <a:moveTo>
                  <a:pt x="0" y="4815819"/>
                </a:moveTo>
                <a:lnTo>
                  <a:pt x="4176628" y="4815819"/>
                </a:lnTo>
                <a:lnTo>
                  <a:pt x="4176628" y="0"/>
                </a:lnTo>
                <a:lnTo>
                  <a:pt x="0" y="0"/>
                </a:lnTo>
                <a:lnTo>
                  <a:pt x="0" y="48158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979240" y="2749303"/>
            <a:ext cx="9385968" cy="6508997"/>
          </a:xfrm>
          <a:custGeom>
            <a:avLst/>
            <a:gdLst/>
            <a:ahLst/>
            <a:cxnLst/>
            <a:rect r="r" b="b" t="t" l="l"/>
            <a:pathLst>
              <a:path h="6508997" w="9385968">
                <a:moveTo>
                  <a:pt x="0" y="0"/>
                </a:moveTo>
                <a:lnTo>
                  <a:pt x="9385968" y="0"/>
                </a:lnTo>
                <a:lnTo>
                  <a:pt x="9385968" y="6508997"/>
                </a:lnTo>
                <a:lnTo>
                  <a:pt x="0" y="6508997"/>
                </a:lnTo>
                <a:lnTo>
                  <a:pt x="0" y="0"/>
                </a:lnTo>
                <a:close/>
              </a:path>
            </a:pathLst>
          </a:custGeom>
          <a:blipFill>
            <a:blip r:embed="rId4"/>
            <a:stretch>
              <a:fillRect l="-6873" t="-9439" r="-6873" b="-9477"/>
            </a:stretch>
          </a:blipFill>
        </p:spPr>
      </p:sp>
      <p:sp>
        <p:nvSpPr>
          <p:cNvPr name="TextBox 5" id="5"/>
          <p:cNvSpPr txBox="true"/>
          <p:nvPr/>
        </p:nvSpPr>
        <p:spPr>
          <a:xfrm rot="0">
            <a:off x="1028700" y="914400"/>
            <a:ext cx="15697919"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Training Model</a:t>
            </a:r>
          </a:p>
        </p:txBody>
      </p:sp>
      <p:sp>
        <p:nvSpPr>
          <p:cNvPr name="TextBox 6" id="6"/>
          <p:cNvSpPr txBox="true"/>
          <p:nvPr/>
        </p:nvSpPr>
        <p:spPr>
          <a:xfrm rot="0">
            <a:off x="1028700" y="4179022"/>
            <a:ext cx="5744123" cy="1862281"/>
          </a:xfrm>
          <a:prstGeom prst="rect">
            <a:avLst/>
          </a:prstGeom>
        </p:spPr>
        <p:txBody>
          <a:bodyPr anchor="t" rtlCol="false" tIns="0" lIns="0" bIns="0" rIns="0">
            <a:spAutoFit/>
          </a:bodyPr>
          <a:lstStyle/>
          <a:p>
            <a:pPr algn="l">
              <a:lnSpc>
                <a:spcPts val="4979"/>
              </a:lnSpc>
              <a:spcBef>
                <a:spcPct val="0"/>
              </a:spcBef>
            </a:pPr>
            <a:r>
              <a:rPr lang="en-US" sz="3556">
                <a:solidFill>
                  <a:srgbClr val="32620E"/>
                </a:solidFill>
                <a:latin typeface="Playfair Display"/>
                <a:ea typeface="Playfair Display"/>
                <a:cs typeface="Playfair Display"/>
                <a:sym typeface="Playfair Display"/>
              </a:rPr>
              <a:t>Using Random Forest Regressor to predict song popularity.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1876556" y="-2035154"/>
            <a:ext cx="4176629" cy="4815819"/>
          </a:xfrm>
          <a:custGeom>
            <a:avLst/>
            <a:gdLst/>
            <a:ahLst/>
            <a:cxnLst/>
            <a:rect r="r" b="b" t="t" l="l"/>
            <a:pathLst>
              <a:path h="4815819" w="4176629">
                <a:moveTo>
                  <a:pt x="0" y="0"/>
                </a:moveTo>
                <a:lnTo>
                  <a:pt x="4176629" y="0"/>
                </a:lnTo>
                <a:lnTo>
                  <a:pt x="4176629" y="4815819"/>
                </a:lnTo>
                <a:lnTo>
                  <a:pt x="0" y="4815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987927" y="-2035154"/>
            <a:ext cx="4176629" cy="4815819"/>
          </a:xfrm>
          <a:custGeom>
            <a:avLst/>
            <a:gdLst/>
            <a:ahLst/>
            <a:cxnLst/>
            <a:rect r="r" b="b" t="t" l="l"/>
            <a:pathLst>
              <a:path h="4815819" w="4176629">
                <a:moveTo>
                  <a:pt x="4176629" y="0"/>
                </a:moveTo>
                <a:lnTo>
                  <a:pt x="0" y="0"/>
                </a:lnTo>
                <a:lnTo>
                  <a:pt x="0" y="4815819"/>
                </a:lnTo>
                <a:lnTo>
                  <a:pt x="4176629" y="4815819"/>
                </a:lnTo>
                <a:lnTo>
                  <a:pt x="41766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5143500"/>
            <a:ext cx="6413074" cy="3348725"/>
          </a:xfrm>
          <a:custGeom>
            <a:avLst/>
            <a:gdLst/>
            <a:ahLst/>
            <a:cxnLst/>
            <a:rect r="r" b="b" t="t" l="l"/>
            <a:pathLst>
              <a:path h="3348725" w="6413074">
                <a:moveTo>
                  <a:pt x="0" y="0"/>
                </a:moveTo>
                <a:lnTo>
                  <a:pt x="6413074" y="0"/>
                </a:lnTo>
                <a:lnTo>
                  <a:pt x="6413074" y="3348725"/>
                </a:lnTo>
                <a:lnTo>
                  <a:pt x="0" y="3348725"/>
                </a:lnTo>
                <a:lnTo>
                  <a:pt x="0" y="0"/>
                </a:lnTo>
                <a:close/>
              </a:path>
            </a:pathLst>
          </a:custGeom>
          <a:blipFill>
            <a:blip r:embed="rId4"/>
            <a:stretch>
              <a:fillRect l="-9281" t="-16107" r="-8701" b="-18329"/>
            </a:stretch>
          </a:blipFill>
        </p:spPr>
      </p:sp>
      <p:sp>
        <p:nvSpPr>
          <p:cNvPr name="Freeform 5" id="5"/>
          <p:cNvSpPr/>
          <p:nvPr/>
        </p:nvSpPr>
        <p:spPr>
          <a:xfrm flipH="false" flipV="false" rot="0">
            <a:off x="7441774" y="4625532"/>
            <a:ext cx="9817526" cy="4632768"/>
          </a:xfrm>
          <a:custGeom>
            <a:avLst/>
            <a:gdLst/>
            <a:ahLst/>
            <a:cxnLst/>
            <a:rect r="r" b="b" t="t" l="l"/>
            <a:pathLst>
              <a:path h="4632768" w="9817526">
                <a:moveTo>
                  <a:pt x="0" y="0"/>
                </a:moveTo>
                <a:lnTo>
                  <a:pt x="9817526" y="0"/>
                </a:lnTo>
                <a:lnTo>
                  <a:pt x="9817526" y="4632768"/>
                </a:lnTo>
                <a:lnTo>
                  <a:pt x="0" y="4632768"/>
                </a:lnTo>
                <a:lnTo>
                  <a:pt x="0" y="0"/>
                </a:lnTo>
                <a:close/>
              </a:path>
            </a:pathLst>
          </a:custGeom>
          <a:blipFill>
            <a:blip r:embed="rId5"/>
            <a:stretch>
              <a:fillRect l="0" t="0" r="0" b="0"/>
            </a:stretch>
          </a:blipFill>
        </p:spPr>
      </p:sp>
      <p:sp>
        <p:nvSpPr>
          <p:cNvPr name="TextBox 6" id="6"/>
          <p:cNvSpPr txBox="true"/>
          <p:nvPr/>
        </p:nvSpPr>
        <p:spPr>
          <a:xfrm rot="0">
            <a:off x="1028700" y="914400"/>
            <a:ext cx="15697919"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Final Visualization</a:t>
            </a:r>
          </a:p>
        </p:txBody>
      </p:sp>
      <p:sp>
        <p:nvSpPr>
          <p:cNvPr name="TextBox 7" id="7"/>
          <p:cNvSpPr txBox="true"/>
          <p:nvPr/>
        </p:nvSpPr>
        <p:spPr>
          <a:xfrm rot="0">
            <a:off x="1028700" y="2460182"/>
            <a:ext cx="16230600" cy="2165350"/>
          </a:xfrm>
          <a:prstGeom prst="rect">
            <a:avLst/>
          </a:prstGeom>
        </p:spPr>
        <p:txBody>
          <a:bodyPr anchor="t" rtlCol="false" tIns="0" lIns="0" bIns="0" rIns="0">
            <a:spAutoFit/>
          </a:bodyPr>
          <a:lstStyle/>
          <a:p>
            <a:pPr algn="l">
              <a:lnSpc>
                <a:spcPts val="3499"/>
              </a:lnSpc>
              <a:spcBef>
                <a:spcPct val="0"/>
              </a:spcBef>
            </a:pPr>
            <a:r>
              <a:rPr lang="en-US" sz="2499">
                <a:solidFill>
                  <a:srgbClr val="32620E"/>
                </a:solidFill>
                <a:latin typeface="Playfair Display"/>
                <a:ea typeface="Playfair Display"/>
                <a:cs typeface="Playfair Display"/>
                <a:sym typeface="Playfair Display"/>
              </a:rPr>
              <a:t>This visualization shows the histogram of the popularity prediction error distribution. The majority of the prediction errors revolve around two main values, which are around -60 and 10 to 20. This may indicate the presence of two distinct groups of data or bias in the prediction model. Also, the error distribution does not appear normal, which is evident from the two peaks in the histogram. The blue line curve shows the smoothed normal distribution of the error data.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true" flipV="true" rot="0">
            <a:off x="-1516193" y="-4644271"/>
            <a:ext cx="7394837" cy="8526541"/>
          </a:xfrm>
          <a:custGeom>
            <a:avLst/>
            <a:gdLst/>
            <a:ahLst/>
            <a:cxnLst/>
            <a:rect r="r" b="b" t="t" l="l"/>
            <a:pathLst>
              <a:path h="8526541" w="7394837">
                <a:moveTo>
                  <a:pt x="7394836" y="8526542"/>
                </a:moveTo>
                <a:lnTo>
                  <a:pt x="0" y="8526542"/>
                </a:lnTo>
                <a:lnTo>
                  <a:pt x="0" y="0"/>
                </a:lnTo>
                <a:lnTo>
                  <a:pt x="7394836" y="0"/>
                </a:lnTo>
                <a:lnTo>
                  <a:pt x="7394836" y="8526542"/>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90332" y="6404729"/>
            <a:ext cx="7394837" cy="8526541"/>
          </a:xfrm>
          <a:custGeom>
            <a:avLst/>
            <a:gdLst/>
            <a:ahLst/>
            <a:cxnLst/>
            <a:rect r="r" b="b" t="t" l="l"/>
            <a:pathLst>
              <a:path h="8526541" w="7394837">
                <a:moveTo>
                  <a:pt x="0" y="0"/>
                </a:moveTo>
                <a:lnTo>
                  <a:pt x="7394836" y="0"/>
                </a:lnTo>
                <a:lnTo>
                  <a:pt x="7394836" y="8526542"/>
                </a:lnTo>
                <a:lnTo>
                  <a:pt x="0" y="852654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3701296"/>
            <a:ext cx="6407587" cy="3311846"/>
          </a:xfrm>
          <a:prstGeom prst="rect">
            <a:avLst/>
          </a:prstGeom>
        </p:spPr>
        <p:txBody>
          <a:bodyPr anchor="t" rtlCol="false" tIns="0" lIns="0" bIns="0" rIns="0">
            <a:spAutoFit/>
          </a:bodyPr>
          <a:lstStyle/>
          <a:p>
            <a:pPr algn="just">
              <a:lnSpc>
                <a:spcPts val="13282"/>
              </a:lnSpc>
            </a:pPr>
            <a:r>
              <a:rPr lang="en-US" sz="9487" b="true">
                <a:solidFill>
                  <a:srgbClr val="32620E"/>
                </a:solidFill>
                <a:latin typeface="Playfair Display Bold"/>
                <a:ea typeface="Playfair Display Bold"/>
                <a:cs typeface="Playfair Display Bold"/>
                <a:sym typeface="Playfair Display Bold"/>
              </a:rPr>
              <a:t>Table </a:t>
            </a:r>
          </a:p>
          <a:p>
            <a:pPr algn="just">
              <a:lnSpc>
                <a:spcPts val="13282"/>
              </a:lnSpc>
              <a:spcBef>
                <a:spcPct val="0"/>
              </a:spcBef>
            </a:pPr>
            <a:r>
              <a:rPr lang="en-US" b="true" sz="9487">
                <a:solidFill>
                  <a:srgbClr val="32620E"/>
                </a:solidFill>
                <a:latin typeface="Playfair Display Bold"/>
                <a:ea typeface="Playfair Display Bold"/>
                <a:cs typeface="Playfair Display Bold"/>
                <a:sym typeface="Playfair Display Bold"/>
              </a:rPr>
              <a:t>of Contents</a:t>
            </a:r>
          </a:p>
        </p:txBody>
      </p:sp>
      <p:sp>
        <p:nvSpPr>
          <p:cNvPr name="TextBox 5" id="5"/>
          <p:cNvSpPr txBox="true"/>
          <p:nvPr/>
        </p:nvSpPr>
        <p:spPr>
          <a:xfrm rot="0">
            <a:off x="8535658" y="2036127"/>
            <a:ext cx="8723642" cy="6157596"/>
          </a:xfrm>
          <a:prstGeom prst="rect">
            <a:avLst/>
          </a:prstGeom>
        </p:spPr>
        <p:txBody>
          <a:bodyPr anchor="t" rtlCol="false" tIns="0" lIns="0" bIns="0" rIns="0">
            <a:spAutoFit/>
          </a:bodyPr>
          <a:lstStyle/>
          <a:p>
            <a:pPr algn="l">
              <a:lnSpc>
                <a:spcPts val="4479"/>
              </a:lnSpc>
            </a:pPr>
            <a:r>
              <a:rPr lang="en-US" sz="3199" b="true">
                <a:solidFill>
                  <a:srgbClr val="32620E"/>
                </a:solidFill>
                <a:latin typeface="Playfair Display Bold"/>
                <a:ea typeface="Playfair Display Bold"/>
                <a:cs typeface="Playfair Display Bold"/>
                <a:sym typeface="Playfair Display Bold"/>
              </a:rPr>
              <a:t>01. About Me</a:t>
            </a:r>
          </a:p>
          <a:p>
            <a:pPr algn="l">
              <a:lnSpc>
                <a:spcPts val="4479"/>
              </a:lnSpc>
            </a:pPr>
            <a:r>
              <a:rPr lang="en-US" sz="3199" b="true">
                <a:solidFill>
                  <a:srgbClr val="32620E"/>
                </a:solidFill>
                <a:latin typeface="Playfair Display Bold"/>
                <a:ea typeface="Playfair Display Bold"/>
                <a:cs typeface="Playfair Display Bold"/>
                <a:sym typeface="Playfair Display Bold"/>
              </a:rPr>
              <a:t>02. About Spotify</a:t>
            </a:r>
          </a:p>
          <a:p>
            <a:pPr algn="l">
              <a:lnSpc>
                <a:spcPts val="4479"/>
              </a:lnSpc>
            </a:pPr>
            <a:r>
              <a:rPr lang="en-US" sz="3199" b="true">
                <a:solidFill>
                  <a:srgbClr val="32620E"/>
                </a:solidFill>
                <a:latin typeface="Playfair Display Bold"/>
                <a:ea typeface="Playfair Display Bold"/>
                <a:cs typeface="Playfair Display Bold"/>
                <a:sym typeface="Playfair Display Bold"/>
              </a:rPr>
              <a:t>03. Information</a:t>
            </a:r>
          </a:p>
          <a:p>
            <a:pPr algn="l">
              <a:lnSpc>
                <a:spcPts val="4479"/>
              </a:lnSpc>
            </a:pPr>
            <a:r>
              <a:rPr lang="en-US" sz="3199" b="true">
                <a:solidFill>
                  <a:srgbClr val="32620E"/>
                </a:solidFill>
                <a:latin typeface="Playfair Display Bold"/>
                <a:ea typeface="Playfair Display Bold"/>
                <a:cs typeface="Playfair Display Bold"/>
                <a:sym typeface="Playfair Display Bold"/>
              </a:rPr>
              <a:t>04. Tools</a:t>
            </a:r>
          </a:p>
          <a:p>
            <a:pPr algn="l">
              <a:lnSpc>
                <a:spcPts val="4479"/>
              </a:lnSpc>
            </a:pPr>
            <a:r>
              <a:rPr lang="en-US" sz="3199" b="true">
                <a:solidFill>
                  <a:srgbClr val="32620E"/>
                </a:solidFill>
                <a:latin typeface="Playfair Display Bold"/>
                <a:ea typeface="Playfair Display Bold"/>
                <a:cs typeface="Playfair Display Bold"/>
                <a:sym typeface="Playfair Display Bold"/>
              </a:rPr>
              <a:t>05. Pre-processing Data</a:t>
            </a:r>
          </a:p>
          <a:p>
            <a:pPr algn="l">
              <a:lnSpc>
                <a:spcPts val="4479"/>
              </a:lnSpc>
            </a:pPr>
            <a:r>
              <a:rPr lang="en-US" sz="3199" b="true">
                <a:solidFill>
                  <a:srgbClr val="32620E"/>
                </a:solidFill>
                <a:latin typeface="Playfair Display Bold"/>
                <a:ea typeface="Playfair Display Bold"/>
                <a:cs typeface="Playfair Display Bold"/>
                <a:sym typeface="Playfair Display Bold"/>
              </a:rPr>
              <a:t>06. Exploratory Data Analysis (EDA)</a:t>
            </a:r>
          </a:p>
          <a:p>
            <a:pPr algn="l">
              <a:lnSpc>
                <a:spcPts val="4479"/>
              </a:lnSpc>
            </a:pPr>
            <a:r>
              <a:rPr lang="en-US" sz="3199" b="true">
                <a:solidFill>
                  <a:srgbClr val="32620E"/>
                </a:solidFill>
                <a:latin typeface="Playfair Display Bold"/>
                <a:ea typeface="Playfair Display Bold"/>
                <a:cs typeface="Playfair Display Bold"/>
                <a:sym typeface="Playfair Display Bold"/>
              </a:rPr>
              <a:t>07. Pre-processing Data for Machine Learning</a:t>
            </a:r>
          </a:p>
          <a:p>
            <a:pPr algn="l">
              <a:lnSpc>
                <a:spcPts val="4479"/>
              </a:lnSpc>
            </a:pPr>
            <a:r>
              <a:rPr lang="en-US" sz="3199" b="true">
                <a:solidFill>
                  <a:srgbClr val="32620E"/>
                </a:solidFill>
                <a:latin typeface="Playfair Display Bold"/>
                <a:ea typeface="Playfair Display Bold"/>
                <a:cs typeface="Playfair Display Bold"/>
                <a:sym typeface="Playfair Display Bold"/>
              </a:rPr>
              <a:t>08. Data Modeling for Machine Learning</a:t>
            </a:r>
          </a:p>
          <a:p>
            <a:pPr algn="l">
              <a:lnSpc>
                <a:spcPts val="4479"/>
              </a:lnSpc>
            </a:pPr>
            <a:r>
              <a:rPr lang="en-US" sz="3199" b="true">
                <a:solidFill>
                  <a:srgbClr val="32620E"/>
                </a:solidFill>
                <a:latin typeface="Playfair Display Bold"/>
                <a:ea typeface="Playfair Display Bold"/>
                <a:cs typeface="Playfair Display Bold"/>
                <a:sym typeface="Playfair Display Bold"/>
              </a:rPr>
              <a:t>09. Training Model</a:t>
            </a:r>
          </a:p>
          <a:p>
            <a:pPr algn="l">
              <a:lnSpc>
                <a:spcPts val="4479"/>
              </a:lnSpc>
            </a:pPr>
            <a:r>
              <a:rPr lang="en-US" sz="3199" b="true">
                <a:solidFill>
                  <a:srgbClr val="32620E"/>
                </a:solidFill>
                <a:latin typeface="Playfair Display Bold"/>
                <a:ea typeface="Playfair Display Bold"/>
                <a:cs typeface="Playfair Display Bold"/>
                <a:sym typeface="Playfair Display Bold"/>
              </a:rPr>
              <a:t>10. Final Visualization</a:t>
            </a:r>
          </a:p>
          <a:p>
            <a:pPr algn="l">
              <a:lnSpc>
                <a:spcPts val="4479"/>
              </a:lnSpc>
              <a:spcBef>
                <a:spcPct val="0"/>
              </a:spcBef>
            </a:pPr>
            <a:r>
              <a:rPr lang="en-US" b="true" sz="3199">
                <a:solidFill>
                  <a:srgbClr val="32620E"/>
                </a:solidFill>
                <a:latin typeface="Playfair Display Bold"/>
                <a:ea typeface="Playfair Display Bold"/>
                <a:cs typeface="Playfair Display Bold"/>
                <a:sym typeface="Playfair Display Bold"/>
              </a:rPr>
              <a:t>11. Conclusion</a:t>
            </a:r>
          </a:p>
        </p:txBody>
      </p:sp>
      <p:sp>
        <p:nvSpPr>
          <p:cNvPr name="Freeform 6" id="6"/>
          <p:cNvSpPr/>
          <p:nvPr/>
        </p:nvSpPr>
        <p:spPr>
          <a:xfrm flipH="false" flipV="false" rot="0">
            <a:off x="8535658" y="8193723"/>
            <a:ext cx="6503143" cy="224654"/>
          </a:xfrm>
          <a:custGeom>
            <a:avLst/>
            <a:gdLst/>
            <a:ahLst/>
            <a:cxnLst/>
            <a:rect r="r" b="b" t="t" l="l"/>
            <a:pathLst>
              <a:path h="224654" w="6503143">
                <a:moveTo>
                  <a:pt x="0" y="0"/>
                </a:moveTo>
                <a:lnTo>
                  <a:pt x="6503143" y="0"/>
                </a:lnTo>
                <a:lnTo>
                  <a:pt x="6503143" y="224654"/>
                </a:lnTo>
                <a:lnTo>
                  <a:pt x="0" y="2246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1876556" y="-2035154"/>
            <a:ext cx="4176629" cy="4815819"/>
          </a:xfrm>
          <a:custGeom>
            <a:avLst/>
            <a:gdLst/>
            <a:ahLst/>
            <a:cxnLst/>
            <a:rect r="r" b="b" t="t" l="l"/>
            <a:pathLst>
              <a:path h="4815819" w="4176629">
                <a:moveTo>
                  <a:pt x="0" y="0"/>
                </a:moveTo>
                <a:lnTo>
                  <a:pt x="4176629" y="0"/>
                </a:lnTo>
                <a:lnTo>
                  <a:pt x="4176629" y="4815819"/>
                </a:lnTo>
                <a:lnTo>
                  <a:pt x="0" y="4815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987927" y="-2035154"/>
            <a:ext cx="4176629" cy="4815819"/>
          </a:xfrm>
          <a:custGeom>
            <a:avLst/>
            <a:gdLst/>
            <a:ahLst/>
            <a:cxnLst/>
            <a:rect r="r" b="b" t="t" l="l"/>
            <a:pathLst>
              <a:path h="4815819" w="4176629">
                <a:moveTo>
                  <a:pt x="4176629" y="0"/>
                </a:moveTo>
                <a:lnTo>
                  <a:pt x="0" y="0"/>
                </a:lnTo>
                <a:lnTo>
                  <a:pt x="0" y="4815819"/>
                </a:lnTo>
                <a:lnTo>
                  <a:pt x="4176629" y="4815819"/>
                </a:lnTo>
                <a:lnTo>
                  <a:pt x="41766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5776165"/>
            <a:ext cx="6340569" cy="2989773"/>
          </a:xfrm>
          <a:custGeom>
            <a:avLst/>
            <a:gdLst/>
            <a:ahLst/>
            <a:cxnLst/>
            <a:rect r="r" b="b" t="t" l="l"/>
            <a:pathLst>
              <a:path h="2989773" w="6340569">
                <a:moveTo>
                  <a:pt x="0" y="0"/>
                </a:moveTo>
                <a:lnTo>
                  <a:pt x="6340569" y="0"/>
                </a:lnTo>
                <a:lnTo>
                  <a:pt x="6340569" y="2989774"/>
                </a:lnTo>
                <a:lnTo>
                  <a:pt x="0" y="2989774"/>
                </a:lnTo>
                <a:lnTo>
                  <a:pt x="0" y="0"/>
                </a:lnTo>
                <a:close/>
              </a:path>
            </a:pathLst>
          </a:custGeom>
          <a:blipFill>
            <a:blip r:embed="rId4"/>
            <a:stretch>
              <a:fillRect l="-9421" t="-21033" r="-9669" b="-19455"/>
            </a:stretch>
          </a:blipFill>
        </p:spPr>
      </p:sp>
      <p:sp>
        <p:nvSpPr>
          <p:cNvPr name="Freeform 5" id="5"/>
          <p:cNvSpPr/>
          <p:nvPr/>
        </p:nvSpPr>
        <p:spPr>
          <a:xfrm flipH="false" flipV="false" rot="0">
            <a:off x="7369269" y="4591318"/>
            <a:ext cx="9890031" cy="4666982"/>
          </a:xfrm>
          <a:custGeom>
            <a:avLst/>
            <a:gdLst/>
            <a:ahLst/>
            <a:cxnLst/>
            <a:rect r="r" b="b" t="t" l="l"/>
            <a:pathLst>
              <a:path h="4666982" w="9890031">
                <a:moveTo>
                  <a:pt x="0" y="0"/>
                </a:moveTo>
                <a:lnTo>
                  <a:pt x="9890031" y="0"/>
                </a:lnTo>
                <a:lnTo>
                  <a:pt x="9890031" y="4666982"/>
                </a:lnTo>
                <a:lnTo>
                  <a:pt x="0" y="4666982"/>
                </a:lnTo>
                <a:lnTo>
                  <a:pt x="0" y="0"/>
                </a:lnTo>
                <a:close/>
              </a:path>
            </a:pathLst>
          </a:custGeom>
          <a:blipFill>
            <a:blip r:embed="rId5"/>
            <a:stretch>
              <a:fillRect l="0" t="0" r="0" b="0"/>
            </a:stretch>
          </a:blipFill>
        </p:spPr>
      </p:sp>
      <p:sp>
        <p:nvSpPr>
          <p:cNvPr name="TextBox 6" id="6"/>
          <p:cNvSpPr txBox="true"/>
          <p:nvPr/>
        </p:nvSpPr>
        <p:spPr>
          <a:xfrm rot="0">
            <a:off x="1028700" y="914400"/>
            <a:ext cx="15697919"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Final Visualization</a:t>
            </a:r>
          </a:p>
        </p:txBody>
      </p:sp>
      <p:sp>
        <p:nvSpPr>
          <p:cNvPr name="Freeform 7" id="7"/>
          <p:cNvSpPr/>
          <p:nvPr/>
        </p:nvSpPr>
        <p:spPr>
          <a:xfrm flipH="true" flipV="true" rot="0">
            <a:off x="15987927" y="7528738"/>
            <a:ext cx="4176629" cy="4815819"/>
          </a:xfrm>
          <a:custGeom>
            <a:avLst/>
            <a:gdLst/>
            <a:ahLst/>
            <a:cxnLst/>
            <a:rect r="r" b="b" t="t" l="l"/>
            <a:pathLst>
              <a:path h="4815819" w="4176629">
                <a:moveTo>
                  <a:pt x="4176629" y="4815819"/>
                </a:moveTo>
                <a:lnTo>
                  <a:pt x="0" y="4815819"/>
                </a:lnTo>
                <a:lnTo>
                  <a:pt x="0" y="0"/>
                </a:lnTo>
                <a:lnTo>
                  <a:pt x="4176629" y="0"/>
                </a:lnTo>
                <a:lnTo>
                  <a:pt x="4176629" y="48158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0">
            <a:off x="-1876556" y="7528738"/>
            <a:ext cx="4176629" cy="4815819"/>
          </a:xfrm>
          <a:custGeom>
            <a:avLst/>
            <a:gdLst/>
            <a:ahLst/>
            <a:cxnLst/>
            <a:rect r="r" b="b" t="t" l="l"/>
            <a:pathLst>
              <a:path h="4815819" w="4176629">
                <a:moveTo>
                  <a:pt x="0" y="4815819"/>
                </a:moveTo>
                <a:lnTo>
                  <a:pt x="4176629" y="4815819"/>
                </a:lnTo>
                <a:lnTo>
                  <a:pt x="4176629" y="0"/>
                </a:lnTo>
                <a:lnTo>
                  <a:pt x="0" y="0"/>
                </a:lnTo>
                <a:lnTo>
                  <a:pt x="0" y="48158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2603634"/>
            <a:ext cx="16230600" cy="1289050"/>
          </a:xfrm>
          <a:prstGeom prst="rect">
            <a:avLst/>
          </a:prstGeom>
        </p:spPr>
        <p:txBody>
          <a:bodyPr anchor="t" rtlCol="false" tIns="0" lIns="0" bIns="0" rIns="0">
            <a:spAutoFit/>
          </a:bodyPr>
          <a:lstStyle/>
          <a:p>
            <a:pPr algn="l">
              <a:lnSpc>
                <a:spcPts val="3499"/>
              </a:lnSpc>
              <a:spcBef>
                <a:spcPct val="0"/>
              </a:spcBef>
            </a:pPr>
            <a:r>
              <a:rPr lang="en-US" sz="2499">
                <a:solidFill>
                  <a:srgbClr val="32620E"/>
                </a:solidFill>
                <a:latin typeface="Playfair Display"/>
                <a:ea typeface="Playfair Display"/>
                <a:cs typeface="Playfair Display"/>
                <a:sym typeface="Playfair Display"/>
              </a:rPr>
              <a:t>The “Predicted vs Actual Values” scatter plot shows that the relationship between predicted and actual values is not completely accurate, with many data points scattered outside the ideal diagonal line. The prediction model works better in the range of actual values 60 to 80 and predictions 50 to 70.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true" flipV="true" rot="0">
            <a:off x="-1516193" y="-4644271"/>
            <a:ext cx="7394837" cy="8526541"/>
          </a:xfrm>
          <a:custGeom>
            <a:avLst/>
            <a:gdLst/>
            <a:ahLst/>
            <a:cxnLst/>
            <a:rect r="r" b="b" t="t" l="l"/>
            <a:pathLst>
              <a:path h="8526541" w="7394837">
                <a:moveTo>
                  <a:pt x="7394836" y="8526542"/>
                </a:moveTo>
                <a:lnTo>
                  <a:pt x="0" y="8526542"/>
                </a:lnTo>
                <a:lnTo>
                  <a:pt x="0" y="0"/>
                </a:lnTo>
                <a:lnTo>
                  <a:pt x="7394836" y="0"/>
                </a:lnTo>
                <a:lnTo>
                  <a:pt x="7394836" y="8526542"/>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392457"/>
            <a:ext cx="5328523" cy="1359212"/>
          </a:xfrm>
          <a:prstGeom prst="rect">
            <a:avLst/>
          </a:prstGeom>
        </p:spPr>
        <p:txBody>
          <a:bodyPr anchor="t" rtlCol="false" tIns="0" lIns="0" bIns="0" rIns="0">
            <a:spAutoFit/>
          </a:bodyPr>
          <a:lstStyle/>
          <a:p>
            <a:pPr algn="ctr">
              <a:lnSpc>
                <a:spcPts val="11182"/>
              </a:lnSpc>
              <a:spcBef>
                <a:spcPct val="0"/>
              </a:spcBef>
            </a:pPr>
            <a:r>
              <a:rPr lang="en-US" b="true" sz="7987">
                <a:solidFill>
                  <a:srgbClr val="32620E"/>
                </a:solidFill>
                <a:latin typeface="Playfair Display Bold"/>
                <a:ea typeface="Playfair Display Bold"/>
                <a:cs typeface="Playfair Display Bold"/>
                <a:sym typeface="Playfair Display Bold"/>
              </a:rPr>
              <a:t>Conclusion</a:t>
            </a:r>
          </a:p>
        </p:txBody>
      </p:sp>
      <p:sp>
        <p:nvSpPr>
          <p:cNvPr name="TextBox 4" id="4"/>
          <p:cNvSpPr txBox="true"/>
          <p:nvPr/>
        </p:nvSpPr>
        <p:spPr>
          <a:xfrm rot="0">
            <a:off x="6931434" y="2292780"/>
            <a:ext cx="10327866" cy="6257926"/>
          </a:xfrm>
          <a:prstGeom prst="rect">
            <a:avLst/>
          </a:prstGeom>
        </p:spPr>
        <p:txBody>
          <a:bodyPr anchor="t" rtlCol="false" tIns="0" lIns="0" bIns="0" rIns="0">
            <a:spAutoFit/>
          </a:bodyPr>
          <a:lstStyle/>
          <a:p>
            <a:pPr algn="ctr">
              <a:lnSpc>
                <a:spcPts val="4199"/>
              </a:lnSpc>
            </a:pPr>
            <a:r>
              <a:rPr lang="en-US" sz="2999" b="true">
                <a:solidFill>
                  <a:srgbClr val="32620E"/>
                </a:solidFill>
                <a:latin typeface="Playfair Display Bold"/>
                <a:ea typeface="Playfair Display Bold"/>
                <a:cs typeface="Playfair Display Bold"/>
                <a:sym typeface="Playfair Display Bold"/>
              </a:rPr>
              <a:t>In this project, we use machine learning to predict song popularity based on audio features from Spotify. The process includes data exploration, pre-processing, modeling, and visualization of results.</a:t>
            </a:r>
          </a:p>
          <a:p>
            <a:pPr algn="ctr">
              <a:lnSpc>
                <a:spcPts val="4199"/>
              </a:lnSpc>
            </a:pPr>
          </a:p>
          <a:p>
            <a:pPr algn="ctr">
              <a:lnSpc>
                <a:spcPts val="4199"/>
              </a:lnSpc>
            </a:pPr>
            <a:r>
              <a:rPr lang="en-US" sz="2999" b="true">
                <a:solidFill>
                  <a:srgbClr val="32620E"/>
                </a:solidFill>
                <a:latin typeface="Playfair Display Bold"/>
                <a:ea typeface="Playfair Display Bold"/>
                <a:cs typeface="Playfair Display Bold"/>
                <a:sym typeface="Playfair Display Bold"/>
              </a:rPr>
              <a:t>The results show that features such as energy and loudness have an influence on popularity. While the model is fairly accurate, external factors such as social trends and marketing also play an important role.</a:t>
            </a:r>
          </a:p>
          <a:p>
            <a:pPr algn="ctr">
              <a:lnSpc>
                <a:spcPts val="4199"/>
              </a:lnSpc>
            </a:pPr>
          </a:p>
          <a:p>
            <a:pPr algn="ctr">
              <a:lnSpc>
                <a:spcPts val="4199"/>
              </a:lnSpc>
              <a:spcBef>
                <a:spcPct val="0"/>
              </a:spcBef>
            </a:pPr>
            <a:r>
              <a:rPr lang="en-US" b="true" sz="2999">
                <a:solidFill>
                  <a:srgbClr val="32620E"/>
                </a:solidFill>
                <a:latin typeface="Playfair Display Bold"/>
                <a:ea typeface="Playfair Display Bold"/>
                <a:cs typeface="Playfair Display Bold"/>
                <a:sym typeface="Playfair Display Bold"/>
              </a:rPr>
              <a:t>This study can be further developed by including additional factors to improve the prediction.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true" flipV="true" rot="0">
            <a:off x="5341807" y="5545733"/>
            <a:ext cx="7394837" cy="8526541"/>
          </a:xfrm>
          <a:custGeom>
            <a:avLst/>
            <a:gdLst/>
            <a:ahLst/>
            <a:cxnLst/>
            <a:rect r="r" b="b" t="t" l="l"/>
            <a:pathLst>
              <a:path h="8526541" w="7394837">
                <a:moveTo>
                  <a:pt x="7394836" y="8526541"/>
                </a:moveTo>
                <a:lnTo>
                  <a:pt x="0" y="8526541"/>
                </a:lnTo>
                <a:lnTo>
                  <a:pt x="0" y="0"/>
                </a:lnTo>
                <a:lnTo>
                  <a:pt x="7394836" y="0"/>
                </a:lnTo>
                <a:lnTo>
                  <a:pt x="7394836" y="852654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22782" y="-3731540"/>
            <a:ext cx="7394837" cy="8526541"/>
          </a:xfrm>
          <a:custGeom>
            <a:avLst/>
            <a:gdLst/>
            <a:ahLst/>
            <a:cxnLst/>
            <a:rect r="r" b="b" t="t" l="l"/>
            <a:pathLst>
              <a:path h="8526541" w="7394837">
                <a:moveTo>
                  <a:pt x="0" y="0"/>
                </a:moveTo>
                <a:lnTo>
                  <a:pt x="7394836" y="0"/>
                </a:lnTo>
                <a:lnTo>
                  <a:pt x="7394836" y="8526541"/>
                </a:lnTo>
                <a:lnTo>
                  <a:pt x="0" y="85265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957664" y="2957164"/>
            <a:ext cx="4372673" cy="437267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16666" r="0" b="-16666"/>
              </a:stretch>
            </a:blipFill>
          </p:spPr>
        </p:sp>
      </p:grpSp>
      <p:sp>
        <p:nvSpPr>
          <p:cNvPr name="TextBox 6" id="6"/>
          <p:cNvSpPr txBox="true"/>
          <p:nvPr/>
        </p:nvSpPr>
        <p:spPr>
          <a:xfrm rot="0">
            <a:off x="1695450" y="3701369"/>
            <a:ext cx="3485674" cy="1701489"/>
          </a:xfrm>
          <a:prstGeom prst="rect">
            <a:avLst/>
          </a:prstGeom>
        </p:spPr>
        <p:txBody>
          <a:bodyPr anchor="t" rtlCol="false" tIns="0" lIns="0" bIns="0" rIns="0">
            <a:spAutoFit/>
          </a:bodyPr>
          <a:lstStyle/>
          <a:p>
            <a:pPr algn="ctr">
              <a:lnSpc>
                <a:spcPts val="13842"/>
              </a:lnSpc>
              <a:spcBef>
                <a:spcPct val="0"/>
              </a:spcBef>
            </a:pPr>
            <a:r>
              <a:rPr lang="en-US" b="true" sz="9887">
                <a:solidFill>
                  <a:srgbClr val="32620E"/>
                </a:solidFill>
                <a:latin typeface="Playfair Display Bold"/>
                <a:ea typeface="Playfair Display Bold"/>
                <a:cs typeface="Playfair Display Bold"/>
                <a:sym typeface="Playfair Display Bold"/>
              </a:rPr>
              <a:t>About</a:t>
            </a:r>
          </a:p>
        </p:txBody>
      </p:sp>
      <p:sp>
        <p:nvSpPr>
          <p:cNvPr name="TextBox 7" id="7"/>
          <p:cNvSpPr txBox="true"/>
          <p:nvPr/>
        </p:nvSpPr>
        <p:spPr>
          <a:xfrm rot="0">
            <a:off x="4212253" y="4684117"/>
            <a:ext cx="1796891" cy="1701489"/>
          </a:xfrm>
          <a:prstGeom prst="rect">
            <a:avLst/>
          </a:prstGeom>
        </p:spPr>
        <p:txBody>
          <a:bodyPr anchor="t" rtlCol="false" tIns="0" lIns="0" bIns="0" rIns="0">
            <a:spAutoFit/>
          </a:bodyPr>
          <a:lstStyle/>
          <a:p>
            <a:pPr algn="ctr">
              <a:lnSpc>
                <a:spcPts val="13842"/>
              </a:lnSpc>
              <a:spcBef>
                <a:spcPct val="0"/>
              </a:spcBef>
            </a:pPr>
            <a:r>
              <a:rPr lang="en-US" b="true" sz="9887">
                <a:solidFill>
                  <a:srgbClr val="32620E"/>
                </a:solidFill>
                <a:latin typeface="Playfair Display Bold"/>
                <a:ea typeface="Playfair Display Bold"/>
                <a:cs typeface="Playfair Display Bold"/>
                <a:sym typeface="Playfair Display Bold"/>
              </a:rPr>
              <a:t>Me</a:t>
            </a:r>
          </a:p>
        </p:txBody>
      </p:sp>
      <p:sp>
        <p:nvSpPr>
          <p:cNvPr name="TextBox 8" id="8"/>
          <p:cNvSpPr txBox="true"/>
          <p:nvPr/>
        </p:nvSpPr>
        <p:spPr>
          <a:xfrm rot="0">
            <a:off x="12282836" y="2157095"/>
            <a:ext cx="4976464" cy="5925185"/>
          </a:xfrm>
          <a:prstGeom prst="rect">
            <a:avLst/>
          </a:prstGeom>
        </p:spPr>
        <p:txBody>
          <a:bodyPr anchor="t" rtlCol="false" tIns="0" lIns="0" bIns="0" rIns="0">
            <a:spAutoFit/>
          </a:bodyPr>
          <a:lstStyle/>
          <a:p>
            <a:pPr algn="ctr">
              <a:lnSpc>
                <a:spcPts val="3639"/>
              </a:lnSpc>
              <a:spcBef>
                <a:spcPct val="0"/>
              </a:spcBef>
            </a:pPr>
            <a:r>
              <a:rPr lang="en-US" b="true" sz="2599">
                <a:solidFill>
                  <a:srgbClr val="32620E"/>
                </a:solidFill>
                <a:latin typeface="Playfair Display Bold"/>
                <a:ea typeface="Playfair Display Bold"/>
                <a:cs typeface="Playfair Display Bold"/>
                <a:sym typeface="Playfair Display Bold"/>
              </a:rPr>
              <a:t>I am an undergraduate Information Systems student with a deep interest in Data Science. Experienced in Data Science competitions, I have developed AI and data analysis-based solutions for real-world problems, including in the Digital Talent Scholarship 2024 program. I have skills in data exploration, statistical analysis, and data visualization to support better decision making.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true" flipV="true" rot="0">
            <a:off x="5341807" y="5545733"/>
            <a:ext cx="7394837" cy="8526541"/>
          </a:xfrm>
          <a:custGeom>
            <a:avLst/>
            <a:gdLst/>
            <a:ahLst/>
            <a:cxnLst/>
            <a:rect r="r" b="b" t="t" l="l"/>
            <a:pathLst>
              <a:path h="8526541" w="7394837">
                <a:moveTo>
                  <a:pt x="7394836" y="8526541"/>
                </a:moveTo>
                <a:lnTo>
                  <a:pt x="0" y="8526541"/>
                </a:lnTo>
                <a:lnTo>
                  <a:pt x="0" y="0"/>
                </a:lnTo>
                <a:lnTo>
                  <a:pt x="7394836" y="0"/>
                </a:lnTo>
                <a:lnTo>
                  <a:pt x="7394836" y="852654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22782" y="-3731540"/>
            <a:ext cx="7394837" cy="8526541"/>
          </a:xfrm>
          <a:custGeom>
            <a:avLst/>
            <a:gdLst/>
            <a:ahLst/>
            <a:cxnLst/>
            <a:rect r="r" b="b" t="t" l="l"/>
            <a:pathLst>
              <a:path h="8526541" w="7394837">
                <a:moveTo>
                  <a:pt x="0" y="0"/>
                </a:moveTo>
                <a:lnTo>
                  <a:pt x="7394836" y="0"/>
                </a:lnTo>
                <a:lnTo>
                  <a:pt x="7394836" y="8526541"/>
                </a:lnTo>
                <a:lnTo>
                  <a:pt x="0" y="85265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957664" y="2957164"/>
            <a:ext cx="4372673" cy="437267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16666" t="0" r="-16666" b="0"/>
              </a:stretch>
            </a:blipFill>
          </p:spPr>
        </p:sp>
      </p:grpSp>
      <p:sp>
        <p:nvSpPr>
          <p:cNvPr name="TextBox 6" id="6"/>
          <p:cNvSpPr txBox="true"/>
          <p:nvPr/>
        </p:nvSpPr>
        <p:spPr>
          <a:xfrm rot="0">
            <a:off x="1695450" y="3701369"/>
            <a:ext cx="3485674" cy="1701489"/>
          </a:xfrm>
          <a:prstGeom prst="rect">
            <a:avLst/>
          </a:prstGeom>
        </p:spPr>
        <p:txBody>
          <a:bodyPr anchor="t" rtlCol="false" tIns="0" lIns="0" bIns="0" rIns="0">
            <a:spAutoFit/>
          </a:bodyPr>
          <a:lstStyle/>
          <a:p>
            <a:pPr algn="ctr">
              <a:lnSpc>
                <a:spcPts val="13842"/>
              </a:lnSpc>
              <a:spcBef>
                <a:spcPct val="0"/>
              </a:spcBef>
            </a:pPr>
            <a:r>
              <a:rPr lang="en-US" b="true" sz="9887">
                <a:solidFill>
                  <a:srgbClr val="32620E"/>
                </a:solidFill>
                <a:latin typeface="Playfair Display Bold"/>
                <a:ea typeface="Playfair Display Bold"/>
                <a:cs typeface="Playfair Display Bold"/>
                <a:sym typeface="Playfair Display Bold"/>
              </a:rPr>
              <a:t>About</a:t>
            </a:r>
          </a:p>
        </p:txBody>
      </p:sp>
      <p:sp>
        <p:nvSpPr>
          <p:cNvPr name="TextBox 7" id="7"/>
          <p:cNvSpPr txBox="true"/>
          <p:nvPr/>
        </p:nvSpPr>
        <p:spPr>
          <a:xfrm rot="0">
            <a:off x="2830362" y="4594976"/>
            <a:ext cx="4127302" cy="1701489"/>
          </a:xfrm>
          <a:prstGeom prst="rect">
            <a:avLst/>
          </a:prstGeom>
        </p:spPr>
        <p:txBody>
          <a:bodyPr anchor="t" rtlCol="false" tIns="0" lIns="0" bIns="0" rIns="0">
            <a:spAutoFit/>
          </a:bodyPr>
          <a:lstStyle/>
          <a:p>
            <a:pPr algn="ctr">
              <a:lnSpc>
                <a:spcPts val="13842"/>
              </a:lnSpc>
              <a:spcBef>
                <a:spcPct val="0"/>
              </a:spcBef>
            </a:pPr>
            <a:r>
              <a:rPr lang="en-US" b="true" sz="9887">
                <a:solidFill>
                  <a:srgbClr val="32620E"/>
                </a:solidFill>
                <a:latin typeface="Playfair Display Bold"/>
                <a:ea typeface="Playfair Display Bold"/>
                <a:cs typeface="Playfair Display Bold"/>
                <a:sym typeface="Playfair Display Bold"/>
              </a:rPr>
              <a:t>Spotify</a:t>
            </a:r>
          </a:p>
        </p:txBody>
      </p:sp>
      <p:sp>
        <p:nvSpPr>
          <p:cNvPr name="TextBox 8" id="8"/>
          <p:cNvSpPr txBox="true"/>
          <p:nvPr/>
        </p:nvSpPr>
        <p:spPr>
          <a:xfrm rot="0">
            <a:off x="12282836" y="1699895"/>
            <a:ext cx="4976464" cy="6839585"/>
          </a:xfrm>
          <a:prstGeom prst="rect">
            <a:avLst/>
          </a:prstGeom>
        </p:spPr>
        <p:txBody>
          <a:bodyPr anchor="t" rtlCol="false" tIns="0" lIns="0" bIns="0" rIns="0">
            <a:spAutoFit/>
          </a:bodyPr>
          <a:lstStyle/>
          <a:p>
            <a:pPr algn="ctr">
              <a:lnSpc>
                <a:spcPts val="3639"/>
              </a:lnSpc>
              <a:spcBef>
                <a:spcPct val="0"/>
              </a:spcBef>
            </a:pPr>
            <a:r>
              <a:rPr lang="en-US" b="true" sz="2599">
                <a:solidFill>
                  <a:srgbClr val="32620E"/>
                </a:solidFill>
                <a:latin typeface="Playfair Display Bold"/>
                <a:ea typeface="Playfair Display Bold"/>
                <a:cs typeface="Playfair Display Bold"/>
                <a:sym typeface="Playfair Display Bold"/>
              </a:rPr>
              <a:t>Spotify is a music, podcast, and digital video streaming service that allows users to listen to millions of songs and audio content from various artists around the world. Launched in 2008 by Daniel Ek and Martin Lorentzon in Sweden, Spotify offers a freemium model, where users can enjoy a free service with ads or subscribe to Spotify Premium for an ad-free experience, higher audio quality, and additional features such as offline mode.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true" flipV="true" rot="0">
            <a:off x="-1516193" y="-4644271"/>
            <a:ext cx="7394837" cy="8526541"/>
          </a:xfrm>
          <a:custGeom>
            <a:avLst/>
            <a:gdLst/>
            <a:ahLst/>
            <a:cxnLst/>
            <a:rect r="r" b="b" t="t" l="l"/>
            <a:pathLst>
              <a:path h="8526541" w="7394837">
                <a:moveTo>
                  <a:pt x="7394836" y="8526542"/>
                </a:moveTo>
                <a:lnTo>
                  <a:pt x="0" y="8526542"/>
                </a:lnTo>
                <a:lnTo>
                  <a:pt x="0" y="0"/>
                </a:lnTo>
                <a:lnTo>
                  <a:pt x="7394836" y="0"/>
                </a:lnTo>
                <a:lnTo>
                  <a:pt x="7394836" y="8526542"/>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392457"/>
            <a:ext cx="5724168" cy="1359212"/>
          </a:xfrm>
          <a:prstGeom prst="rect">
            <a:avLst/>
          </a:prstGeom>
        </p:spPr>
        <p:txBody>
          <a:bodyPr anchor="t" rtlCol="false" tIns="0" lIns="0" bIns="0" rIns="0">
            <a:spAutoFit/>
          </a:bodyPr>
          <a:lstStyle/>
          <a:p>
            <a:pPr algn="ctr">
              <a:lnSpc>
                <a:spcPts val="11182"/>
              </a:lnSpc>
              <a:spcBef>
                <a:spcPct val="0"/>
              </a:spcBef>
            </a:pPr>
            <a:r>
              <a:rPr lang="en-US" b="true" sz="7987">
                <a:solidFill>
                  <a:srgbClr val="32620E"/>
                </a:solidFill>
                <a:latin typeface="Playfair Display Bold"/>
                <a:ea typeface="Playfair Display Bold"/>
                <a:cs typeface="Playfair Display Bold"/>
                <a:sym typeface="Playfair Display Bold"/>
              </a:rPr>
              <a:t>Information</a:t>
            </a:r>
          </a:p>
        </p:txBody>
      </p:sp>
      <p:sp>
        <p:nvSpPr>
          <p:cNvPr name="TextBox 4" id="4"/>
          <p:cNvSpPr txBox="true"/>
          <p:nvPr/>
        </p:nvSpPr>
        <p:spPr>
          <a:xfrm rot="0">
            <a:off x="6752868" y="1075054"/>
            <a:ext cx="10506432" cy="8183246"/>
          </a:xfrm>
          <a:prstGeom prst="rect">
            <a:avLst/>
          </a:prstGeom>
        </p:spPr>
        <p:txBody>
          <a:bodyPr anchor="t" rtlCol="false" tIns="0" lIns="0" bIns="0" rIns="0">
            <a:spAutoFit/>
          </a:bodyPr>
          <a:lstStyle/>
          <a:p>
            <a:pPr algn="just" marL="474973" indent="-237486" lvl="1">
              <a:lnSpc>
                <a:spcPts val="3079"/>
              </a:lnSpc>
              <a:buFont typeface="Arial"/>
              <a:buChar char="•"/>
            </a:pPr>
            <a:r>
              <a:rPr lang="en-US" b="true" sz="2199">
                <a:solidFill>
                  <a:srgbClr val="32620E"/>
                </a:solidFill>
                <a:latin typeface="Playfair Display Bold"/>
                <a:ea typeface="Playfair Display Bold"/>
                <a:cs typeface="Playfair Display Bold"/>
                <a:sym typeface="Playfair Display Bold"/>
              </a:rPr>
              <a:t>Artist: Name of the Artist.</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Song: Name of the </a:t>
            </a:r>
            <a:r>
              <a:rPr lang="en-US" b="true" sz="2199">
                <a:solidFill>
                  <a:srgbClr val="32620E"/>
                </a:solidFill>
                <a:latin typeface="Playfair Display Bold"/>
                <a:ea typeface="Playfair Display Bold"/>
                <a:cs typeface="Playfair Display Bold"/>
                <a:sym typeface="Playfair Display Bold"/>
              </a:rPr>
              <a:t>Track.</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Duration_ms: Duration of the track in milliseconds.</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Explicit: The lyrics or content of a song or music video contain one or more elements that may be considered offensive or unsuitable for children.</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Year: Release Year of the track.</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Popularity: The higher the value, the more popular the song is.</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Danceability: Describes how suitable a track is for dancing based on a combination of musical elements such as tempo, rhythm stability, beat strength, and overall regularity. A value of 0.0 is least danceable, and 1.0 is most danceable.</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Energy: Measures the intensity and activity of a track from 0.0 to 1.0.</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Key: The key the track is in. Integers map to pitches using standard Pitch Class notation. For example, 0 = C, 1 = C♯/D♭, 2 = D, and so on. If no key is detected, the value is -1.</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Loudness: The overall loudness of a track in decibels (dB). Loudness values are averaged across the entire track and are useful for comparing relative loudness of tracks. Values typically range between -60 and 0 dB.</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Mode: Indicates the modality (major or minor) of a track, the type of scale from which its melodic content is derived. Major is represented by 1 and minor is represented by 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true" flipV="true" rot="0">
            <a:off x="-1516193" y="-4644271"/>
            <a:ext cx="7394837" cy="8526541"/>
          </a:xfrm>
          <a:custGeom>
            <a:avLst/>
            <a:gdLst/>
            <a:ahLst/>
            <a:cxnLst/>
            <a:rect r="r" b="b" t="t" l="l"/>
            <a:pathLst>
              <a:path h="8526541" w="7394837">
                <a:moveTo>
                  <a:pt x="7394836" y="8526542"/>
                </a:moveTo>
                <a:lnTo>
                  <a:pt x="0" y="8526542"/>
                </a:lnTo>
                <a:lnTo>
                  <a:pt x="0" y="0"/>
                </a:lnTo>
                <a:lnTo>
                  <a:pt x="7394836" y="0"/>
                </a:lnTo>
                <a:lnTo>
                  <a:pt x="7394836" y="8526542"/>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392457"/>
            <a:ext cx="5724168" cy="1359212"/>
          </a:xfrm>
          <a:prstGeom prst="rect">
            <a:avLst/>
          </a:prstGeom>
        </p:spPr>
        <p:txBody>
          <a:bodyPr anchor="t" rtlCol="false" tIns="0" lIns="0" bIns="0" rIns="0">
            <a:spAutoFit/>
          </a:bodyPr>
          <a:lstStyle/>
          <a:p>
            <a:pPr algn="ctr">
              <a:lnSpc>
                <a:spcPts val="11182"/>
              </a:lnSpc>
              <a:spcBef>
                <a:spcPct val="0"/>
              </a:spcBef>
            </a:pPr>
            <a:r>
              <a:rPr lang="en-US" b="true" sz="7987">
                <a:solidFill>
                  <a:srgbClr val="32620E"/>
                </a:solidFill>
                <a:latin typeface="Playfair Display Bold"/>
                <a:ea typeface="Playfair Display Bold"/>
                <a:cs typeface="Playfair Display Bold"/>
                <a:sym typeface="Playfair Display Bold"/>
              </a:rPr>
              <a:t>Information</a:t>
            </a:r>
          </a:p>
        </p:txBody>
      </p:sp>
      <p:sp>
        <p:nvSpPr>
          <p:cNvPr name="TextBox 4" id="4"/>
          <p:cNvSpPr txBox="true"/>
          <p:nvPr/>
        </p:nvSpPr>
        <p:spPr>
          <a:xfrm rot="0">
            <a:off x="6752868" y="1228090"/>
            <a:ext cx="10506432" cy="7792721"/>
          </a:xfrm>
          <a:prstGeom prst="rect">
            <a:avLst/>
          </a:prstGeom>
        </p:spPr>
        <p:txBody>
          <a:bodyPr anchor="t" rtlCol="false" tIns="0" lIns="0" bIns="0" rIns="0">
            <a:spAutoFit/>
          </a:bodyPr>
          <a:lstStyle/>
          <a:p>
            <a:pPr algn="just" marL="474973" indent="-237486" lvl="1">
              <a:lnSpc>
                <a:spcPts val="3079"/>
              </a:lnSpc>
              <a:buFont typeface="Arial"/>
              <a:buChar char="•"/>
            </a:pPr>
            <a:r>
              <a:rPr lang="en-US" b="true" sz="2199">
                <a:solidFill>
                  <a:srgbClr val="32620E"/>
                </a:solidFill>
                <a:latin typeface="Playfair Display Bold"/>
                <a:ea typeface="Playfair Display Bold"/>
                <a:cs typeface="Playfair Display Bold"/>
                <a:sym typeface="Playfair Display Bold"/>
              </a:rPr>
              <a:t>Speechiness: Detects the presence of spoken words in a track. The closer the value is to 1.0, the more exclusively speech-like the track. Values above 0.66 describe tracks that are likely entirely spoken words.</a:t>
            </a:r>
          </a:p>
          <a:p>
            <a:pPr algn="just" marL="474973" indent="-237486" lvl="1">
              <a:lnSpc>
                <a:spcPts val="3079"/>
              </a:lnSpc>
              <a:buFont typeface="Arial"/>
              <a:buChar char="•"/>
            </a:pPr>
            <a:r>
              <a:rPr lang="en-US" b="true" sz="2199">
                <a:solidFill>
                  <a:srgbClr val="32620E"/>
                </a:solidFill>
                <a:latin typeface="Playfair Display Bold"/>
                <a:ea typeface="Playfair Display Bold"/>
                <a:cs typeface="Playfair Display Bold"/>
                <a:sym typeface="Playfair Display Bold"/>
              </a:rPr>
              <a:t>Acousticness: A confidence measure from 0.0 to 1.0 of whether the track is acoustic. A value of 1.0 indicates high confidence the track is acoustic.</a:t>
            </a:r>
          </a:p>
          <a:p>
            <a:pPr algn="just" marL="474973" indent="-237486" lvl="1">
              <a:lnSpc>
                <a:spcPts val="3079"/>
              </a:lnSpc>
              <a:buFont typeface="Arial"/>
              <a:buChar char="•"/>
            </a:pPr>
            <a:r>
              <a:rPr lang="en-US" b="true" sz="2199">
                <a:solidFill>
                  <a:srgbClr val="32620E"/>
                </a:solidFill>
                <a:latin typeface="Playfair Display Bold"/>
                <a:ea typeface="Playfair Display Bold"/>
                <a:cs typeface="Playfair Display Bold"/>
                <a:sym typeface="Playfair Display Bold"/>
              </a:rPr>
              <a:t>Instrumentalness: Predicts whether a track contains no vocals. The closer the value is to 1.0, the more likely the track contains no vocal content. Values above 0.5 represent instrumental tracks, with higher confidence as the value approaches 1.0.</a:t>
            </a:r>
          </a:p>
          <a:p>
            <a:pPr algn="just" marL="474973" indent="-237486" lvl="1">
              <a:lnSpc>
                <a:spcPts val="3079"/>
              </a:lnSpc>
              <a:buFont typeface="Arial"/>
              <a:buChar char="•"/>
            </a:pPr>
            <a:r>
              <a:rPr lang="en-US" b="true" sz="2199">
                <a:solidFill>
                  <a:srgbClr val="32620E"/>
                </a:solidFill>
                <a:latin typeface="Playfair Display Bold"/>
                <a:ea typeface="Playfair Display Bold"/>
                <a:cs typeface="Playfair Display Bold"/>
                <a:sym typeface="Playfair Display Bold"/>
              </a:rPr>
              <a:t>Liveness: Detects the presence of an audience in the recording. Higher liveness values indicate a greater probability that the track was performed live. A value above 0.8 strongly suggests the track was recorded live.</a:t>
            </a:r>
          </a:p>
          <a:p>
            <a:pPr algn="just" marL="474973" indent="-237486" lvl="1">
              <a:lnSpc>
                <a:spcPts val="3079"/>
              </a:lnSpc>
              <a:buFont typeface="Arial"/>
              <a:buChar char="•"/>
            </a:pPr>
            <a:r>
              <a:rPr lang="en-US" b="true" sz="2199">
                <a:solidFill>
                  <a:srgbClr val="32620E"/>
                </a:solidFill>
                <a:latin typeface="Playfair Display Bold"/>
                <a:ea typeface="Playfair Display Bold"/>
                <a:cs typeface="Playfair Display Bold"/>
                <a:sym typeface="Playfair Display Bold"/>
              </a:rPr>
              <a:t>Valence: A measure from 0.0 to 1.0 describing the positivity conveyed by a track. Tracks with high valence sound more positive (e.g., happy, cheerful, euphoric), while tracks with low valence sound more negative (e.g., sad, depressed, angry).</a:t>
            </a:r>
          </a:p>
          <a:p>
            <a:pPr algn="just" marL="474973" indent="-237486" lvl="1">
              <a:lnSpc>
                <a:spcPts val="3079"/>
              </a:lnSpc>
              <a:buFont typeface="Arial"/>
              <a:buChar char="•"/>
            </a:pPr>
            <a:r>
              <a:rPr lang="en-US" b="true" sz="2199">
                <a:solidFill>
                  <a:srgbClr val="32620E"/>
                </a:solidFill>
                <a:latin typeface="Playfair Display Bold"/>
                <a:ea typeface="Playfair Display Bold"/>
                <a:cs typeface="Playfair Display Bold"/>
                <a:sym typeface="Playfair Display Bold"/>
              </a:rPr>
              <a:t>Tempo: The overall estimated tempo of a track in beats per minute (BPM). Tempo refers to the speed or pace of a given piece and derives directly from the average beat duration.</a:t>
            </a:r>
          </a:p>
          <a:p>
            <a:pPr algn="just" marL="474973" indent="-237486" lvl="1">
              <a:lnSpc>
                <a:spcPts val="3079"/>
              </a:lnSpc>
              <a:spcBef>
                <a:spcPct val="0"/>
              </a:spcBef>
              <a:buFont typeface="Arial"/>
              <a:buChar char="•"/>
            </a:pPr>
            <a:r>
              <a:rPr lang="en-US" b="true" sz="2199">
                <a:solidFill>
                  <a:srgbClr val="32620E"/>
                </a:solidFill>
                <a:latin typeface="Playfair Display Bold"/>
                <a:ea typeface="Playfair Display Bold"/>
                <a:cs typeface="Playfair Display Bold"/>
                <a:sym typeface="Playfair Display Bold"/>
              </a:rPr>
              <a:t>Genre: The genre of the track.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1776461" y="5573238"/>
            <a:ext cx="3347285" cy="1805860"/>
          </a:xfrm>
          <a:custGeom>
            <a:avLst/>
            <a:gdLst/>
            <a:ahLst/>
            <a:cxnLst/>
            <a:rect r="r" b="b" t="t" l="l"/>
            <a:pathLst>
              <a:path h="1805860" w="3347285">
                <a:moveTo>
                  <a:pt x="0" y="0"/>
                </a:moveTo>
                <a:lnTo>
                  <a:pt x="3347285" y="0"/>
                </a:lnTo>
                <a:lnTo>
                  <a:pt x="3347285" y="1805860"/>
                </a:lnTo>
                <a:lnTo>
                  <a:pt x="0" y="1805860"/>
                </a:lnTo>
                <a:lnTo>
                  <a:pt x="0" y="0"/>
                </a:lnTo>
                <a:close/>
              </a:path>
            </a:pathLst>
          </a:custGeom>
          <a:blipFill>
            <a:blip r:embed="rId2"/>
            <a:stretch>
              <a:fillRect l="0" t="0" r="0" b="0"/>
            </a:stretch>
          </a:blipFill>
        </p:spPr>
      </p:sp>
      <p:sp>
        <p:nvSpPr>
          <p:cNvPr name="Freeform 3" id="3"/>
          <p:cNvSpPr/>
          <p:nvPr/>
        </p:nvSpPr>
        <p:spPr>
          <a:xfrm flipH="false" flipV="false" rot="0">
            <a:off x="8105445" y="4405343"/>
            <a:ext cx="2077110" cy="2219135"/>
          </a:xfrm>
          <a:custGeom>
            <a:avLst/>
            <a:gdLst/>
            <a:ahLst/>
            <a:cxnLst/>
            <a:rect r="r" b="b" t="t" l="l"/>
            <a:pathLst>
              <a:path h="2219135" w="2077110">
                <a:moveTo>
                  <a:pt x="0" y="0"/>
                </a:moveTo>
                <a:lnTo>
                  <a:pt x="2077110" y="0"/>
                </a:lnTo>
                <a:lnTo>
                  <a:pt x="2077110" y="2219135"/>
                </a:lnTo>
                <a:lnTo>
                  <a:pt x="0" y="2219135"/>
                </a:lnTo>
                <a:lnTo>
                  <a:pt x="0" y="0"/>
                </a:lnTo>
                <a:close/>
              </a:path>
            </a:pathLst>
          </a:custGeom>
          <a:blipFill>
            <a:blip r:embed="rId3"/>
            <a:stretch>
              <a:fillRect l="0" t="0" r="0" b="0"/>
            </a:stretch>
          </a:blipFill>
        </p:spPr>
      </p:sp>
      <p:sp>
        <p:nvSpPr>
          <p:cNvPr name="Freeform 4" id="4"/>
          <p:cNvSpPr/>
          <p:nvPr/>
        </p:nvSpPr>
        <p:spPr>
          <a:xfrm flipH="false" flipV="false" rot="0">
            <a:off x="13555643" y="3637433"/>
            <a:ext cx="3703657" cy="1703750"/>
          </a:xfrm>
          <a:custGeom>
            <a:avLst/>
            <a:gdLst/>
            <a:ahLst/>
            <a:cxnLst/>
            <a:rect r="r" b="b" t="t" l="l"/>
            <a:pathLst>
              <a:path h="1703750" w="3703657">
                <a:moveTo>
                  <a:pt x="0" y="0"/>
                </a:moveTo>
                <a:lnTo>
                  <a:pt x="3703657" y="0"/>
                </a:lnTo>
                <a:lnTo>
                  <a:pt x="3703657" y="1703750"/>
                </a:lnTo>
                <a:lnTo>
                  <a:pt x="0" y="1703750"/>
                </a:lnTo>
                <a:lnTo>
                  <a:pt x="0" y="0"/>
                </a:lnTo>
                <a:close/>
              </a:path>
            </a:pathLst>
          </a:custGeom>
          <a:blipFill>
            <a:blip r:embed="rId4"/>
            <a:stretch>
              <a:fillRect l="-1102" t="0" r="0" b="0"/>
            </a:stretch>
          </a:blipFill>
        </p:spPr>
      </p:sp>
      <p:sp>
        <p:nvSpPr>
          <p:cNvPr name="Freeform 5" id="5"/>
          <p:cNvSpPr/>
          <p:nvPr/>
        </p:nvSpPr>
        <p:spPr>
          <a:xfrm flipH="false" flipV="false" rot="0">
            <a:off x="7991162" y="7022878"/>
            <a:ext cx="2305675" cy="2305675"/>
          </a:xfrm>
          <a:custGeom>
            <a:avLst/>
            <a:gdLst/>
            <a:ahLst/>
            <a:cxnLst/>
            <a:rect r="r" b="b" t="t" l="l"/>
            <a:pathLst>
              <a:path h="2305675" w="2305675">
                <a:moveTo>
                  <a:pt x="0" y="0"/>
                </a:moveTo>
                <a:lnTo>
                  <a:pt x="2305676" y="0"/>
                </a:lnTo>
                <a:lnTo>
                  <a:pt x="2305676" y="2305676"/>
                </a:lnTo>
                <a:lnTo>
                  <a:pt x="0" y="2305676"/>
                </a:lnTo>
                <a:lnTo>
                  <a:pt x="0" y="0"/>
                </a:lnTo>
                <a:close/>
              </a:path>
            </a:pathLst>
          </a:custGeom>
          <a:blipFill>
            <a:blip r:embed="rId5"/>
            <a:stretch>
              <a:fillRect l="0" t="0" r="0" b="0"/>
            </a:stretch>
          </a:blipFill>
        </p:spPr>
      </p:sp>
      <p:sp>
        <p:nvSpPr>
          <p:cNvPr name="Freeform 6" id="6"/>
          <p:cNvSpPr/>
          <p:nvPr/>
        </p:nvSpPr>
        <p:spPr>
          <a:xfrm flipH="false" flipV="false" rot="0">
            <a:off x="13555643" y="5573238"/>
            <a:ext cx="3414039" cy="2102479"/>
          </a:xfrm>
          <a:custGeom>
            <a:avLst/>
            <a:gdLst/>
            <a:ahLst/>
            <a:cxnLst/>
            <a:rect r="r" b="b" t="t" l="l"/>
            <a:pathLst>
              <a:path h="2102479" w="3414039">
                <a:moveTo>
                  <a:pt x="0" y="0"/>
                </a:moveTo>
                <a:lnTo>
                  <a:pt x="3414039" y="0"/>
                </a:lnTo>
                <a:lnTo>
                  <a:pt x="3414039" y="2102479"/>
                </a:lnTo>
                <a:lnTo>
                  <a:pt x="0" y="2102479"/>
                </a:lnTo>
                <a:lnTo>
                  <a:pt x="0" y="0"/>
                </a:lnTo>
                <a:close/>
              </a:path>
            </a:pathLst>
          </a:custGeom>
          <a:blipFill>
            <a:blip r:embed="rId6"/>
            <a:stretch>
              <a:fillRect l="0" t="0" r="0" b="0"/>
            </a:stretch>
          </a:blipFill>
        </p:spPr>
      </p:sp>
      <p:sp>
        <p:nvSpPr>
          <p:cNvPr name="Freeform 7" id="7"/>
          <p:cNvSpPr/>
          <p:nvPr/>
        </p:nvSpPr>
        <p:spPr>
          <a:xfrm flipH="true" flipV="false" rot="0">
            <a:off x="-2974345" y="-3075853"/>
            <a:ext cx="5929640" cy="6837111"/>
          </a:xfrm>
          <a:custGeom>
            <a:avLst/>
            <a:gdLst/>
            <a:ahLst/>
            <a:cxnLst/>
            <a:rect r="r" b="b" t="t" l="l"/>
            <a:pathLst>
              <a:path h="6837111" w="5929640">
                <a:moveTo>
                  <a:pt x="5929640" y="0"/>
                </a:moveTo>
                <a:lnTo>
                  <a:pt x="0" y="0"/>
                </a:lnTo>
                <a:lnTo>
                  <a:pt x="0" y="6837111"/>
                </a:lnTo>
                <a:lnTo>
                  <a:pt x="5929640" y="6837111"/>
                </a:lnTo>
                <a:lnTo>
                  <a:pt x="592964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5348300" y="-3075853"/>
            <a:ext cx="5929640" cy="6837111"/>
          </a:xfrm>
          <a:custGeom>
            <a:avLst/>
            <a:gdLst/>
            <a:ahLst/>
            <a:cxnLst/>
            <a:rect r="r" b="b" t="t" l="l"/>
            <a:pathLst>
              <a:path h="6837111" w="5929640">
                <a:moveTo>
                  <a:pt x="0" y="0"/>
                </a:moveTo>
                <a:lnTo>
                  <a:pt x="5929640" y="0"/>
                </a:lnTo>
                <a:lnTo>
                  <a:pt x="5929640" y="6837111"/>
                </a:lnTo>
                <a:lnTo>
                  <a:pt x="0" y="6837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28700" y="3849697"/>
            <a:ext cx="4659503" cy="1111292"/>
          </a:xfrm>
          <a:custGeom>
            <a:avLst/>
            <a:gdLst/>
            <a:ahLst/>
            <a:cxnLst/>
            <a:rect r="r" b="b" t="t" l="l"/>
            <a:pathLst>
              <a:path h="1111292" w="4659503">
                <a:moveTo>
                  <a:pt x="0" y="0"/>
                </a:moveTo>
                <a:lnTo>
                  <a:pt x="4659503" y="0"/>
                </a:lnTo>
                <a:lnTo>
                  <a:pt x="4659503" y="1111291"/>
                </a:lnTo>
                <a:lnTo>
                  <a:pt x="0" y="1111291"/>
                </a:lnTo>
                <a:lnTo>
                  <a:pt x="0" y="0"/>
                </a:lnTo>
                <a:close/>
              </a:path>
            </a:pathLst>
          </a:custGeom>
          <a:blipFill>
            <a:blip r:embed="rId9"/>
            <a:stretch>
              <a:fillRect l="0" t="0" r="0" b="0"/>
            </a:stretch>
          </a:blipFill>
        </p:spPr>
      </p:sp>
      <p:sp>
        <p:nvSpPr>
          <p:cNvPr name="Freeform 10" id="10"/>
          <p:cNvSpPr/>
          <p:nvPr/>
        </p:nvSpPr>
        <p:spPr>
          <a:xfrm flipH="false" flipV="false" rot="0">
            <a:off x="1028700" y="7988698"/>
            <a:ext cx="4095046" cy="1212134"/>
          </a:xfrm>
          <a:custGeom>
            <a:avLst/>
            <a:gdLst/>
            <a:ahLst/>
            <a:cxnLst/>
            <a:rect r="r" b="b" t="t" l="l"/>
            <a:pathLst>
              <a:path h="1212134" w="4095046">
                <a:moveTo>
                  <a:pt x="0" y="0"/>
                </a:moveTo>
                <a:lnTo>
                  <a:pt x="4095046" y="0"/>
                </a:lnTo>
                <a:lnTo>
                  <a:pt x="4095046" y="1212134"/>
                </a:lnTo>
                <a:lnTo>
                  <a:pt x="0" y="1212134"/>
                </a:lnTo>
                <a:lnTo>
                  <a:pt x="0" y="0"/>
                </a:lnTo>
                <a:close/>
              </a:path>
            </a:pathLst>
          </a:custGeom>
          <a:blipFill>
            <a:blip r:embed="rId10"/>
            <a:stretch>
              <a:fillRect l="0" t="0" r="0" b="0"/>
            </a:stretch>
          </a:blipFill>
        </p:spPr>
      </p:sp>
      <p:sp>
        <p:nvSpPr>
          <p:cNvPr name="Freeform 11" id="11"/>
          <p:cNvSpPr/>
          <p:nvPr/>
        </p:nvSpPr>
        <p:spPr>
          <a:xfrm flipH="false" flipV="false" rot="0">
            <a:off x="12073742" y="8216003"/>
            <a:ext cx="5185558" cy="1042297"/>
          </a:xfrm>
          <a:custGeom>
            <a:avLst/>
            <a:gdLst/>
            <a:ahLst/>
            <a:cxnLst/>
            <a:rect r="r" b="b" t="t" l="l"/>
            <a:pathLst>
              <a:path h="1042297" w="5185558">
                <a:moveTo>
                  <a:pt x="0" y="0"/>
                </a:moveTo>
                <a:lnTo>
                  <a:pt x="5185558" y="0"/>
                </a:lnTo>
                <a:lnTo>
                  <a:pt x="5185558" y="1042297"/>
                </a:lnTo>
                <a:lnTo>
                  <a:pt x="0" y="1042297"/>
                </a:lnTo>
                <a:lnTo>
                  <a:pt x="0" y="0"/>
                </a:lnTo>
                <a:close/>
              </a:path>
            </a:pathLst>
          </a:custGeom>
          <a:blipFill>
            <a:blip r:embed="rId11"/>
            <a:stretch>
              <a:fillRect l="0" t="0" r="0" b="0"/>
            </a:stretch>
          </a:blipFill>
        </p:spPr>
      </p:sp>
      <p:sp>
        <p:nvSpPr>
          <p:cNvPr name="TextBox 12" id="12"/>
          <p:cNvSpPr txBox="true"/>
          <p:nvPr/>
        </p:nvSpPr>
        <p:spPr>
          <a:xfrm rot="0">
            <a:off x="7302150" y="828675"/>
            <a:ext cx="3683701" cy="1913314"/>
          </a:xfrm>
          <a:prstGeom prst="rect">
            <a:avLst/>
          </a:prstGeom>
        </p:spPr>
        <p:txBody>
          <a:bodyPr anchor="t" rtlCol="false" tIns="0" lIns="0" bIns="0" rIns="0">
            <a:spAutoFit/>
          </a:bodyPr>
          <a:lstStyle/>
          <a:p>
            <a:pPr algn="ctr">
              <a:lnSpc>
                <a:spcPts val="15794"/>
              </a:lnSpc>
              <a:spcBef>
                <a:spcPct val="0"/>
              </a:spcBef>
            </a:pPr>
            <a:r>
              <a:rPr lang="en-US" b="true" sz="11282">
                <a:solidFill>
                  <a:srgbClr val="32620E"/>
                </a:solidFill>
                <a:latin typeface="Playfair Display Bold"/>
                <a:ea typeface="Playfair Display Bold"/>
                <a:cs typeface="Playfair Display Bold"/>
                <a:sym typeface="Playfair Display Bold"/>
              </a:rPr>
              <a:t>Tools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false" rot="0">
            <a:off x="15348300" y="-3075853"/>
            <a:ext cx="5929640" cy="6837111"/>
          </a:xfrm>
          <a:custGeom>
            <a:avLst/>
            <a:gdLst/>
            <a:ahLst/>
            <a:cxnLst/>
            <a:rect r="r" b="b" t="t" l="l"/>
            <a:pathLst>
              <a:path h="6837111" w="5929640">
                <a:moveTo>
                  <a:pt x="0" y="0"/>
                </a:moveTo>
                <a:lnTo>
                  <a:pt x="5929640" y="0"/>
                </a:lnTo>
                <a:lnTo>
                  <a:pt x="5929640" y="6837111"/>
                </a:lnTo>
                <a:lnTo>
                  <a:pt x="0" y="6837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2955295" y="6523016"/>
            <a:ext cx="5929640" cy="6837111"/>
          </a:xfrm>
          <a:custGeom>
            <a:avLst/>
            <a:gdLst/>
            <a:ahLst/>
            <a:cxnLst/>
            <a:rect r="r" b="b" t="t" l="l"/>
            <a:pathLst>
              <a:path h="6837111" w="5929640">
                <a:moveTo>
                  <a:pt x="5929640" y="6837111"/>
                </a:moveTo>
                <a:lnTo>
                  <a:pt x="0" y="6837111"/>
                </a:lnTo>
                <a:lnTo>
                  <a:pt x="0" y="0"/>
                </a:lnTo>
                <a:lnTo>
                  <a:pt x="5929640" y="0"/>
                </a:lnTo>
                <a:lnTo>
                  <a:pt x="5929640" y="6837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42039" y="2326606"/>
            <a:ext cx="6033261" cy="5008308"/>
          </a:xfrm>
          <a:custGeom>
            <a:avLst/>
            <a:gdLst/>
            <a:ahLst/>
            <a:cxnLst/>
            <a:rect r="r" b="b" t="t" l="l"/>
            <a:pathLst>
              <a:path h="5008308" w="6033261">
                <a:moveTo>
                  <a:pt x="0" y="0"/>
                </a:moveTo>
                <a:lnTo>
                  <a:pt x="6033261" y="0"/>
                </a:lnTo>
                <a:lnTo>
                  <a:pt x="6033261" y="5008308"/>
                </a:lnTo>
                <a:lnTo>
                  <a:pt x="0" y="5008308"/>
                </a:lnTo>
                <a:lnTo>
                  <a:pt x="0" y="0"/>
                </a:lnTo>
                <a:close/>
              </a:path>
            </a:pathLst>
          </a:custGeom>
          <a:blipFill>
            <a:blip r:embed="rId4"/>
            <a:stretch>
              <a:fillRect l="-9526" t="-11298" r="-8982" b="-11475"/>
            </a:stretch>
          </a:blipFill>
        </p:spPr>
      </p:sp>
      <p:sp>
        <p:nvSpPr>
          <p:cNvPr name="Freeform 5" id="5"/>
          <p:cNvSpPr/>
          <p:nvPr/>
        </p:nvSpPr>
        <p:spPr>
          <a:xfrm flipH="false" flipV="false" rot="0">
            <a:off x="8475300" y="2326606"/>
            <a:ext cx="7625023" cy="1860171"/>
          </a:xfrm>
          <a:custGeom>
            <a:avLst/>
            <a:gdLst/>
            <a:ahLst/>
            <a:cxnLst/>
            <a:rect r="r" b="b" t="t" l="l"/>
            <a:pathLst>
              <a:path h="1860171" w="7625023">
                <a:moveTo>
                  <a:pt x="0" y="0"/>
                </a:moveTo>
                <a:lnTo>
                  <a:pt x="7625022" y="0"/>
                </a:lnTo>
                <a:lnTo>
                  <a:pt x="7625022" y="1860171"/>
                </a:lnTo>
                <a:lnTo>
                  <a:pt x="0" y="1860171"/>
                </a:lnTo>
                <a:lnTo>
                  <a:pt x="0" y="0"/>
                </a:lnTo>
                <a:close/>
              </a:path>
            </a:pathLst>
          </a:custGeom>
          <a:blipFill>
            <a:blip r:embed="rId5"/>
            <a:stretch>
              <a:fillRect l="-10715" t="-43924" r="-11005" b="-46298"/>
            </a:stretch>
          </a:blipFill>
        </p:spPr>
      </p:sp>
      <p:sp>
        <p:nvSpPr>
          <p:cNvPr name="Freeform 6" id="6"/>
          <p:cNvSpPr/>
          <p:nvPr/>
        </p:nvSpPr>
        <p:spPr>
          <a:xfrm flipH="false" flipV="false" rot="0">
            <a:off x="8475300" y="5053395"/>
            <a:ext cx="3514643" cy="2281519"/>
          </a:xfrm>
          <a:custGeom>
            <a:avLst/>
            <a:gdLst/>
            <a:ahLst/>
            <a:cxnLst/>
            <a:rect r="r" b="b" t="t" l="l"/>
            <a:pathLst>
              <a:path h="2281519" w="3514643">
                <a:moveTo>
                  <a:pt x="0" y="0"/>
                </a:moveTo>
                <a:lnTo>
                  <a:pt x="3514642" y="0"/>
                </a:lnTo>
                <a:lnTo>
                  <a:pt x="3514642" y="2281519"/>
                </a:lnTo>
                <a:lnTo>
                  <a:pt x="0" y="2281519"/>
                </a:lnTo>
                <a:lnTo>
                  <a:pt x="0" y="0"/>
                </a:lnTo>
                <a:close/>
              </a:path>
            </a:pathLst>
          </a:custGeom>
          <a:blipFill>
            <a:blip r:embed="rId6"/>
            <a:stretch>
              <a:fillRect l="-28818" t="-41619" r="-27617" b="-41619"/>
            </a:stretch>
          </a:blipFill>
        </p:spPr>
      </p:sp>
      <p:sp>
        <p:nvSpPr>
          <p:cNvPr name="TextBox 7" id="7"/>
          <p:cNvSpPr txBox="true"/>
          <p:nvPr/>
        </p:nvSpPr>
        <p:spPr>
          <a:xfrm rot="0">
            <a:off x="1028700" y="914400"/>
            <a:ext cx="7260431"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Pre-processing Data</a:t>
            </a:r>
          </a:p>
        </p:txBody>
      </p:sp>
      <p:sp>
        <p:nvSpPr>
          <p:cNvPr name="TextBox 8" id="8"/>
          <p:cNvSpPr txBox="true"/>
          <p:nvPr/>
        </p:nvSpPr>
        <p:spPr>
          <a:xfrm rot="0">
            <a:off x="12108779" y="6768158"/>
            <a:ext cx="5150521" cy="2490142"/>
          </a:xfrm>
          <a:prstGeom prst="rect">
            <a:avLst/>
          </a:prstGeom>
        </p:spPr>
        <p:txBody>
          <a:bodyPr anchor="t" rtlCol="false" tIns="0" lIns="0" bIns="0" rIns="0">
            <a:spAutoFit/>
          </a:bodyPr>
          <a:lstStyle/>
          <a:p>
            <a:pPr algn="l" marL="774633" indent="-387317" lvl="1">
              <a:lnSpc>
                <a:spcPts val="5023"/>
              </a:lnSpc>
              <a:buAutoNum type="arabicPeriod" startAt="1"/>
            </a:pPr>
            <a:r>
              <a:rPr lang="en-US" sz="3587">
                <a:solidFill>
                  <a:srgbClr val="32620E"/>
                </a:solidFill>
                <a:latin typeface="Playfair Display"/>
                <a:ea typeface="Playfair Display"/>
                <a:cs typeface="Playfair Display"/>
                <a:sym typeface="Playfair Display"/>
              </a:rPr>
              <a:t>Importing all the Required Libraries</a:t>
            </a:r>
          </a:p>
          <a:p>
            <a:pPr algn="l" marL="774633" indent="-387317" lvl="1">
              <a:lnSpc>
                <a:spcPts val="5023"/>
              </a:lnSpc>
              <a:buAutoNum type="arabicPeriod" startAt="1"/>
            </a:pPr>
            <a:r>
              <a:rPr lang="en-US" sz="3587">
                <a:solidFill>
                  <a:srgbClr val="32620E"/>
                </a:solidFill>
                <a:latin typeface="Playfair Display"/>
                <a:ea typeface="Playfair Display"/>
                <a:cs typeface="Playfair Display"/>
                <a:sym typeface="Playfair Display"/>
              </a:rPr>
              <a:t>Reading Files</a:t>
            </a:r>
          </a:p>
          <a:p>
            <a:pPr algn="l" marL="774633" indent="-387317" lvl="1">
              <a:lnSpc>
                <a:spcPts val="5023"/>
              </a:lnSpc>
              <a:spcBef>
                <a:spcPct val="0"/>
              </a:spcBef>
              <a:buAutoNum type="arabicPeriod" startAt="1"/>
            </a:pPr>
            <a:r>
              <a:rPr lang="en-US" sz="3587">
                <a:solidFill>
                  <a:srgbClr val="32620E"/>
                </a:solidFill>
                <a:latin typeface="Playfair Display"/>
                <a:ea typeface="Playfair Display"/>
                <a:cs typeface="Playfair Display"/>
                <a:sym typeface="Playfair Display"/>
              </a:rPr>
              <a:t>Show the Top 5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3D3D3"/>
        </a:solidFill>
      </p:bgPr>
    </p:bg>
    <p:spTree>
      <p:nvGrpSpPr>
        <p:cNvPr id="1" name=""/>
        <p:cNvGrpSpPr/>
        <p:nvPr/>
      </p:nvGrpSpPr>
      <p:grpSpPr>
        <a:xfrm>
          <a:off x="0" y="0"/>
          <a:ext cx="0" cy="0"/>
          <a:chOff x="0" y="0"/>
          <a:chExt cx="0" cy="0"/>
        </a:xfrm>
      </p:grpSpPr>
      <p:sp>
        <p:nvSpPr>
          <p:cNvPr name="Freeform 2" id="2"/>
          <p:cNvSpPr/>
          <p:nvPr/>
        </p:nvSpPr>
        <p:spPr>
          <a:xfrm flipH="false" flipV="true" rot="0">
            <a:off x="15323180" y="6475083"/>
            <a:ext cx="5929640" cy="6837111"/>
          </a:xfrm>
          <a:custGeom>
            <a:avLst/>
            <a:gdLst/>
            <a:ahLst/>
            <a:cxnLst/>
            <a:rect r="r" b="b" t="t" l="l"/>
            <a:pathLst>
              <a:path h="6837111" w="5929640">
                <a:moveTo>
                  <a:pt x="0" y="6837111"/>
                </a:moveTo>
                <a:lnTo>
                  <a:pt x="5929640" y="6837111"/>
                </a:lnTo>
                <a:lnTo>
                  <a:pt x="5929640" y="0"/>
                </a:lnTo>
                <a:lnTo>
                  <a:pt x="0" y="0"/>
                </a:lnTo>
                <a:lnTo>
                  <a:pt x="0" y="6837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964820" y="-3075853"/>
            <a:ext cx="5929640" cy="6837111"/>
          </a:xfrm>
          <a:custGeom>
            <a:avLst/>
            <a:gdLst/>
            <a:ahLst/>
            <a:cxnLst/>
            <a:rect r="r" b="b" t="t" l="l"/>
            <a:pathLst>
              <a:path h="6837111" w="5929640">
                <a:moveTo>
                  <a:pt x="5929640" y="0"/>
                </a:moveTo>
                <a:lnTo>
                  <a:pt x="0" y="0"/>
                </a:lnTo>
                <a:lnTo>
                  <a:pt x="0" y="6837111"/>
                </a:lnTo>
                <a:lnTo>
                  <a:pt x="5929640" y="6837111"/>
                </a:lnTo>
                <a:lnTo>
                  <a:pt x="592964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52700" y="2990796"/>
            <a:ext cx="5400506" cy="2152704"/>
          </a:xfrm>
          <a:custGeom>
            <a:avLst/>
            <a:gdLst/>
            <a:ahLst/>
            <a:cxnLst/>
            <a:rect r="r" b="b" t="t" l="l"/>
            <a:pathLst>
              <a:path h="2152704" w="5400506">
                <a:moveTo>
                  <a:pt x="0" y="0"/>
                </a:moveTo>
                <a:lnTo>
                  <a:pt x="5400506" y="0"/>
                </a:lnTo>
                <a:lnTo>
                  <a:pt x="5400506" y="2152704"/>
                </a:lnTo>
                <a:lnTo>
                  <a:pt x="0" y="2152704"/>
                </a:lnTo>
                <a:lnTo>
                  <a:pt x="0" y="0"/>
                </a:lnTo>
                <a:close/>
              </a:path>
            </a:pathLst>
          </a:custGeom>
          <a:blipFill>
            <a:blip r:embed="rId4"/>
            <a:stretch>
              <a:fillRect l="-15564" t="-36794" r="-14666" b="-35950"/>
            </a:stretch>
          </a:blipFill>
        </p:spPr>
      </p:sp>
      <p:sp>
        <p:nvSpPr>
          <p:cNvPr name="Freeform 5" id="5"/>
          <p:cNvSpPr/>
          <p:nvPr/>
        </p:nvSpPr>
        <p:spPr>
          <a:xfrm flipH="false" flipV="false" rot="0">
            <a:off x="2552700" y="5108544"/>
            <a:ext cx="2861695" cy="2733079"/>
          </a:xfrm>
          <a:custGeom>
            <a:avLst/>
            <a:gdLst/>
            <a:ahLst/>
            <a:cxnLst/>
            <a:rect r="r" b="b" t="t" l="l"/>
            <a:pathLst>
              <a:path h="2733079" w="2861695">
                <a:moveTo>
                  <a:pt x="0" y="0"/>
                </a:moveTo>
                <a:lnTo>
                  <a:pt x="2861695" y="0"/>
                </a:lnTo>
                <a:lnTo>
                  <a:pt x="2861695" y="2733078"/>
                </a:lnTo>
                <a:lnTo>
                  <a:pt x="0" y="2733078"/>
                </a:lnTo>
                <a:lnTo>
                  <a:pt x="0" y="0"/>
                </a:lnTo>
                <a:close/>
              </a:path>
            </a:pathLst>
          </a:custGeom>
          <a:blipFill>
            <a:blip r:embed="rId5"/>
            <a:stretch>
              <a:fillRect l="-2518" t="-3920" r="-5876" b="-112513"/>
            </a:stretch>
          </a:blipFill>
        </p:spPr>
      </p:sp>
      <p:sp>
        <p:nvSpPr>
          <p:cNvPr name="Freeform 6" id="6"/>
          <p:cNvSpPr/>
          <p:nvPr/>
        </p:nvSpPr>
        <p:spPr>
          <a:xfrm flipH="false" flipV="false" rot="0">
            <a:off x="5414395" y="5108544"/>
            <a:ext cx="3040699" cy="3115342"/>
          </a:xfrm>
          <a:custGeom>
            <a:avLst/>
            <a:gdLst/>
            <a:ahLst/>
            <a:cxnLst/>
            <a:rect r="r" b="b" t="t" l="l"/>
            <a:pathLst>
              <a:path h="3115342" w="3040699">
                <a:moveTo>
                  <a:pt x="0" y="0"/>
                </a:moveTo>
                <a:lnTo>
                  <a:pt x="3040699" y="0"/>
                </a:lnTo>
                <a:lnTo>
                  <a:pt x="3040699" y="3115342"/>
                </a:lnTo>
                <a:lnTo>
                  <a:pt x="0" y="3115342"/>
                </a:lnTo>
                <a:lnTo>
                  <a:pt x="0" y="0"/>
                </a:lnTo>
                <a:close/>
              </a:path>
            </a:pathLst>
          </a:custGeom>
          <a:blipFill>
            <a:blip r:embed="rId5"/>
            <a:stretch>
              <a:fillRect l="-2013" t="-87911" r="0" b="-1965"/>
            </a:stretch>
          </a:blipFill>
        </p:spPr>
      </p:sp>
      <p:sp>
        <p:nvSpPr>
          <p:cNvPr name="Freeform 7" id="7"/>
          <p:cNvSpPr/>
          <p:nvPr/>
        </p:nvSpPr>
        <p:spPr>
          <a:xfrm flipH="false" flipV="false" rot="0">
            <a:off x="11270641" y="4760487"/>
            <a:ext cx="3671539" cy="1077139"/>
          </a:xfrm>
          <a:custGeom>
            <a:avLst/>
            <a:gdLst/>
            <a:ahLst/>
            <a:cxnLst/>
            <a:rect r="r" b="b" t="t" l="l"/>
            <a:pathLst>
              <a:path h="1077139" w="3671539">
                <a:moveTo>
                  <a:pt x="0" y="0"/>
                </a:moveTo>
                <a:lnTo>
                  <a:pt x="3671539" y="0"/>
                </a:lnTo>
                <a:lnTo>
                  <a:pt x="3671539" y="1077139"/>
                </a:lnTo>
                <a:lnTo>
                  <a:pt x="0" y="1077139"/>
                </a:lnTo>
                <a:lnTo>
                  <a:pt x="0" y="0"/>
                </a:lnTo>
                <a:close/>
              </a:path>
            </a:pathLst>
          </a:custGeom>
          <a:blipFill>
            <a:blip r:embed="rId6"/>
            <a:stretch>
              <a:fillRect l="0" t="0" r="0" b="0"/>
            </a:stretch>
          </a:blipFill>
        </p:spPr>
      </p:sp>
      <p:sp>
        <p:nvSpPr>
          <p:cNvPr name="Freeform 8" id="8"/>
          <p:cNvSpPr/>
          <p:nvPr/>
        </p:nvSpPr>
        <p:spPr>
          <a:xfrm flipH="false" flipV="false" rot="0">
            <a:off x="10472858" y="2990796"/>
            <a:ext cx="5267106" cy="1769691"/>
          </a:xfrm>
          <a:custGeom>
            <a:avLst/>
            <a:gdLst/>
            <a:ahLst/>
            <a:cxnLst/>
            <a:rect r="r" b="b" t="t" l="l"/>
            <a:pathLst>
              <a:path h="1769691" w="5267106">
                <a:moveTo>
                  <a:pt x="0" y="0"/>
                </a:moveTo>
                <a:lnTo>
                  <a:pt x="5267105" y="0"/>
                </a:lnTo>
                <a:lnTo>
                  <a:pt x="5267105" y="1769691"/>
                </a:lnTo>
                <a:lnTo>
                  <a:pt x="0" y="1769691"/>
                </a:lnTo>
                <a:lnTo>
                  <a:pt x="0" y="0"/>
                </a:lnTo>
                <a:close/>
              </a:path>
            </a:pathLst>
          </a:custGeom>
          <a:blipFill>
            <a:blip r:embed="rId7"/>
            <a:stretch>
              <a:fillRect l="-13325" t="-45185" r="-14294" b="-39218"/>
            </a:stretch>
          </a:blipFill>
        </p:spPr>
      </p:sp>
      <p:sp>
        <p:nvSpPr>
          <p:cNvPr name="TextBox 9" id="9"/>
          <p:cNvSpPr txBox="true"/>
          <p:nvPr/>
        </p:nvSpPr>
        <p:spPr>
          <a:xfrm rot="0">
            <a:off x="1028700" y="914400"/>
            <a:ext cx="11962562" cy="1028700"/>
          </a:xfrm>
          <a:prstGeom prst="rect">
            <a:avLst/>
          </a:prstGeom>
        </p:spPr>
        <p:txBody>
          <a:bodyPr anchor="t" rtlCol="false" tIns="0" lIns="0" bIns="0" rIns="0">
            <a:spAutoFit/>
          </a:bodyPr>
          <a:lstStyle/>
          <a:p>
            <a:pPr algn="l">
              <a:lnSpc>
                <a:spcPts val="8400"/>
              </a:lnSpc>
              <a:spcBef>
                <a:spcPct val="0"/>
              </a:spcBef>
            </a:pPr>
            <a:r>
              <a:rPr lang="en-US" b="true" sz="6000">
                <a:solidFill>
                  <a:srgbClr val="32620E"/>
                </a:solidFill>
                <a:latin typeface="Playfair Display Bold"/>
                <a:ea typeface="Playfair Display Bold"/>
                <a:cs typeface="Playfair Display Bold"/>
                <a:sym typeface="Playfair Display Bold"/>
              </a:rPr>
              <a:t>Exploratory Data Analysis</a:t>
            </a:r>
          </a:p>
        </p:txBody>
      </p:sp>
      <p:sp>
        <p:nvSpPr>
          <p:cNvPr name="TextBox 10" id="10"/>
          <p:cNvSpPr txBox="true"/>
          <p:nvPr/>
        </p:nvSpPr>
        <p:spPr>
          <a:xfrm rot="0">
            <a:off x="10555265" y="6768158"/>
            <a:ext cx="5150521" cy="2490142"/>
          </a:xfrm>
          <a:prstGeom prst="rect">
            <a:avLst/>
          </a:prstGeom>
        </p:spPr>
        <p:txBody>
          <a:bodyPr anchor="t" rtlCol="false" tIns="0" lIns="0" bIns="0" rIns="0">
            <a:spAutoFit/>
          </a:bodyPr>
          <a:lstStyle/>
          <a:p>
            <a:pPr algn="l" marL="774633" indent="-387317" lvl="1">
              <a:lnSpc>
                <a:spcPts val="5023"/>
              </a:lnSpc>
              <a:buAutoNum type="arabicPeriod" startAt="1"/>
            </a:pPr>
            <a:r>
              <a:rPr lang="en-US" sz="3587">
                <a:solidFill>
                  <a:srgbClr val="32620E"/>
                </a:solidFill>
                <a:latin typeface="Playfair Display"/>
                <a:ea typeface="Playfair Display"/>
                <a:cs typeface="Playfair Display"/>
                <a:sym typeface="Playfair Display"/>
              </a:rPr>
              <a:t>Checking for null values</a:t>
            </a:r>
          </a:p>
          <a:p>
            <a:pPr algn="l" marL="774633" indent="-387317" lvl="1">
              <a:lnSpc>
                <a:spcPts val="5023"/>
              </a:lnSpc>
              <a:spcBef>
                <a:spcPct val="0"/>
              </a:spcBef>
              <a:buAutoNum type="arabicPeriod" startAt="1"/>
            </a:pPr>
            <a:r>
              <a:rPr lang="en-US" sz="3587">
                <a:solidFill>
                  <a:srgbClr val="32620E"/>
                </a:solidFill>
                <a:latin typeface="Playfair Display"/>
                <a:ea typeface="Playfair Display"/>
                <a:cs typeface="Playfair Display"/>
                <a:sym typeface="Playfair Display"/>
              </a:rPr>
              <a:t>Checking for duplicate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DAGdgx8ol38</dc:identifier>
  <dcterms:modified xsi:type="dcterms:W3CDTF">2011-08-01T06:04:30Z</dcterms:modified>
  <cp:revision>1</cp:revision>
  <dc:title>ANALYSIS SPOTIFY</dc:title>
</cp:coreProperties>
</file>