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3" r:id="rId3"/>
    <p:sldId id="257" r:id="rId4"/>
    <p:sldId id="258" r:id="rId5"/>
    <p:sldId id="259" r:id="rId6"/>
    <p:sldId id="264" r:id="rId7"/>
    <p:sldId id="260" r:id="rId8"/>
    <p:sldId id="265" r:id="rId9"/>
    <p:sldId id="269" r:id="rId10"/>
    <p:sldId id="266" r:id="rId11"/>
    <p:sldId id="268" r:id="rId12"/>
    <p:sldId id="271" r:id="rId13"/>
    <p:sldId id="272" r:id="rId14"/>
    <p:sldId id="273" r:id="rId15"/>
    <p:sldId id="274" r:id="rId16"/>
    <p:sldId id="270" r:id="rId17"/>
    <p:sldId id="261" r:id="rId18"/>
    <p:sldId id="275" r:id="rId19"/>
    <p:sldId id="276" r:id="rId20"/>
    <p:sldId id="277" r:id="rId21"/>
    <p:sldId id="278" r:id="rId22"/>
    <p:sldId id="267"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08" autoAdjust="0"/>
  </p:normalViewPr>
  <p:slideViewPr>
    <p:cSldViewPr>
      <p:cViewPr varScale="1">
        <p:scale>
          <a:sx n="41" d="100"/>
          <a:sy n="41" d="100"/>
        </p:scale>
        <p:origin x="1362" y="60"/>
      </p:cViewPr>
      <p:guideLst>
        <p:guide orient="horz" pos="2160"/>
        <p:guide pos="2880"/>
      </p:guideLst>
    </p:cSldViewPr>
  </p:slideViewPr>
  <p:notesTextViewPr>
    <p:cViewPr>
      <p:scale>
        <a:sx n="1" d="1"/>
        <a:sy n="1" d="1"/>
      </p:scale>
      <p:origin x="0" y="0"/>
    </p:cViewPr>
  </p:notesTextViewPr>
  <p:notesViewPr>
    <p:cSldViewPr>
      <p:cViewPr varScale="1">
        <p:scale>
          <a:sx n="39" d="100"/>
          <a:sy n="39" d="100"/>
        </p:scale>
        <p:origin x="-22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1A3C56-3D8E-4A68-9E0B-DB48D861BCF8}" type="datetimeFigureOut">
              <a:rPr lang="es-ES" smtClean="0"/>
              <a:t>28/11/2015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FFD001-E99B-4B42-96DE-ACBE14C24FA8}" type="slidenum">
              <a:rPr lang="es-ES" smtClean="0"/>
              <a:t>‹Nº›</a:t>
            </a:fld>
            <a:endParaRPr lang="es-ES"/>
          </a:p>
        </p:txBody>
      </p:sp>
    </p:spTree>
    <p:extLst>
      <p:ext uri="{BB962C8B-B14F-4D97-AF65-F5344CB8AC3E}">
        <p14:creationId xmlns:p14="http://schemas.microsoft.com/office/powerpoint/2010/main" val="969481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1" kern="1200" dirty="0" smtClean="0">
                <a:solidFill>
                  <a:schemeClr val="tx1"/>
                </a:solidFill>
                <a:effectLst/>
                <a:latin typeface="+mn-lt"/>
                <a:ea typeface="+mn-ea"/>
                <a:cs typeface="+mn-cs"/>
              </a:rPr>
              <a:t>ASPECTOS SICO-</a:t>
            </a:r>
            <a:r>
              <a:rPr lang="es-ES" sz="1200" b="1" kern="1200" cap="all" dirty="0" smtClean="0">
                <a:solidFill>
                  <a:schemeClr val="tx1"/>
                </a:solidFill>
                <a:effectLst/>
                <a:latin typeface="+mn-lt"/>
                <a:ea typeface="+mn-ea"/>
                <a:cs typeface="+mn-cs"/>
              </a:rPr>
              <a:t>sociales</a:t>
            </a:r>
            <a:r>
              <a:rPr lang="es-ES" sz="1200" b="1" kern="1200" dirty="0" smtClean="0">
                <a:solidFill>
                  <a:schemeClr val="tx1"/>
                </a:solidFill>
                <a:effectLst/>
                <a:latin typeface="+mn-lt"/>
                <a:ea typeface="+mn-ea"/>
                <a:cs typeface="+mn-cs"/>
              </a:rPr>
              <a:t> DEL PACIENTE Y DEL PROFESIONAL DE SALUD</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Analicemos los aspectos sicológicos del paciente que actúan como mecanismos de barrera:</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Existen dos fases a tener en cuenta. La 1ª se produce cuando a la persona se le confirma el diagnóstico. Esto con frecuencia inicia una etapa de descompensación emocional que generalmente se caracteriza por depresión y sentimiento de culpabilidad, transición necesaria de ajuste de los mecanismos  sicológicos de defensa  hasta la aceptación de la enfermedad y de la atención especializada </a:t>
            </a:r>
            <a:r>
              <a:rPr lang="es-ES" sz="1200" u="sng" kern="1200" dirty="0" smtClean="0">
                <a:solidFill>
                  <a:schemeClr val="tx1"/>
                </a:solidFill>
                <a:effectLst/>
                <a:latin typeface="+mn-lt"/>
                <a:ea typeface="+mn-ea"/>
                <a:cs typeface="+mn-cs"/>
              </a:rPr>
              <a:t>(5, 15, 25,32)</a:t>
            </a:r>
            <a:r>
              <a:rPr lang="es-ES" sz="1200" kern="1200" dirty="0" smtClean="0">
                <a:solidFill>
                  <a:schemeClr val="tx1"/>
                </a:solidFill>
                <a:effectLst/>
                <a:latin typeface="+mn-lt"/>
                <a:ea typeface="+mn-ea"/>
                <a:cs typeface="+mn-cs"/>
              </a:rPr>
              <a:t>. En esos momentos el paciente  se plantea y nos plantea:</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1-Me van a obligar a referir detalles íntimos de mi vida y total, esto no tiene cura.</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2-Yo no concibo como esto me ocurrió a mí,  que no soy promiscuo. Seguro mi pareja me ha sido infiel.</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3-El equipo de salud que me atiende me ve como vicioso o pervertido y adoptan una actitud de distanciamiento.</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4-Me voy a morir. Mejor, me tiro por la calle del medio.</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Estas barreras hacen muy difícil el manejo inicial y sólo una buena capacidad de empatía y adecuada información, brindada de forma sincera y optimista logran vencerlas.</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Durante la 2ª fase, los problemas fundamentales se deben a inadecuadas actitudes de los trabajadores de la Salud y a las complicaciones del tratamiento. Hemos presenciado actitudes de médicos y enfermeros que se han negado a atender casos que honestamente han expuesto su problema de salud</a:t>
            </a:r>
            <a:r>
              <a:rPr lang="es-ES" sz="1200" u="sng" kern="1200" dirty="0" smtClean="0">
                <a:solidFill>
                  <a:schemeClr val="tx1"/>
                </a:solidFill>
                <a:effectLst/>
                <a:latin typeface="+mn-lt"/>
                <a:ea typeface="+mn-ea"/>
                <a:cs typeface="+mn-cs"/>
              </a:rPr>
              <a:t>.</a:t>
            </a:r>
            <a:r>
              <a:rPr lang="es-ES" sz="1200" kern="1200" dirty="0" smtClean="0">
                <a:solidFill>
                  <a:schemeClr val="tx1"/>
                </a:solidFill>
                <a:effectLst/>
                <a:latin typeface="+mn-lt"/>
                <a:ea typeface="+mn-ea"/>
                <a:cs typeface="+mn-cs"/>
              </a:rPr>
              <a:t> </a:t>
            </a:r>
            <a:r>
              <a:rPr lang="es-ES" sz="1200" u="sng" kern="1200" dirty="0" smtClean="0">
                <a:solidFill>
                  <a:schemeClr val="tx1"/>
                </a:solidFill>
                <a:effectLst/>
                <a:latin typeface="+mn-lt"/>
                <a:ea typeface="+mn-ea"/>
                <a:cs typeface="+mn-cs"/>
              </a:rPr>
              <a:t>(5,16,</a:t>
            </a:r>
            <a:r>
              <a:rPr lang="es-ES" sz="1200" kern="1200" dirty="0" smtClean="0">
                <a:solidFill>
                  <a:schemeClr val="tx1"/>
                </a:solidFill>
                <a:effectLst/>
                <a:latin typeface="+mn-lt"/>
                <a:ea typeface="+mn-ea"/>
                <a:cs typeface="+mn-cs"/>
              </a:rPr>
              <a:t> </a:t>
            </a:r>
            <a:r>
              <a:rPr lang="es-ES" sz="1200" u="sng" kern="1200" dirty="0" smtClean="0">
                <a:solidFill>
                  <a:schemeClr val="tx1"/>
                </a:solidFill>
                <a:effectLst/>
                <a:latin typeface="+mn-lt"/>
                <a:ea typeface="+mn-ea"/>
                <a:cs typeface="+mn-cs"/>
              </a:rPr>
              <a:t>22)</a:t>
            </a:r>
            <a:r>
              <a:rPr lang="es-ES" sz="1200" kern="1200" dirty="0" smtClean="0">
                <a:solidFill>
                  <a:schemeClr val="tx1"/>
                </a:solidFill>
                <a:effectLst/>
                <a:latin typeface="+mn-lt"/>
                <a:ea typeface="+mn-ea"/>
                <a:cs typeface="+mn-cs"/>
              </a:rPr>
              <a:t> Para mejor solución del problema, evaluemos los aspectos éticos y sicológicos correlativos al personal de Salud que pueden condensarse en los siguientes planteamientos:</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1-No quiero exponerme a un posible contagio por alguien que seguro ha llevado una vida irreflexiva o licenciosa.</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2-Para atender esos casos necesito un sistema de protección especial, con guantes dobles, equipos blindados y hasta escafandra.</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3-Si me cae encima algo de sangre, pus, esputo u orina me contagiaré inmediatamente.</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Lo peor de todo esto es que no se limita a la esfera del pensamiento, sino que muchas veces se le transmite al paciente oralmente o con actitud indiferente, distante y a veces francamente hostil.</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Hemos comprobado, según nuestra experiencia atendiendo este  programa, que todas estas actitudes cambian radicalmente cuando, predicando con el ejemplo, brindamos información rigurosamente científica y actualizad, basándonos en los siguientes argumentos:</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A-El contagio de forma profesional se registra con un porcentaje ínfimo en estadísticas nacionales e internacionales. </a:t>
            </a:r>
            <a:r>
              <a:rPr lang="es-ES" sz="1200" u="sng" kern="1200" dirty="0" smtClean="0">
                <a:solidFill>
                  <a:schemeClr val="tx1"/>
                </a:solidFill>
                <a:effectLst/>
                <a:latin typeface="+mn-lt"/>
                <a:ea typeface="+mn-ea"/>
                <a:cs typeface="+mn-cs"/>
              </a:rPr>
              <a:t>(</a:t>
            </a:r>
            <a:r>
              <a:rPr lang="es-ES" sz="1200" kern="1200" dirty="0" smtClean="0">
                <a:solidFill>
                  <a:schemeClr val="tx1"/>
                </a:solidFill>
                <a:effectLst/>
                <a:latin typeface="+mn-lt"/>
                <a:ea typeface="+mn-ea"/>
                <a:cs typeface="+mn-cs"/>
              </a:rPr>
              <a:t> </a:t>
            </a:r>
            <a:r>
              <a:rPr lang="es-ES" sz="1200" u="sng" kern="1200" dirty="0" smtClean="0">
                <a:solidFill>
                  <a:schemeClr val="tx1"/>
                </a:solidFill>
                <a:effectLst/>
                <a:latin typeface="+mn-lt"/>
                <a:ea typeface="+mn-ea"/>
                <a:cs typeface="+mn-cs"/>
              </a:rPr>
              <a:t>5,7).</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B-Para evitar el contagio bastan las medidas universales de protección (</a:t>
            </a:r>
            <a:r>
              <a:rPr lang="es-ES" sz="1200" u="sng" kern="1200" dirty="0" smtClean="0">
                <a:solidFill>
                  <a:schemeClr val="tx1"/>
                </a:solidFill>
                <a:effectLst/>
                <a:latin typeface="+mn-lt"/>
                <a:ea typeface="+mn-ea"/>
                <a:cs typeface="+mn-cs"/>
              </a:rPr>
              <a:t>5,13).</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C-Si nos preocupa tanto el contagio mejor hacer un análisis honesto y objetivo de nuestra vida íntima. Estadísticas nacionales revelan un incremento preocupante de la enfermedad en los trabajadores de la Salud, todos diagnosticados por encuesta epidemiológica a casos previamente conocidos como seropositivos .</a:t>
            </a:r>
            <a:r>
              <a:rPr lang="es-ES" sz="1200" u="sng" kern="1200" dirty="0" smtClean="0">
                <a:solidFill>
                  <a:schemeClr val="tx1"/>
                </a:solidFill>
                <a:effectLst/>
                <a:latin typeface="+mn-lt"/>
                <a:ea typeface="+mn-ea"/>
                <a:cs typeface="+mn-cs"/>
              </a:rPr>
              <a:t>(5)</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Los profesionales que van prestar asistencia en el exterior deben tener en cuenta también la importancia epidemiológica de prácticas y costumbres como la poligamia, el sexo en grupo, la prostitución infantil y la drogadicción casi legalizada en otros países, para profilaxis y diagnóstico de esta enfermedad de la que debemos ocuparnos mucho mas que preocuparnos.</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Cuando el profesional opta por una actitud ecléctica y empática, observamos que el paciente  se torna tan cooperativo y honesto que en incontables ocasiones se integra al equipo de Salud como un activista más. </a:t>
            </a:r>
            <a:r>
              <a:rPr lang="es-ES" sz="1200" u="sng" kern="1200" dirty="0" smtClean="0">
                <a:solidFill>
                  <a:schemeClr val="tx1"/>
                </a:solidFill>
                <a:effectLst/>
                <a:latin typeface="+mn-lt"/>
                <a:ea typeface="+mn-ea"/>
                <a:cs typeface="+mn-cs"/>
              </a:rPr>
              <a:t>(4,17,21,23,27,33).</a:t>
            </a:r>
            <a:endParaRPr lang="es-MX"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51FFD001-E99B-4B42-96DE-ACBE14C24FA8}" type="slidenum">
              <a:rPr lang="es-ES" smtClean="0"/>
              <a:t>7</a:t>
            </a:fld>
            <a:endParaRPr lang="es-ES"/>
          </a:p>
        </p:txBody>
      </p:sp>
    </p:spTree>
    <p:extLst>
      <p:ext uri="{BB962C8B-B14F-4D97-AF65-F5344CB8AC3E}">
        <p14:creationId xmlns:p14="http://schemas.microsoft.com/office/powerpoint/2010/main" val="4188918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1" kern="1200" dirty="0" smtClean="0">
                <a:solidFill>
                  <a:schemeClr val="tx1"/>
                </a:solidFill>
                <a:effectLst/>
                <a:latin typeface="+mn-lt"/>
                <a:ea typeface="+mn-ea"/>
                <a:cs typeface="+mn-cs"/>
              </a:rPr>
              <a:t>ASPECTOS SICO-</a:t>
            </a:r>
            <a:r>
              <a:rPr lang="es-ES" sz="1200" b="1" kern="1200" cap="all" dirty="0" smtClean="0">
                <a:solidFill>
                  <a:schemeClr val="tx1"/>
                </a:solidFill>
                <a:effectLst/>
                <a:latin typeface="+mn-lt"/>
                <a:ea typeface="+mn-ea"/>
                <a:cs typeface="+mn-cs"/>
              </a:rPr>
              <a:t>sociales</a:t>
            </a:r>
            <a:r>
              <a:rPr lang="es-ES" sz="1200" b="1" kern="1200" dirty="0" smtClean="0">
                <a:solidFill>
                  <a:schemeClr val="tx1"/>
                </a:solidFill>
                <a:effectLst/>
                <a:latin typeface="+mn-lt"/>
                <a:ea typeface="+mn-ea"/>
                <a:cs typeface="+mn-cs"/>
              </a:rPr>
              <a:t> DEL PACIENTE Y DEL PROFESIONAL DE SALUD</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Analicemos los aspectos sicológicos del paciente que actúan como mecanismos de barrera:</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Existen dos fases a tener en cuenta. La 1ª se produce cuando a la persona se le confirma el diagnóstico. Esto con frecuencia inicia una etapa de descompensación emocional que generalmente se caracteriza por depresión y sentimiento de culpabilidad, transición necesaria de ajuste de los mecanismos  sicológicos de defensa  hasta la aceptación de la enfermedad y de la atención especializada </a:t>
            </a:r>
            <a:r>
              <a:rPr lang="es-ES" sz="1200" u="sng" kern="1200" dirty="0" smtClean="0">
                <a:solidFill>
                  <a:schemeClr val="tx1"/>
                </a:solidFill>
                <a:effectLst/>
                <a:latin typeface="+mn-lt"/>
                <a:ea typeface="+mn-ea"/>
                <a:cs typeface="+mn-cs"/>
              </a:rPr>
              <a:t>(5, 15, 25,32)</a:t>
            </a:r>
            <a:r>
              <a:rPr lang="es-ES" sz="1200" kern="1200" dirty="0" smtClean="0">
                <a:solidFill>
                  <a:schemeClr val="tx1"/>
                </a:solidFill>
                <a:effectLst/>
                <a:latin typeface="+mn-lt"/>
                <a:ea typeface="+mn-ea"/>
                <a:cs typeface="+mn-cs"/>
              </a:rPr>
              <a:t>. En esos momentos el paciente  se plantea y nos plantea:</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1-Me van a obligar a referir detalles íntimos de mi vida y total, esto no tiene cura.</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2-Yo no concibo como esto me ocurrió a mí,  que no soy promiscuo. Seguro mi pareja me ha sido infiel.</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3-El equipo de salud que me atiende me ve como vicioso o pervertido y adoptan una actitud de distanciamiento.</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4-Me voy a morir. Mejor, me tiro por la calle del medio.</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Estas barreras hacen muy difícil el manejo inicial y sólo una buena capacidad de empatía y adecuada información, brindada de forma sincera y optimista logran vencerlas.</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Durante la 2ª fase, los problemas fundamentales se deben a inadecuadas actitudes de los trabajadores de la Salud y a las complicaciones del tratamiento. Hemos presenciado actitudes de médicos y enfermeros que se han negado a atender casos que honestamente han expuesto su problema de salud</a:t>
            </a:r>
            <a:r>
              <a:rPr lang="es-ES" sz="1200" u="sng" kern="1200" dirty="0" smtClean="0">
                <a:solidFill>
                  <a:schemeClr val="tx1"/>
                </a:solidFill>
                <a:effectLst/>
                <a:latin typeface="+mn-lt"/>
                <a:ea typeface="+mn-ea"/>
                <a:cs typeface="+mn-cs"/>
              </a:rPr>
              <a:t>.</a:t>
            </a:r>
            <a:r>
              <a:rPr lang="es-ES" sz="1200" kern="1200" dirty="0" smtClean="0">
                <a:solidFill>
                  <a:schemeClr val="tx1"/>
                </a:solidFill>
                <a:effectLst/>
                <a:latin typeface="+mn-lt"/>
                <a:ea typeface="+mn-ea"/>
                <a:cs typeface="+mn-cs"/>
              </a:rPr>
              <a:t> </a:t>
            </a:r>
            <a:r>
              <a:rPr lang="es-ES" sz="1200" u="sng" kern="1200" dirty="0" smtClean="0">
                <a:solidFill>
                  <a:schemeClr val="tx1"/>
                </a:solidFill>
                <a:effectLst/>
                <a:latin typeface="+mn-lt"/>
                <a:ea typeface="+mn-ea"/>
                <a:cs typeface="+mn-cs"/>
              </a:rPr>
              <a:t>(5,16,</a:t>
            </a:r>
            <a:r>
              <a:rPr lang="es-ES" sz="1200" kern="1200" dirty="0" smtClean="0">
                <a:solidFill>
                  <a:schemeClr val="tx1"/>
                </a:solidFill>
                <a:effectLst/>
                <a:latin typeface="+mn-lt"/>
                <a:ea typeface="+mn-ea"/>
                <a:cs typeface="+mn-cs"/>
              </a:rPr>
              <a:t> </a:t>
            </a:r>
            <a:r>
              <a:rPr lang="es-ES" sz="1200" u="sng" kern="1200" dirty="0" smtClean="0">
                <a:solidFill>
                  <a:schemeClr val="tx1"/>
                </a:solidFill>
                <a:effectLst/>
                <a:latin typeface="+mn-lt"/>
                <a:ea typeface="+mn-ea"/>
                <a:cs typeface="+mn-cs"/>
              </a:rPr>
              <a:t>22)</a:t>
            </a:r>
            <a:r>
              <a:rPr lang="es-ES" sz="1200" kern="1200" dirty="0" smtClean="0">
                <a:solidFill>
                  <a:schemeClr val="tx1"/>
                </a:solidFill>
                <a:effectLst/>
                <a:latin typeface="+mn-lt"/>
                <a:ea typeface="+mn-ea"/>
                <a:cs typeface="+mn-cs"/>
              </a:rPr>
              <a:t> Para mejor solución del problema, evaluemos los aspectos éticos y sicológicos correlativos al personal de Salud que pueden condensarse en los siguientes planteamientos:</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1-No quiero exponerme a un posible contagio por alguien que seguro ha llevado una vida irreflexiva o licenciosa.</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2-Para atender esos casos necesito un sistema de protección especial, con guantes dobles, equipos blindados y hasta escafandra.</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3-Si me cae encima algo de sangre, pus, esputo u orina me contagiaré inmediatamente.</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Lo peor de todo esto es que no se limita a la esfera del pensamiento, sino que muchas veces se le transmite al paciente oralmente o con actitud indiferente, distante y a veces francamente hostil.</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Hemos comprobado, según nuestra experiencia atendiendo este  programa, que todas estas actitudes cambian radicalmente cuando, predicando con el ejemplo, brindamos información rigurosamente científica y actualizad, basándonos en los siguientes argumentos:</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A-El contagio de forma profesional se registra con un porcentaje ínfimo en estadísticas nacionales e internacionales. </a:t>
            </a:r>
            <a:r>
              <a:rPr lang="es-ES" sz="1200" u="sng" kern="1200" dirty="0" smtClean="0">
                <a:solidFill>
                  <a:schemeClr val="tx1"/>
                </a:solidFill>
                <a:effectLst/>
                <a:latin typeface="+mn-lt"/>
                <a:ea typeface="+mn-ea"/>
                <a:cs typeface="+mn-cs"/>
              </a:rPr>
              <a:t>(</a:t>
            </a:r>
            <a:r>
              <a:rPr lang="es-ES" sz="1200" kern="1200" dirty="0" smtClean="0">
                <a:solidFill>
                  <a:schemeClr val="tx1"/>
                </a:solidFill>
                <a:effectLst/>
                <a:latin typeface="+mn-lt"/>
                <a:ea typeface="+mn-ea"/>
                <a:cs typeface="+mn-cs"/>
              </a:rPr>
              <a:t> </a:t>
            </a:r>
            <a:r>
              <a:rPr lang="es-ES" sz="1200" u="sng" kern="1200" dirty="0" smtClean="0">
                <a:solidFill>
                  <a:schemeClr val="tx1"/>
                </a:solidFill>
                <a:effectLst/>
                <a:latin typeface="+mn-lt"/>
                <a:ea typeface="+mn-ea"/>
                <a:cs typeface="+mn-cs"/>
              </a:rPr>
              <a:t>5,7).</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B-Para evitar el contagio bastan las medidas universales de protección (</a:t>
            </a:r>
            <a:r>
              <a:rPr lang="es-ES" sz="1200" u="sng" kern="1200" dirty="0" smtClean="0">
                <a:solidFill>
                  <a:schemeClr val="tx1"/>
                </a:solidFill>
                <a:effectLst/>
                <a:latin typeface="+mn-lt"/>
                <a:ea typeface="+mn-ea"/>
                <a:cs typeface="+mn-cs"/>
              </a:rPr>
              <a:t>5,13).</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C-Si nos preocupa tanto el contagio mejor hacer un análisis honesto y objetivo de nuestra vida íntima. Estadísticas nacionales revelan un incremento preocupante de la enfermedad en los trabajadores de la Salud, todos diagnosticados por encuesta epidemiológica a casos previamente conocidos como seropositivos .</a:t>
            </a:r>
            <a:r>
              <a:rPr lang="es-ES" sz="1200" u="sng" kern="1200" dirty="0" smtClean="0">
                <a:solidFill>
                  <a:schemeClr val="tx1"/>
                </a:solidFill>
                <a:effectLst/>
                <a:latin typeface="+mn-lt"/>
                <a:ea typeface="+mn-ea"/>
                <a:cs typeface="+mn-cs"/>
              </a:rPr>
              <a:t>(5)</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Los profesionales que van prestar asistencia en el exterior deben tener en cuenta también la importancia epidemiológica de prácticas y costumbres como la poligamia, el sexo en grupo, la prostitución infantil y la drogadicción casi legalizada en otros países, para profilaxis y diagnóstico de esta enfermedad de la que debemos ocuparnos mucho mas que preocuparnos.</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Cuando el profesional opta por una actitud ecléctica y empática, observamos que el paciente  se torna tan cooperativo y honesto que en incontables ocasiones se integra al equipo de Salud como un activista más. </a:t>
            </a:r>
            <a:r>
              <a:rPr lang="es-ES" sz="1200" u="sng" kern="1200" dirty="0" smtClean="0">
                <a:solidFill>
                  <a:schemeClr val="tx1"/>
                </a:solidFill>
                <a:effectLst/>
                <a:latin typeface="+mn-lt"/>
                <a:ea typeface="+mn-ea"/>
                <a:cs typeface="+mn-cs"/>
              </a:rPr>
              <a:t>(4,17,21,23,27,33).</a:t>
            </a:r>
            <a:endParaRPr lang="es-MX"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51FFD001-E99B-4B42-96DE-ACBE14C24FA8}" type="slidenum">
              <a:rPr lang="es-ES" smtClean="0"/>
              <a:t>8</a:t>
            </a:fld>
            <a:endParaRPr lang="es-ES"/>
          </a:p>
        </p:txBody>
      </p:sp>
    </p:spTree>
    <p:extLst>
      <p:ext uri="{BB962C8B-B14F-4D97-AF65-F5344CB8AC3E}">
        <p14:creationId xmlns:p14="http://schemas.microsoft.com/office/powerpoint/2010/main" val="4188918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Los pacientes con VIH/SIDA deben recibir atención médica competente y apropiada en todas las etapas de la enfermedad.</a:t>
            </a:r>
          </a:p>
          <a:p>
            <a:r>
              <a:rPr lang="es-MX" dirty="0" smtClean="0"/>
              <a:t>Si un médico no puede proporcionar la atención y los servicios que necesitan los pacientes con VIH/SIDA, debe derivarlos a los médicos o establecimientos que tengan los equipos para prestar dichos servicios. Hasta que se realice el traspaso, el médico debe atender al paciente en la mejor manera posible.</a:t>
            </a:r>
          </a:p>
          <a:p>
            <a:r>
              <a:rPr lang="es-MX" dirty="0" smtClean="0"/>
              <a:t>Los médicos y otros organismos apropiados deben asegurarse que los pacientes tengan una información precisa sobre los medios de transmisión del VIH/SIDA y las estrategias para protegerse de la infección. Se deben tomar medidas innovadoras para asegurar que todos los miembros de la población y los grupos a riesgo en particular sean informados para este efecto.</a:t>
            </a:r>
          </a:p>
          <a:p>
            <a:r>
              <a:rPr lang="es-MX" dirty="0" smtClean="0"/>
              <a:t>Con respecto a los pacientes que han resultado seropositivos, los médicos deben poder aconsejarlos eficazmente sobre: </a:t>
            </a:r>
          </a:p>
          <a:p>
            <a:pPr lvl="1"/>
            <a:r>
              <a:rPr lang="es-MX" dirty="0" smtClean="0"/>
              <a:t>la actitud responsable que deben adoptar para evitar la propagación de la enfermedad, </a:t>
            </a:r>
          </a:p>
          <a:p>
            <a:pPr lvl="1"/>
            <a:r>
              <a:rPr lang="es-MX" dirty="0" smtClean="0"/>
              <a:t>las medidas que deben adoptar para proteger su propia salud y </a:t>
            </a:r>
          </a:p>
          <a:p>
            <a:pPr lvl="1"/>
            <a:r>
              <a:rPr lang="es-MX" dirty="0" smtClean="0"/>
              <a:t>la necesidad de avisar a sus parejas sexuales y de intercambio de jeringas, pasadas y presentes, y también otros contactos pertinentes (como el personal médico y dental) sobre su posible infección.</a:t>
            </a:r>
          </a:p>
          <a:p>
            <a:r>
              <a:rPr lang="es-MX" dirty="0" smtClean="0"/>
              <a:t>Los médicos deben reconocer que mucha gente todavía piensa que el VIH/SIDA es una condena a muerte automática, por lo que no desea hacerse un examen. Los médicos deben asegurarse que los pacientes tengan información precisa sobre las opciones de tratamiento disponibles. Los pacientes deben entender el potencial del tratamiento antirretroviral (TARV) para mejorar no sólo su condición médica, sino que también la calidad de sus vidas. Un TARV eficaz puede extender mucho el período en el que los pacientes pueden llevar una vida productiva sana, funcionando socialmente y en su lugar de trabajo y manteniendo su independencia. El VIH/SIDA se considera cada vez más como una condición crónica manejable.</a:t>
            </a:r>
          </a:p>
          <a:p>
            <a:r>
              <a:rPr lang="es-MX" dirty="0" smtClean="0"/>
              <a:t>Aunque los médicos defiendan con énfasis el TARV como la mejor solución para los pacientes con VIH/SIDA, ellos también deben asegurarse que sus pacientes estén total y precisamente informados sobre todos los aspectos del TAVR, incluidas la toxicidad potencial y los efectos secundarios. Los médicos también deben aconsejar a sus pacientes con honestidad sobre la posibilidad de fracaso del TAVR como primera instancia y de las otras opciones en dicho caso. Se debe enfatizar la importancia de seguir el tratamiento y así disminuir el riesgo de fracaso.</a:t>
            </a:r>
          </a:p>
          <a:p>
            <a:r>
              <a:rPr lang="es-MX" dirty="0" smtClean="0"/>
              <a:t>Los médicos deben ser conscientes de que la mala información sobre los aspectos negativos del TARV ha creado resistencia al tratamiento de parte de los pacientes en algunas áreas. Cuando se difunda una mala información sobre el TARV, los médicos y las asociaciones médicas deben tener como prioridad inmediata el requerir públicamente la fuente de la mala información y trabajar con la comunidad afectada de VIH/SIDA para contrarrestar los efectos negativos de esta mala información.</a:t>
            </a:r>
          </a:p>
          <a:p>
            <a:r>
              <a:rPr lang="es-MX" dirty="0" smtClean="0"/>
              <a:t>Los médicos deben incitar la participación de redes de apoyo para ayudar a que los pacientes sigan el tratamiento ARV. Con el consentimiento del paciente, se debe proporcionar consejo y formación a los familiares a fin de ayudarlos a prestar una atención de familia. Los médicos deben reconocer que las familias y otras redes de apoyo son elementos cruciales para seguir los tratamientos y en muchos lugares son el único medio de ampliar el sistema de atención, de modo que los pacientes reciban la atención que necesitan.</a:t>
            </a:r>
          </a:p>
          <a:p>
            <a:r>
              <a:rPr lang="es-MX" dirty="0" smtClean="0"/>
              <a:t>Los médicos deben ser conscientes de las actitudes discriminatorias hacia el VIH/SIDA que están generalizadas en la sociedad y la cultura. Puesto que los médicos son los primeros y a veces los únicos en conocer la condición VIH de los pacientes, ellos deben poder aconsejar a los pacientes sobre sus derechos sociales y legales básicos y responsabilidades o bien enviarlos a consejeros especialistas en los derechos de las personas con VIH/SIDA.</a:t>
            </a:r>
          </a:p>
          <a:p>
            <a:endParaRPr lang="es-ES" dirty="0"/>
          </a:p>
        </p:txBody>
      </p:sp>
      <p:sp>
        <p:nvSpPr>
          <p:cNvPr id="4" name="3 Marcador de número de diapositiva"/>
          <p:cNvSpPr>
            <a:spLocks noGrp="1"/>
          </p:cNvSpPr>
          <p:nvPr>
            <p:ph type="sldNum" sz="quarter" idx="10"/>
          </p:nvPr>
        </p:nvSpPr>
        <p:spPr/>
        <p:txBody>
          <a:bodyPr/>
          <a:lstStyle/>
          <a:p>
            <a:fld id="{51FFD001-E99B-4B42-96DE-ACBE14C24FA8}" type="slidenum">
              <a:rPr lang="es-ES" smtClean="0"/>
              <a:t>11</a:t>
            </a:fld>
            <a:endParaRPr lang="es-ES"/>
          </a:p>
        </p:txBody>
      </p:sp>
    </p:spTree>
    <p:extLst>
      <p:ext uri="{BB962C8B-B14F-4D97-AF65-F5344CB8AC3E}">
        <p14:creationId xmlns:p14="http://schemas.microsoft.com/office/powerpoint/2010/main" val="3747382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kern="1200" dirty="0" smtClean="0">
                <a:solidFill>
                  <a:schemeClr val="tx1"/>
                </a:solidFill>
                <a:effectLst/>
                <a:latin typeface="+mn-lt"/>
                <a:ea typeface="+mn-ea"/>
                <a:cs typeface="+mn-cs"/>
              </a:rPr>
              <a:t>El tratamiento actual se basa en la combinación de dos o más drogas con diferentes acciones antivirales tales como inhibidores de las proteasas  unidos a inhibidores de la transcriptasa inversa (1). Estos tratamientos  a pesar de su eficacia como antivirales tienen efectos colaterales que deben ser conocidos por el paciente. Supuestamente asociado al tratamiento, sobretodo en mujeres y pacientes de la raza negra se han observado deformidades físicas asociadas a desórdenes metabólicos (</a:t>
            </a:r>
            <a:r>
              <a:rPr lang="es-ES" sz="1200" kern="1200" dirty="0" err="1" smtClean="0">
                <a:solidFill>
                  <a:schemeClr val="tx1"/>
                </a:solidFill>
                <a:effectLst/>
                <a:latin typeface="+mn-lt"/>
                <a:ea typeface="+mn-ea"/>
                <a:cs typeface="+mn-cs"/>
              </a:rPr>
              <a:t>Hiperlipemia</a:t>
            </a:r>
            <a:r>
              <a:rPr lang="es-ES" sz="1200" kern="1200" dirty="0" smtClean="0">
                <a:solidFill>
                  <a:schemeClr val="tx1"/>
                </a:solidFill>
                <a:effectLst/>
                <a:latin typeface="+mn-lt"/>
                <a:ea typeface="+mn-ea"/>
                <a:cs typeface="+mn-cs"/>
              </a:rPr>
              <a:t>, diabetes mellitus, </a:t>
            </a:r>
            <a:r>
              <a:rPr lang="es-ES" sz="1200" kern="1200" dirty="0" err="1" smtClean="0">
                <a:solidFill>
                  <a:schemeClr val="tx1"/>
                </a:solidFill>
                <a:effectLst/>
                <a:latin typeface="+mn-lt"/>
                <a:ea typeface="+mn-ea"/>
                <a:cs typeface="+mn-cs"/>
              </a:rPr>
              <a:t>etc</a:t>
            </a:r>
            <a:r>
              <a:rPr lang="es-ES" sz="1200" kern="1200" dirty="0" smtClean="0">
                <a:solidFill>
                  <a:schemeClr val="tx1"/>
                </a:solidFill>
                <a:effectLst/>
                <a:latin typeface="+mn-lt"/>
                <a:ea typeface="+mn-ea"/>
                <a:cs typeface="+mn-cs"/>
              </a:rPr>
              <a:t>) y distribución de la grasa corporal estéticamente desagradable(5) .Esto debe informarse a los pacientes antes de iniciar el tratamiento añadiendo información especializada y positiva. La persona que padece el VIH-SIDA tiene el derecho a realizar valoraciones sobre riesgo-beneficio y decidir si acepta el tratamiento o no, siempre asesorada por personal altamente calificado. (5,14).</a:t>
            </a:r>
            <a:endParaRPr lang="es-MX"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Por otro lado, nunca insistiremos lo suficiente a fin de evita el ensañamiento terapéutico (19), ya que varias drogas con múltiples efectos colaterales en pacientes con pronóstico sombrío a corto plazo, resultan mucho más perjudiciales que beneficiosas. </a:t>
            </a:r>
            <a:endParaRPr lang="es-ES" dirty="0"/>
          </a:p>
        </p:txBody>
      </p:sp>
      <p:sp>
        <p:nvSpPr>
          <p:cNvPr id="4" name="3 Marcador de número de diapositiva"/>
          <p:cNvSpPr>
            <a:spLocks noGrp="1"/>
          </p:cNvSpPr>
          <p:nvPr>
            <p:ph type="sldNum" sz="quarter" idx="10"/>
          </p:nvPr>
        </p:nvSpPr>
        <p:spPr/>
        <p:txBody>
          <a:bodyPr/>
          <a:lstStyle/>
          <a:p>
            <a:fld id="{51FFD001-E99B-4B42-96DE-ACBE14C24FA8}" type="slidenum">
              <a:rPr lang="es-ES" smtClean="0"/>
              <a:t>16</a:t>
            </a:fld>
            <a:endParaRPr lang="es-ES"/>
          </a:p>
        </p:txBody>
      </p:sp>
    </p:spTree>
    <p:extLst>
      <p:ext uri="{BB962C8B-B14F-4D97-AF65-F5344CB8AC3E}">
        <p14:creationId xmlns:p14="http://schemas.microsoft.com/office/powerpoint/2010/main" val="2795463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10</a:t>
            </a:r>
            <a:r>
              <a:rPr lang="es-MX" baseline="0" dirty="0" smtClean="0"/>
              <a:t> millones de tratamiento </a:t>
            </a:r>
            <a:r>
              <a:rPr lang="es-MX" baseline="0" dirty="0" err="1" smtClean="0"/>
              <a:t>podrian</a:t>
            </a:r>
            <a:r>
              <a:rPr lang="es-MX" baseline="0" dirty="0" smtClean="0"/>
              <a:t>  evitar 10 millones de muertes al 2025</a:t>
            </a:r>
            <a:endParaRPr lang="es-ES" dirty="0"/>
          </a:p>
        </p:txBody>
      </p:sp>
      <p:sp>
        <p:nvSpPr>
          <p:cNvPr id="4" name="3 Marcador de número de diapositiva"/>
          <p:cNvSpPr>
            <a:spLocks noGrp="1"/>
          </p:cNvSpPr>
          <p:nvPr>
            <p:ph type="sldNum" sz="quarter" idx="10"/>
          </p:nvPr>
        </p:nvSpPr>
        <p:spPr/>
        <p:txBody>
          <a:bodyPr/>
          <a:lstStyle/>
          <a:p>
            <a:pPr>
              <a:defRPr/>
            </a:pPr>
            <a:fld id="{87899F9C-1245-4DB1-ADDA-881DF79E8F49}" type="slidenum">
              <a:rPr lang="en-US" smtClean="0"/>
              <a:pPr>
                <a:defRPr/>
              </a:pPr>
              <a:t>20</a:t>
            </a:fld>
            <a:endParaRPr lang="en-US"/>
          </a:p>
        </p:txBody>
      </p:sp>
    </p:spTree>
    <p:extLst>
      <p:ext uri="{BB962C8B-B14F-4D97-AF65-F5344CB8AC3E}">
        <p14:creationId xmlns:p14="http://schemas.microsoft.com/office/powerpoint/2010/main" val="391248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2004 a 2009</a:t>
            </a:r>
            <a:endParaRPr lang="es-ES" dirty="0"/>
          </a:p>
        </p:txBody>
      </p:sp>
      <p:sp>
        <p:nvSpPr>
          <p:cNvPr id="4" name="3 Marcador de número de diapositiva"/>
          <p:cNvSpPr>
            <a:spLocks noGrp="1"/>
          </p:cNvSpPr>
          <p:nvPr>
            <p:ph type="sldNum" sz="quarter" idx="10"/>
          </p:nvPr>
        </p:nvSpPr>
        <p:spPr/>
        <p:txBody>
          <a:bodyPr/>
          <a:lstStyle/>
          <a:p>
            <a:pPr>
              <a:defRPr/>
            </a:pPr>
            <a:fld id="{87899F9C-1245-4DB1-ADDA-881DF79E8F49}" type="slidenum">
              <a:rPr lang="en-US" smtClean="0"/>
              <a:pPr>
                <a:defRPr/>
              </a:pPr>
              <a:t>21</a:t>
            </a:fld>
            <a:endParaRPr lang="en-US"/>
          </a:p>
        </p:txBody>
      </p:sp>
    </p:spTree>
    <p:extLst>
      <p:ext uri="{BB962C8B-B14F-4D97-AF65-F5344CB8AC3E}">
        <p14:creationId xmlns:p14="http://schemas.microsoft.com/office/powerpoint/2010/main" val="319979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C640054A-1A3B-44CD-973F-AF3D61234F74}" type="datetimeFigureOut">
              <a:rPr lang="es-ES" smtClean="0"/>
              <a:t>28/11/2015</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E14A520F-6E2E-4776-B1DE-5434E3123F87}" type="slidenum">
              <a:rPr lang="es-ES" smtClean="0"/>
              <a:t>‹Nº›</a:t>
            </a:fld>
            <a:endParaRPr lang="es-ES"/>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640054A-1A3B-44CD-973F-AF3D61234F74}" type="datetimeFigureOut">
              <a:rPr lang="es-ES" smtClean="0"/>
              <a:t>28/11/2015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14A520F-6E2E-4776-B1DE-5434E3123F87}"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640054A-1A3B-44CD-973F-AF3D61234F74}" type="datetimeFigureOut">
              <a:rPr lang="es-ES" smtClean="0"/>
              <a:t>28/11/2015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14A520F-6E2E-4776-B1DE-5434E3123F87}"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tx1"/>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C640054A-1A3B-44CD-973F-AF3D61234F74}" type="datetimeFigureOut">
              <a:rPr lang="es-ES" smtClean="0"/>
              <a:t>28/11/2015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14A520F-6E2E-4776-B1DE-5434E3123F87}" type="slidenum">
              <a:rPr lang="es-ES" smtClean="0"/>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C640054A-1A3B-44CD-973F-AF3D61234F74}" type="datetimeFigureOut">
              <a:rPr lang="es-ES" smtClean="0"/>
              <a:t>28/11/2015</a:t>
            </a:fld>
            <a:endParaRPr lang="es-ES"/>
          </a:p>
        </p:txBody>
      </p:sp>
      <p:sp>
        <p:nvSpPr>
          <p:cNvPr id="5" name="4 Marcador de pie de página"/>
          <p:cNvSpPr>
            <a:spLocks noGrp="1"/>
          </p:cNvSpPr>
          <p:nvPr>
            <p:ph type="ftr" sz="quarter" idx="11"/>
          </p:nvPr>
        </p:nvSpPr>
        <p:spPr>
          <a:xfrm>
            <a:off x="800100" y="6172200"/>
            <a:ext cx="4000500" cy="457200"/>
          </a:xfrm>
        </p:spPr>
        <p:txBody>
          <a:bodyPr/>
          <a:lstStyle/>
          <a:p>
            <a:endParaRPr lang="es-ES"/>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E14A520F-6E2E-4776-B1DE-5434E3123F87}"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C640054A-1A3B-44CD-973F-AF3D61234F74}" type="datetimeFigureOut">
              <a:rPr lang="es-ES" smtClean="0"/>
              <a:t>28/11/2015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14A520F-6E2E-4776-B1DE-5434E3123F87}" type="slidenum">
              <a:rPr lang="es-ES" smtClean="0"/>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C640054A-1A3B-44CD-973F-AF3D61234F74}" type="datetimeFigureOut">
              <a:rPr lang="es-ES" smtClean="0"/>
              <a:t>28/11/2015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14A520F-6E2E-4776-B1DE-5434E3123F87}" type="slidenum">
              <a:rPr lang="es-ES" smtClean="0"/>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640054A-1A3B-44CD-973F-AF3D61234F74}" type="datetimeFigureOut">
              <a:rPr lang="es-ES" smtClean="0"/>
              <a:t>28/11/2015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14A520F-6E2E-4776-B1DE-5434E3123F87}"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640054A-1A3B-44CD-973F-AF3D61234F74}" type="datetimeFigureOut">
              <a:rPr lang="es-ES" smtClean="0"/>
              <a:t>28/11/2015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14A520F-6E2E-4776-B1DE-5434E3123F87}"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640054A-1A3B-44CD-973F-AF3D61234F74}" type="datetimeFigureOut">
              <a:rPr lang="es-ES" smtClean="0"/>
              <a:t>28/11/2015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14A520F-6E2E-4776-B1DE-5434E3123F87}" type="slidenum">
              <a:rPr lang="es-ES" smtClean="0"/>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640054A-1A3B-44CD-973F-AF3D61234F74}" type="datetimeFigureOut">
              <a:rPr lang="es-ES" smtClean="0"/>
              <a:t>28/11/2015</a:t>
            </a:fld>
            <a:endParaRPr lang="es-ES"/>
          </a:p>
        </p:txBody>
      </p:sp>
      <p:sp>
        <p:nvSpPr>
          <p:cNvPr id="6" name="5 Marcador de pie de página"/>
          <p:cNvSpPr>
            <a:spLocks noGrp="1"/>
          </p:cNvSpPr>
          <p:nvPr>
            <p:ph type="ftr" sz="quarter" idx="11"/>
          </p:nvPr>
        </p:nvSpPr>
        <p:spPr>
          <a:xfrm>
            <a:off x="914400" y="6172200"/>
            <a:ext cx="3886200" cy="457200"/>
          </a:xfr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E14A520F-6E2E-4776-B1DE-5434E3123F87}" type="slidenum">
              <a:rPr lang="es-ES" smtClean="0"/>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640054A-1A3B-44CD-973F-AF3D61234F74}" type="datetimeFigureOut">
              <a:rPr lang="es-ES" smtClean="0"/>
              <a:t>28/11/2015</a:t>
            </a:fld>
            <a:endParaRPr lang="es-ES"/>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14A520F-6E2E-4776-B1DE-5434E3123F87}"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4000" kern="1200">
          <a:solidFill>
            <a:schemeClr val="tx1"/>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295400" y="4637112"/>
            <a:ext cx="6400800" cy="1600200"/>
          </a:xfrm>
        </p:spPr>
        <p:txBody>
          <a:bodyPr>
            <a:normAutofit/>
          </a:bodyPr>
          <a:lstStyle/>
          <a:p>
            <a:r>
              <a:rPr lang="es-ES" sz="2800" dirty="0" smtClean="0">
                <a:solidFill>
                  <a:schemeClr val="tx1"/>
                </a:solidFill>
              </a:rPr>
              <a:t>Dr. José Vicente </a:t>
            </a:r>
            <a:r>
              <a:rPr lang="es-ES" sz="2800" dirty="0">
                <a:solidFill>
                  <a:schemeClr val="tx1"/>
                </a:solidFill>
              </a:rPr>
              <a:t>F</a:t>
            </a:r>
            <a:r>
              <a:rPr lang="es-ES" sz="2800" dirty="0" smtClean="0">
                <a:solidFill>
                  <a:schemeClr val="tx1"/>
                </a:solidFill>
              </a:rPr>
              <a:t>ranco Soto</a:t>
            </a:r>
          </a:p>
          <a:p>
            <a:r>
              <a:rPr lang="es-ES" sz="2800" dirty="0" smtClean="0">
                <a:solidFill>
                  <a:schemeClr val="tx1"/>
                </a:solidFill>
              </a:rPr>
              <a:t>INFECTOLOGO PEDIATRA</a:t>
            </a:r>
            <a:endParaRPr lang="es-ES" sz="2800" dirty="0">
              <a:solidFill>
                <a:schemeClr val="tx1"/>
              </a:solidFill>
            </a:endParaRPr>
          </a:p>
        </p:txBody>
      </p:sp>
      <p:sp>
        <p:nvSpPr>
          <p:cNvPr id="2" name="1 Título"/>
          <p:cNvSpPr>
            <a:spLocks noGrp="1"/>
          </p:cNvSpPr>
          <p:nvPr>
            <p:ph type="ctrTitle"/>
          </p:nvPr>
        </p:nvSpPr>
        <p:spPr/>
        <p:txBody>
          <a:bodyPr>
            <a:normAutofit fontScale="90000"/>
          </a:bodyPr>
          <a:lstStyle/>
          <a:p>
            <a:r>
              <a:rPr lang="es-ES" dirty="0" smtClean="0"/>
              <a:t>CORRESPONSABILIDAD </a:t>
            </a:r>
            <a:r>
              <a:rPr lang="es-ES" dirty="0"/>
              <a:t>D</a:t>
            </a:r>
            <a:r>
              <a:rPr lang="es-ES" dirty="0" smtClean="0"/>
              <a:t>E LA ATENCION MEDICA EN EL PACIENTE CON VIH</a:t>
            </a:r>
            <a:endParaRPr lang="es-ES" dirty="0"/>
          </a:p>
        </p:txBody>
      </p:sp>
    </p:spTree>
    <p:extLst>
      <p:ext uri="{BB962C8B-B14F-4D97-AF65-F5344CB8AC3E}">
        <p14:creationId xmlns:p14="http://schemas.microsoft.com/office/powerpoint/2010/main" val="1445393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116632"/>
            <a:ext cx="7772400" cy="1143000"/>
          </a:xfrm>
        </p:spPr>
        <p:txBody>
          <a:bodyPr>
            <a:normAutofit fontScale="90000"/>
          </a:bodyPr>
          <a:lstStyle/>
          <a:p>
            <a:pPr algn="ctr"/>
            <a:r>
              <a:rPr lang="es-ES" dirty="0" smtClean="0"/>
              <a:t>ESTRUCTURA DE LA ATENCION MEDICA</a:t>
            </a:r>
            <a:endParaRPr lang="es-ES" dirty="0"/>
          </a:p>
        </p:txBody>
      </p:sp>
      <p:sp>
        <p:nvSpPr>
          <p:cNvPr id="3" name="2 Marcador de contenido"/>
          <p:cNvSpPr>
            <a:spLocks noGrp="1"/>
          </p:cNvSpPr>
          <p:nvPr>
            <p:ph sz="quarter" idx="1"/>
          </p:nvPr>
        </p:nvSpPr>
        <p:spPr>
          <a:xfrm>
            <a:off x="914400" y="1521296"/>
            <a:ext cx="7772400" cy="4572000"/>
          </a:xfrm>
        </p:spPr>
        <p:txBody>
          <a:bodyPr/>
          <a:lstStyle/>
          <a:p>
            <a:r>
              <a:rPr lang="es-ES" dirty="0" smtClean="0"/>
              <a:t>Comunicación</a:t>
            </a:r>
          </a:p>
          <a:p>
            <a:r>
              <a:rPr lang="es-ES" dirty="0" smtClean="0"/>
              <a:t>Examen Físico</a:t>
            </a:r>
          </a:p>
          <a:p>
            <a:r>
              <a:rPr lang="es-ES" dirty="0" smtClean="0"/>
              <a:t>Evaluación de exámenes complementarios</a:t>
            </a:r>
          </a:p>
          <a:p>
            <a:r>
              <a:rPr lang="es-ES" dirty="0" smtClean="0"/>
              <a:t>Revisión y evaluación del tratamiento y conductas</a:t>
            </a:r>
          </a:p>
          <a:p>
            <a:r>
              <a:rPr lang="es-ES" dirty="0" smtClean="0"/>
              <a:t>Análisis y plan a futuro</a:t>
            </a:r>
          </a:p>
          <a:p>
            <a:pPr lvl="1"/>
            <a:r>
              <a:rPr lang="es-ES" dirty="0" smtClean="0"/>
              <a:t>Cambio de tratamiento</a:t>
            </a:r>
          </a:p>
          <a:p>
            <a:pPr lvl="1"/>
            <a:r>
              <a:rPr lang="es-ES" dirty="0" smtClean="0"/>
              <a:t>Inclusión de tratamiento</a:t>
            </a:r>
          </a:p>
          <a:p>
            <a:pPr lvl="1"/>
            <a:r>
              <a:rPr lang="es-ES" dirty="0" smtClean="0"/>
              <a:t>Realización de paraclínicos</a:t>
            </a:r>
          </a:p>
          <a:p>
            <a:pPr lvl="1"/>
            <a:r>
              <a:rPr lang="es-ES" dirty="0" smtClean="0"/>
              <a:t>Interconsultas </a:t>
            </a:r>
            <a:endParaRPr lang="es-E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402" y="3861306"/>
            <a:ext cx="3240038" cy="259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168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44624"/>
            <a:ext cx="7772400" cy="1143000"/>
          </a:xfrm>
        </p:spPr>
        <p:txBody>
          <a:bodyPr/>
          <a:lstStyle/>
          <a:p>
            <a:pPr algn="ctr"/>
            <a:r>
              <a:rPr lang="es-ES" dirty="0" smtClean="0"/>
              <a:t>ATENCION MEDICA DE CALIDAD</a:t>
            </a:r>
            <a:endParaRPr lang="es-ES" dirty="0"/>
          </a:p>
        </p:txBody>
      </p:sp>
      <p:sp>
        <p:nvSpPr>
          <p:cNvPr id="3" name="2 Marcador de contenido"/>
          <p:cNvSpPr>
            <a:spLocks noGrp="1"/>
          </p:cNvSpPr>
          <p:nvPr>
            <p:ph sz="quarter" idx="1"/>
          </p:nvPr>
        </p:nvSpPr>
        <p:spPr/>
        <p:txBody>
          <a:bodyPr>
            <a:noAutofit/>
          </a:bodyPr>
          <a:lstStyle/>
          <a:p>
            <a:r>
              <a:rPr lang="es-MX" sz="2000" dirty="0" smtClean="0"/>
              <a:t>Se debe proporcionar </a:t>
            </a:r>
            <a:r>
              <a:rPr lang="es-MX" sz="2000" dirty="0"/>
              <a:t>la atención y los servicios que necesitan los pacientes con </a:t>
            </a:r>
            <a:r>
              <a:rPr lang="es-MX" sz="2000" dirty="0" smtClean="0"/>
              <a:t>VIH/SIDA.</a:t>
            </a:r>
          </a:p>
          <a:p>
            <a:r>
              <a:rPr lang="es-MX" sz="2000" dirty="0" smtClean="0"/>
              <a:t>Deben asegurarse </a:t>
            </a:r>
            <a:r>
              <a:rPr lang="es-MX" sz="2000" dirty="0"/>
              <a:t>que los pacientes tengan una información </a:t>
            </a:r>
            <a:r>
              <a:rPr lang="es-MX" sz="2000" dirty="0" smtClean="0"/>
              <a:t>precisa.</a:t>
            </a:r>
          </a:p>
          <a:p>
            <a:r>
              <a:rPr lang="es-MX" sz="2200" dirty="0" smtClean="0"/>
              <a:t>Enseñar  una actitud </a:t>
            </a:r>
            <a:r>
              <a:rPr lang="es-MX" sz="2200" dirty="0"/>
              <a:t>responsable que deben adoptar para evitar la propagación de la enfermedad, </a:t>
            </a:r>
          </a:p>
          <a:p>
            <a:r>
              <a:rPr lang="es-MX" sz="2200" dirty="0" smtClean="0"/>
              <a:t>Las </a:t>
            </a:r>
            <a:r>
              <a:rPr lang="es-MX" sz="2200" dirty="0"/>
              <a:t>medidas que deben adoptar para proteger su propia salud y </a:t>
            </a:r>
          </a:p>
          <a:p>
            <a:r>
              <a:rPr lang="es-MX" sz="2000" dirty="0" smtClean="0"/>
              <a:t>Los </a:t>
            </a:r>
            <a:r>
              <a:rPr lang="es-MX" sz="2000" dirty="0"/>
              <a:t>médicos deben reconocer que mucha gente todavía piensa que el VIH/SIDA es una condena a muerte </a:t>
            </a:r>
            <a:r>
              <a:rPr lang="es-MX" sz="2000" dirty="0" smtClean="0"/>
              <a:t>automática.</a:t>
            </a:r>
          </a:p>
          <a:p>
            <a:r>
              <a:rPr lang="es-MX" sz="2000" dirty="0" smtClean="0"/>
              <a:t>Aunque </a:t>
            </a:r>
            <a:r>
              <a:rPr lang="es-MX" sz="2000" dirty="0"/>
              <a:t>los médicos defiendan con énfasis el TARV como la mejor solución para los pacientes con </a:t>
            </a:r>
            <a:r>
              <a:rPr lang="es-MX" sz="2000" dirty="0" smtClean="0"/>
              <a:t>VIH/SIDA.</a:t>
            </a:r>
          </a:p>
          <a:p>
            <a:r>
              <a:rPr lang="es-MX" sz="2000" dirty="0" smtClean="0"/>
              <a:t>Los </a:t>
            </a:r>
            <a:r>
              <a:rPr lang="es-MX" sz="2000" dirty="0"/>
              <a:t>médicos deben incitar la participación de redes de </a:t>
            </a:r>
            <a:r>
              <a:rPr lang="es-MX" sz="2000" dirty="0" smtClean="0"/>
              <a:t>apoyo.</a:t>
            </a:r>
          </a:p>
          <a:p>
            <a:r>
              <a:rPr lang="es-MX" sz="2000" dirty="0" smtClean="0"/>
              <a:t>Los </a:t>
            </a:r>
            <a:r>
              <a:rPr lang="es-MX" sz="2000" dirty="0"/>
              <a:t>médicos deben ser conscientes de las actitudes discriminatorias hacia el </a:t>
            </a:r>
            <a:r>
              <a:rPr lang="es-MX" sz="2000" dirty="0" smtClean="0"/>
              <a:t>VIH/SIDA.</a:t>
            </a:r>
          </a:p>
        </p:txBody>
      </p:sp>
    </p:spTree>
    <p:extLst>
      <p:ext uri="{BB962C8B-B14F-4D97-AF65-F5344CB8AC3E}">
        <p14:creationId xmlns:p14="http://schemas.microsoft.com/office/powerpoint/2010/main" val="1828921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332656"/>
            <a:ext cx="8892480" cy="1143000"/>
          </a:xfrm>
        </p:spPr>
        <p:txBody>
          <a:bodyPr>
            <a:noAutofit/>
          </a:bodyPr>
          <a:lstStyle/>
          <a:p>
            <a:pPr algn="ctr"/>
            <a:r>
              <a:rPr lang="es-ES" sz="2800" b="1" dirty="0"/>
              <a:t>Relación entre médicos </a:t>
            </a:r>
            <a:r>
              <a:rPr lang="es-ES" sz="2800" b="1" dirty="0" smtClean="0"/>
              <a:t>y </a:t>
            </a:r>
            <a:r>
              <a:rPr lang="es-MX" sz="2800" b="1" dirty="0" smtClean="0"/>
              <a:t>pacientes </a:t>
            </a:r>
            <a:r>
              <a:rPr lang="es-MX" sz="2800" b="1" dirty="0"/>
              <a:t>con VIH: </a:t>
            </a:r>
            <a:r>
              <a:rPr lang="es-MX" sz="2800" b="1" dirty="0" err="1"/>
              <a:t>infl</a:t>
            </a:r>
            <a:r>
              <a:rPr lang="es-MX" sz="2800" b="1" dirty="0"/>
              <a:t> </a:t>
            </a:r>
            <a:r>
              <a:rPr lang="es-MX" sz="2800" b="1" dirty="0" err="1" smtClean="0"/>
              <a:t>uencia</a:t>
            </a:r>
            <a:r>
              <a:rPr lang="es-MX" sz="2800" b="1" dirty="0" smtClean="0"/>
              <a:t> en </a:t>
            </a:r>
            <a:r>
              <a:rPr lang="es-MX" sz="2800" b="1" dirty="0"/>
              <a:t>apego terapéutico </a:t>
            </a:r>
            <a:r>
              <a:rPr lang="es-MX" sz="2800" b="1" dirty="0" smtClean="0"/>
              <a:t>y calidad </a:t>
            </a:r>
            <a:r>
              <a:rPr lang="es-ES" sz="2800" b="1" dirty="0" smtClean="0"/>
              <a:t>de </a:t>
            </a:r>
            <a:r>
              <a:rPr lang="es-ES" sz="2800" b="1" dirty="0"/>
              <a:t>vida</a:t>
            </a:r>
            <a:endParaRPr lang="es-ES" sz="2800" dirty="0"/>
          </a:p>
        </p:txBody>
      </p:sp>
      <p:sp>
        <p:nvSpPr>
          <p:cNvPr id="3" name="2 Marcador de contenido"/>
          <p:cNvSpPr>
            <a:spLocks noGrp="1"/>
          </p:cNvSpPr>
          <p:nvPr>
            <p:ph sz="quarter" idx="1"/>
          </p:nvPr>
        </p:nvSpPr>
        <p:spPr>
          <a:xfrm>
            <a:off x="914400" y="2023864"/>
            <a:ext cx="7772400" cy="3565376"/>
          </a:xfrm>
        </p:spPr>
        <p:txBody>
          <a:bodyPr>
            <a:normAutofit/>
          </a:bodyPr>
          <a:lstStyle/>
          <a:p>
            <a:r>
              <a:rPr lang="es-MX" dirty="0"/>
              <a:t>Estudio cualitativo realizado en México en 2003 con </a:t>
            </a:r>
            <a:r>
              <a:rPr lang="es-MX" dirty="0" smtClean="0"/>
              <a:t>informantes reclutados </a:t>
            </a:r>
            <a:r>
              <a:rPr lang="es-MX" dirty="0"/>
              <a:t>en grupos de autoayuda y organizaciones no </a:t>
            </a:r>
            <a:r>
              <a:rPr lang="es-MX" dirty="0" smtClean="0"/>
              <a:t>gubernamentales.</a:t>
            </a:r>
          </a:p>
          <a:p>
            <a:r>
              <a:rPr lang="es-MX" dirty="0" smtClean="0"/>
              <a:t>Fueron entrevistadas </a:t>
            </a:r>
            <a:r>
              <a:rPr lang="es-MX" dirty="0"/>
              <a:t>40 personas viviendo con VIH/Sida y cinco líderes de </a:t>
            </a:r>
            <a:r>
              <a:rPr lang="es-MX" dirty="0" smtClean="0"/>
              <a:t>grupos de </a:t>
            </a:r>
            <a:r>
              <a:rPr lang="es-MX" dirty="0" err="1"/>
              <a:t>autoapoyo</a:t>
            </a:r>
            <a:r>
              <a:rPr lang="es-MX" dirty="0"/>
              <a:t>. </a:t>
            </a:r>
            <a:endParaRPr lang="es-MX" dirty="0" smtClean="0"/>
          </a:p>
          <a:p>
            <a:r>
              <a:rPr lang="es-MX" dirty="0" smtClean="0"/>
              <a:t>Experiencia </a:t>
            </a:r>
            <a:r>
              <a:rPr lang="es-MX" dirty="0"/>
              <a:t>de vivir con VIH/sida, incluyendo los tratamientos, la </a:t>
            </a:r>
            <a:r>
              <a:rPr lang="es-MX" dirty="0" smtClean="0"/>
              <a:t>percepción de </a:t>
            </a:r>
            <a:r>
              <a:rPr lang="es-MX" dirty="0"/>
              <a:t>la enfermedad, la calidad de vida, la salud física y emocional y la </a:t>
            </a:r>
            <a:r>
              <a:rPr lang="es-MX" dirty="0" smtClean="0"/>
              <a:t>relación con </a:t>
            </a:r>
            <a:r>
              <a:rPr lang="es-MX" dirty="0"/>
              <a:t>los médicos. </a:t>
            </a:r>
            <a:endParaRPr lang="es-ES" dirty="0"/>
          </a:p>
        </p:txBody>
      </p:sp>
      <p:sp>
        <p:nvSpPr>
          <p:cNvPr id="4" name="3 Rectángulo"/>
          <p:cNvSpPr/>
          <p:nvPr/>
        </p:nvSpPr>
        <p:spPr>
          <a:xfrm>
            <a:off x="2886537" y="6021288"/>
            <a:ext cx="3370923" cy="369332"/>
          </a:xfrm>
          <a:prstGeom prst="rect">
            <a:avLst/>
          </a:prstGeom>
        </p:spPr>
        <p:txBody>
          <a:bodyPr wrap="none">
            <a:spAutoFit/>
          </a:bodyPr>
          <a:lstStyle/>
          <a:p>
            <a:r>
              <a:rPr lang="pt-BR" dirty="0" err="1"/>
              <a:t>Rev</a:t>
            </a:r>
            <a:r>
              <a:rPr lang="pt-BR" dirty="0"/>
              <a:t> Saúde Pública 2008;42(2):249-55</a:t>
            </a:r>
            <a:endParaRPr lang="es-ES" dirty="0"/>
          </a:p>
        </p:txBody>
      </p:sp>
    </p:spTree>
    <p:extLst>
      <p:ext uri="{BB962C8B-B14F-4D97-AF65-F5344CB8AC3E}">
        <p14:creationId xmlns:p14="http://schemas.microsoft.com/office/powerpoint/2010/main" val="2925705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332656"/>
            <a:ext cx="8892480" cy="1143000"/>
          </a:xfrm>
        </p:spPr>
        <p:txBody>
          <a:bodyPr>
            <a:noAutofit/>
          </a:bodyPr>
          <a:lstStyle/>
          <a:p>
            <a:pPr algn="ctr"/>
            <a:r>
              <a:rPr lang="es-ES" sz="2800" b="1" dirty="0"/>
              <a:t>Relación entre médicos </a:t>
            </a:r>
            <a:r>
              <a:rPr lang="es-ES" sz="2800" b="1" dirty="0" smtClean="0"/>
              <a:t>y </a:t>
            </a:r>
            <a:r>
              <a:rPr lang="es-MX" sz="2800" b="1" dirty="0" smtClean="0"/>
              <a:t>pacientes </a:t>
            </a:r>
            <a:r>
              <a:rPr lang="es-MX" sz="2800" b="1" dirty="0"/>
              <a:t>con VIH: </a:t>
            </a:r>
            <a:r>
              <a:rPr lang="es-MX" sz="2800" b="1" dirty="0" err="1"/>
              <a:t>infl</a:t>
            </a:r>
            <a:r>
              <a:rPr lang="es-MX" sz="2800" b="1" dirty="0"/>
              <a:t> </a:t>
            </a:r>
            <a:r>
              <a:rPr lang="es-MX" sz="2800" b="1" dirty="0" err="1" smtClean="0"/>
              <a:t>uencia</a:t>
            </a:r>
            <a:r>
              <a:rPr lang="es-MX" sz="2800" b="1" dirty="0" smtClean="0"/>
              <a:t> en </a:t>
            </a:r>
            <a:r>
              <a:rPr lang="es-MX" sz="2800" b="1" dirty="0"/>
              <a:t>apego terapéutico </a:t>
            </a:r>
            <a:r>
              <a:rPr lang="es-MX" sz="2800" b="1" dirty="0" smtClean="0"/>
              <a:t>y calidad </a:t>
            </a:r>
            <a:r>
              <a:rPr lang="es-ES" sz="2800" b="1" dirty="0" smtClean="0"/>
              <a:t>de </a:t>
            </a:r>
            <a:r>
              <a:rPr lang="es-ES" sz="2800" b="1" dirty="0"/>
              <a:t>vida</a:t>
            </a:r>
            <a:endParaRPr lang="es-ES" sz="2800" dirty="0"/>
          </a:p>
        </p:txBody>
      </p:sp>
      <p:sp>
        <p:nvSpPr>
          <p:cNvPr id="3" name="2 Marcador de contenido"/>
          <p:cNvSpPr>
            <a:spLocks noGrp="1"/>
          </p:cNvSpPr>
          <p:nvPr>
            <p:ph sz="quarter" idx="1"/>
          </p:nvPr>
        </p:nvSpPr>
        <p:spPr>
          <a:xfrm>
            <a:off x="914400" y="2023864"/>
            <a:ext cx="7772400" cy="3565376"/>
          </a:xfrm>
        </p:spPr>
        <p:txBody>
          <a:bodyPr>
            <a:normAutofit/>
          </a:bodyPr>
          <a:lstStyle/>
          <a:p>
            <a:pPr algn="just"/>
            <a:r>
              <a:rPr lang="es-MX" dirty="0"/>
              <a:t>Una vez iniciados los tratamientos, la mayoría de </a:t>
            </a:r>
            <a:r>
              <a:rPr lang="es-MX" dirty="0" smtClean="0"/>
              <a:t>los entrevistados </a:t>
            </a:r>
            <a:r>
              <a:rPr lang="es-MX" dirty="0"/>
              <a:t>reportó poca comunicación de los </a:t>
            </a:r>
            <a:r>
              <a:rPr lang="es-MX" dirty="0" smtClean="0"/>
              <a:t>médicos </a:t>
            </a:r>
            <a:r>
              <a:rPr lang="es-ES" dirty="0" smtClean="0"/>
              <a:t>respecto </a:t>
            </a:r>
            <a:r>
              <a:rPr lang="es-ES" dirty="0"/>
              <a:t>de sus </a:t>
            </a:r>
            <a:r>
              <a:rPr lang="es-ES" dirty="0" smtClean="0"/>
              <a:t>decisiones.</a:t>
            </a:r>
          </a:p>
          <a:p>
            <a:pPr algn="just"/>
            <a:r>
              <a:rPr lang="es-MX" dirty="0"/>
              <a:t>La escasa comunicación provocó abandono de </a:t>
            </a:r>
            <a:r>
              <a:rPr lang="es-MX" dirty="0" smtClean="0"/>
              <a:t>los </a:t>
            </a:r>
            <a:r>
              <a:rPr lang="es-ES" dirty="0" smtClean="0"/>
              <a:t>tratamientos.</a:t>
            </a:r>
          </a:p>
          <a:p>
            <a:r>
              <a:rPr lang="es-MX" dirty="0" smtClean="0"/>
              <a:t>Hay una relación </a:t>
            </a:r>
            <a:r>
              <a:rPr lang="es-MX" dirty="0"/>
              <a:t>paternalista, </a:t>
            </a:r>
            <a:r>
              <a:rPr lang="es-MX" dirty="0" smtClean="0"/>
              <a:t>muy marcada </a:t>
            </a:r>
            <a:r>
              <a:rPr lang="es-MX" dirty="0"/>
              <a:t>en México, en la cual la autoridad del </a:t>
            </a:r>
            <a:r>
              <a:rPr lang="es-MX" dirty="0" smtClean="0"/>
              <a:t>médico es </a:t>
            </a:r>
            <a:r>
              <a:rPr lang="es-MX" dirty="0"/>
              <a:t>indiscutible y el paciente no debe </a:t>
            </a:r>
            <a:r>
              <a:rPr lang="es-MX" dirty="0" smtClean="0"/>
              <a:t>opinar.</a:t>
            </a:r>
            <a:endParaRPr lang="es-ES" dirty="0"/>
          </a:p>
        </p:txBody>
      </p:sp>
      <p:sp>
        <p:nvSpPr>
          <p:cNvPr id="4" name="3 Rectángulo"/>
          <p:cNvSpPr/>
          <p:nvPr/>
        </p:nvSpPr>
        <p:spPr>
          <a:xfrm>
            <a:off x="2886537" y="6021288"/>
            <a:ext cx="3370923" cy="369332"/>
          </a:xfrm>
          <a:prstGeom prst="rect">
            <a:avLst/>
          </a:prstGeom>
        </p:spPr>
        <p:txBody>
          <a:bodyPr wrap="none">
            <a:spAutoFit/>
          </a:bodyPr>
          <a:lstStyle/>
          <a:p>
            <a:r>
              <a:rPr lang="pt-BR" dirty="0" err="1"/>
              <a:t>Rev</a:t>
            </a:r>
            <a:r>
              <a:rPr lang="pt-BR" dirty="0"/>
              <a:t> Saúde Pública 2008;42(2):249-55</a:t>
            </a:r>
            <a:endParaRPr lang="es-ES" dirty="0"/>
          </a:p>
        </p:txBody>
      </p:sp>
    </p:spTree>
    <p:extLst>
      <p:ext uri="{BB962C8B-B14F-4D97-AF65-F5344CB8AC3E}">
        <p14:creationId xmlns:p14="http://schemas.microsoft.com/office/powerpoint/2010/main" val="3305232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332656"/>
            <a:ext cx="8892480" cy="1143000"/>
          </a:xfrm>
        </p:spPr>
        <p:txBody>
          <a:bodyPr>
            <a:noAutofit/>
          </a:bodyPr>
          <a:lstStyle/>
          <a:p>
            <a:pPr algn="ctr"/>
            <a:r>
              <a:rPr lang="es-ES" sz="2800" b="1" dirty="0"/>
              <a:t>Relación entre médicos </a:t>
            </a:r>
            <a:r>
              <a:rPr lang="es-ES" sz="2800" b="1" dirty="0" smtClean="0"/>
              <a:t>y </a:t>
            </a:r>
            <a:r>
              <a:rPr lang="es-MX" sz="2800" b="1" dirty="0" smtClean="0"/>
              <a:t>pacientes </a:t>
            </a:r>
            <a:r>
              <a:rPr lang="es-MX" sz="2800" b="1" dirty="0"/>
              <a:t>con VIH: </a:t>
            </a:r>
            <a:r>
              <a:rPr lang="es-MX" sz="2800" b="1" dirty="0" err="1"/>
              <a:t>infl</a:t>
            </a:r>
            <a:r>
              <a:rPr lang="es-MX" sz="2800" b="1" dirty="0"/>
              <a:t> </a:t>
            </a:r>
            <a:r>
              <a:rPr lang="es-MX" sz="2800" b="1" dirty="0" err="1" smtClean="0"/>
              <a:t>uencia</a:t>
            </a:r>
            <a:r>
              <a:rPr lang="es-MX" sz="2800" b="1" dirty="0" smtClean="0"/>
              <a:t> en </a:t>
            </a:r>
            <a:r>
              <a:rPr lang="es-MX" sz="2800" b="1" dirty="0"/>
              <a:t>apego terapéutico </a:t>
            </a:r>
            <a:r>
              <a:rPr lang="es-MX" sz="2800" b="1" dirty="0" smtClean="0"/>
              <a:t>y calidad </a:t>
            </a:r>
            <a:r>
              <a:rPr lang="es-ES" sz="2800" b="1" dirty="0" smtClean="0"/>
              <a:t>de </a:t>
            </a:r>
            <a:r>
              <a:rPr lang="es-ES" sz="2800" b="1" dirty="0"/>
              <a:t>vida</a:t>
            </a:r>
            <a:endParaRPr lang="es-ES" sz="2800" dirty="0"/>
          </a:p>
        </p:txBody>
      </p:sp>
      <p:sp>
        <p:nvSpPr>
          <p:cNvPr id="3" name="2 Marcador de contenido"/>
          <p:cNvSpPr>
            <a:spLocks noGrp="1"/>
          </p:cNvSpPr>
          <p:nvPr>
            <p:ph sz="quarter" idx="1"/>
          </p:nvPr>
        </p:nvSpPr>
        <p:spPr>
          <a:xfrm>
            <a:off x="832048" y="1916832"/>
            <a:ext cx="7772400" cy="3565376"/>
          </a:xfrm>
        </p:spPr>
        <p:txBody>
          <a:bodyPr>
            <a:normAutofit fontScale="92500"/>
          </a:bodyPr>
          <a:lstStyle/>
          <a:p>
            <a:pPr algn="just"/>
            <a:r>
              <a:rPr lang="es-MX" dirty="0"/>
              <a:t>En general los médicos no explican a sus pacientes </a:t>
            </a:r>
            <a:r>
              <a:rPr lang="es-MX" dirty="0" smtClean="0"/>
              <a:t>los motivos </a:t>
            </a:r>
            <a:r>
              <a:rPr lang="es-MX" dirty="0"/>
              <a:t>de sus decisiones ni lo que sucede en su </a:t>
            </a:r>
            <a:r>
              <a:rPr lang="es-MX" dirty="0" smtClean="0"/>
              <a:t>cuerpo con </a:t>
            </a:r>
            <a:r>
              <a:rPr lang="es-MX" dirty="0"/>
              <a:t>los ARV. Solo les exigen el apego y los “</a:t>
            </a:r>
            <a:r>
              <a:rPr lang="es-MX" dirty="0" smtClean="0"/>
              <a:t>regañan”</a:t>
            </a:r>
            <a:r>
              <a:rPr lang="es-ES" dirty="0" smtClean="0"/>
              <a:t>si </a:t>
            </a:r>
            <a:r>
              <a:rPr lang="es-ES" dirty="0"/>
              <a:t>fallan</a:t>
            </a:r>
            <a:r>
              <a:rPr lang="es-ES" dirty="0" smtClean="0"/>
              <a:t>.</a:t>
            </a:r>
          </a:p>
          <a:p>
            <a:pPr algn="just"/>
            <a:r>
              <a:rPr lang="es-MX" dirty="0" smtClean="0"/>
              <a:t> </a:t>
            </a:r>
            <a:r>
              <a:rPr lang="es-MX" dirty="0"/>
              <a:t>Al ser infantilizados de cierto modo, muchos </a:t>
            </a:r>
            <a:r>
              <a:rPr lang="es-MX" dirty="0" smtClean="0"/>
              <a:t>pacientes asumían </a:t>
            </a:r>
            <a:r>
              <a:rPr lang="es-MX" dirty="0"/>
              <a:t>un papel pasivo y “desobediente”, “</a:t>
            </a:r>
            <a:r>
              <a:rPr lang="es-MX" dirty="0" smtClean="0"/>
              <a:t>engañando” </a:t>
            </a:r>
            <a:r>
              <a:rPr lang="es-ES" dirty="0" smtClean="0"/>
              <a:t>al </a:t>
            </a:r>
            <a:r>
              <a:rPr lang="es-ES" dirty="0"/>
              <a:t>médico respecto de sus conductas por temor </a:t>
            </a:r>
            <a:r>
              <a:rPr lang="es-ES" dirty="0" smtClean="0"/>
              <a:t>a ser  regañados”.</a:t>
            </a:r>
          </a:p>
          <a:p>
            <a:r>
              <a:rPr lang="es-MX" dirty="0"/>
              <a:t>Algunos entrevistados tenían más datos sobre </a:t>
            </a:r>
            <a:r>
              <a:rPr lang="es-MX" dirty="0" smtClean="0"/>
              <a:t>tratamientos que </a:t>
            </a:r>
            <a:r>
              <a:rPr lang="es-MX" dirty="0"/>
              <a:t>los propios médicos, por estar en </a:t>
            </a:r>
            <a:r>
              <a:rPr lang="es-MX" dirty="0" smtClean="0"/>
              <a:t>contacto con </a:t>
            </a:r>
            <a:r>
              <a:rPr lang="es-MX" dirty="0"/>
              <a:t>activistas en VIH/Sida o con redes de información.</a:t>
            </a:r>
            <a:endParaRPr lang="es-ES" dirty="0"/>
          </a:p>
        </p:txBody>
      </p:sp>
      <p:sp>
        <p:nvSpPr>
          <p:cNvPr id="4" name="3 Rectángulo"/>
          <p:cNvSpPr/>
          <p:nvPr/>
        </p:nvSpPr>
        <p:spPr>
          <a:xfrm>
            <a:off x="2886537" y="6021288"/>
            <a:ext cx="3370923" cy="369332"/>
          </a:xfrm>
          <a:prstGeom prst="rect">
            <a:avLst/>
          </a:prstGeom>
        </p:spPr>
        <p:txBody>
          <a:bodyPr wrap="none">
            <a:spAutoFit/>
          </a:bodyPr>
          <a:lstStyle/>
          <a:p>
            <a:r>
              <a:rPr lang="pt-BR" dirty="0" err="1"/>
              <a:t>Rev</a:t>
            </a:r>
            <a:r>
              <a:rPr lang="pt-BR" dirty="0"/>
              <a:t> Saúde Pública 2008;42(2):249-55</a:t>
            </a:r>
            <a:endParaRPr lang="es-ES" dirty="0"/>
          </a:p>
        </p:txBody>
      </p:sp>
    </p:spTree>
    <p:extLst>
      <p:ext uri="{BB962C8B-B14F-4D97-AF65-F5344CB8AC3E}">
        <p14:creationId xmlns:p14="http://schemas.microsoft.com/office/powerpoint/2010/main" val="2371433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FACTORES QUE MODIFICAN LA ATENCION</a:t>
            </a:r>
            <a:endParaRPr lang="es-ES" dirty="0"/>
          </a:p>
        </p:txBody>
      </p:sp>
      <p:sp>
        <p:nvSpPr>
          <p:cNvPr id="3" name="2 Marcador de contenido"/>
          <p:cNvSpPr>
            <a:spLocks noGrp="1"/>
          </p:cNvSpPr>
          <p:nvPr>
            <p:ph sz="quarter" idx="1"/>
          </p:nvPr>
        </p:nvSpPr>
        <p:spPr/>
        <p:txBody>
          <a:bodyPr/>
          <a:lstStyle/>
          <a:p>
            <a:r>
              <a:rPr lang="es-MX" dirty="0" smtClean="0"/>
              <a:t>Antigüedad </a:t>
            </a:r>
            <a:r>
              <a:rPr lang="es-MX" dirty="0"/>
              <a:t>del personal médico (empeora donde </a:t>
            </a:r>
            <a:r>
              <a:rPr lang="es-MX" dirty="0" smtClean="0"/>
              <a:t>hay mucha </a:t>
            </a:r>
            <a:r>
              <a:rPr lang="es-MX" dirty="0"/>
              <a:t>rotación de personal</a:t>
            </a:r>
            <a:r>
              <a:rPr lang="es-MX" dirty="0" smtClean="0"/>
              <a:t>).</a:t>
            </a:r>
          </a:p>
          <a:p>
            <a:r>
              <a:rPr lang="es-MX" dirty="0" smtClean="0"/>
              <a:t>Capacitación </a:t>
            </a:r>
            <a:r>
              <a:rPr lang="es-MX" dirty="0"/>
              <a:t>en VIH</a:t>
            </a:r>
          </a:p>
          <a:p>
            <a:r>
              <a:rPr lang="es-MX" dirty="0"/>
              <a:t>T</a:t>
            </a:r>
            <a:r>
              <a:rPr lang="es-MX" dirty="0" smtClean="0"/>
              <a:t>rato </a:t>
            </a:r>
            <a:r>
              <a:rPr lang="es-MX" dirty="0"/>
              <a:t>a los </a:t>
            </a:r>
            <a:r>
              <a:rPr lang="es-MX" dirty="0" smtClean="0"/>
              <a:t>pacientes</a:t>
            </a:r>
          </a:p>
          <a:p>
            <a:r>
              <a:rPr lang="es-MX" dirty="0" smtClean="0"/>
              <a:t>Antigüedad </a:t>
            </a:r>
            <a:r>
              <a:rPr lang="es-MX" dirty="0"/>
              <a:t>del paciente </a:t>
            </a:r>
            <a:r>
              <a:rPr lang="es-MX" dirty="0" smtClean="0"/>
              <a:t>en el servicio</a:t>
            </a:r>
          </a:p>
          <a:p>
            <a:r>
              <a:rPr lang="es-MX" dirty="0" smtClean="0"/>
              <a:t>Si el paciente </a:t>
            </a:r>
            <a:r>
              <a:rPr lang="es-MX" dirty="0"/>
              <a:t>se muestra exigente o es </a:t>
            </a:r>
            <a:r>
              <a:rPr lang="es-MX" dirty="0" smtClean="0"/>
              <a:t>sumiso</a:t>
            </a:r>
            <a:endParaRPr lang="es-MX" dirty="0"/>
          </a:p>
          <a:p>
            <a:r>
              <a:rPr lang="es-MX" dirty="0"/>
              <a:t>D</a:t>
            </a:r>
            <a:r>
              <a:rPr lang="es-MX" dirty="0" smtClean="0"/>
              <a:t>e </a:t>
            </a:r>
            <a:r>
              <a:rPr lang="es-MX" dirty="0"/>
              <a:t>su condición étnica, de clase, género u </a:t>
            </a:r>
            <a:r>
              <a:rPr lang="es-MX" dirty="0" smtClean="0"/>
              <a:t>orientación </a:t>
            </a:r>
            <a:r>
              <a:rPr lang="es-ES" dirty="0" smtClean="0"/>
              <a:t>sexual</a:t>
            </a:r>
            <a:r>
              <a:rPr lang="es-ES" dirty="0"/>
              <a:t>.</a:t>
            </a:r>
          </a:p>
        </p:txBody>
      </p:sp>
    </p:spTree>
    <p:extLst>
      <p:ext uri="{BB962C8B-B14F-4D97-AF65-F5344CB8AC3E}">
        <p14:creationId xmlns:p14="http://schemas.microsoft.com/office/powerpoint/2010/main" val="2865908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44624"/>
            <a:ext cx="7772400" cy="1143000"/>
          </a:xfrm>
        </p:spPr>
        <p:txBody>
          <a:bodyPr/>
          <a:lstStyle/>
          <a:p>
            <a:pPr algn="ctr"/>
            <a:r>
              <a:rPr lang="es-ES" dirty="0" smtClean="0"/>
              <a:t>ETICA Y TRATAMIENTO</a:t>
            </a:r>
            <a:endParaRPr lang="es-ES" dirty="0"/>
          </a:p>
        </p:txBody>
      </p:sp>
      <p:sp>
        <p:nvSpPr>
          <p:cNvPr id="3" name="2 Marcador de contenido"/>
          <p:cNvSpPr>
            <a:spLocks noGrp="1"/>
          </p:cNvSpPr>
          <p:nvPr>
            <p:ph sz="quarter" idx="1"/>
          </p:nvPr>
        </p:nvSpPr>
        <p:spPr/>
        <p:txBody>
          <a:bodyPr>
            <a:normAutofit fontScale="92500" lnSpcReduction="20000"/>
          </a:bodyPr>
          <a:lstStyle/>
          <a:p>
            <a:r>
              <a:rPr lang="es-ES" dirty="0"/>
              <a:t>El tratamiento actual se basa en la combinación </a:t>
            </a:r>
            <a:r>
              <a:rPr lang="es-ES" dirty="0" smtClean="0"/>
              <a:t>de tres o </a:t>
            </a:r>
            <a:r>
              <a:rPr lang="es-ES" dirty="0"/>
              <a:t>más drogas con diferentes acciones </a:t>
            </a:r>
            <a:r>
              <a:rPr lang="es-ES" dirty="0" smtClean="0"/>
              <a:t>antivirales.</a:t>
            </a:r>
          </a:p>
          <a:p>
            <a:r>
              <a:rPr lang="es-ES" dirty="0" smtClean="0"/>
              <a:t>Estos </a:t>
            </a:r>
            <a:r>
              <a:rPr lang="es-ES" dirty="0"/>
              <a:t>tratamientos  a pesar de su eficacia como antivirales tienen efectos colaterales que deben ser conocidos por el paciente. </a:t>
            </a:r>
            <a:endParaRPr lang="es-ES" dirty="0" smtClean="0"/>
          </a:p>
          <a:p>
            <a:r>
              <a:rPr lang="es-ES" dirty="0" smtClean="0"/>
              <a:t>Supuestamente </a:t>
            </a:r>
            <a:r>
              <a:rPr lang="es-ES" dirty="0"/>
              <a:t>asociado al tratamiento, </a:t>
            </a:r>
            <a:r>
              <a:rPr lang="es-ES" dirty="0" smtClean="0"/>
              <a:t>se </a:t>
            </a:r>
            <a:r>
              <a:rPr lang="es-ES" dirty="0"/>
              <a:t>han observado </a:t>
            </a:r>
            <a:r>
              <a:rPr lang="es-ES" dirty="0" smtClean="0"/>
              <a:t>desórdenes </a:t>
            </a:r>
            <a:r>
              <a:rPr lang="es-ES" dirty="0"/>
              <a:t>metabólicos (</a:t>
            </a:r>
            <a:r>
              <a:rPr lang="es-ES" dirty="0" err="1"/>
              <a:t>Hiperlipemia</a:t>
            </a:r>
            <a:r>
              <a:rPr lang="es-ES" dirty="0"/>
              <a:t>, diabetes mellitus, </a:t>
            </a:r>
            <a:r>
              <a:rPr lang="es-ES" dirty="0" err="1"/>
              <a:t>etc</a:t>
            </a:r>
            <a:r>
              <a:rPr lang="es-ES" dirty="0"/>
              <a:t>) y distribución de la grasa corporal estéticamente </a:t>
            </a:r>
            <a:r>
              <a:rPr lang="es-ES" dirty="0" smtClean="0"/>
              <a:t>desagradable.</a:t>
            </a:r>
          </a:p>
          <a:p>
            <a:r>
              <a:rPr lang="es-ES" dirty="0" smtClean="0"/>
              <a:t>Esto </a:t>
            </a:r>
            <a:r>
              <a:rPr lang="es-ES" dirty="0"/>
              <a:t>debe informarse a los pacientes antes de iniciar el tratamiento añadiendo información especializada y positiva. </a:t>
            </a:r>
            <a:endParaRPr lang="es-ES" dirty="0" smtClean="0"/>
          </a:p>
          <a:p>
            <a:r>
              <a:rPr lang="es-ES" dirty="0" smtClean="0"/>
              <a:t>Por </a:t>
            </a:r>
            <a:r>
              <a:rPr lang="es-ES" dirty="0"/>
              <a:t>otro lado, nunca insistiremos lo suficiente a fin de evita el ensañamiento terapéutico </a:t>
            </a:r>
            <a:r>
              <a:rPr lang="es-ES" dirty="0" smtClean="0"/>
              <a:t>,ya </a:t>
            </a:r>
            <a:r>
              <a:rPr lang="es-ES" dirty="0"/>
              <a:t>que varias drogas con múltiples efectos colaterales en pacientes con pronóstico sombrío a corto plazo, resultan mucho más perjudiciales que beneficiosas. </a:t>
            </a:r>
          </a:p>
        </p:txBody>
      </p:sp>
    </p:spTree>
    <p:extLst>
      <p:ext uri="{BB962C8B-B14F-4D97-AF65-F5344CB8AC3E}">
        <p14:creationId xmlns:p14="http://schemas.microsoft.com/office/powerpoint/2010/main" val="1968482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315416"/>
            <a:ext cx="8568952" cy="1143000"/>
          </a:xfrm>
        </p:spPr>
        <p:txBody>
          <a:bodyPr>
            <a:normAutofit/>
          </a:bodyPr>
          <a:lstStyle/>
          <a:p>
            <a:pPr algn="ctr"/>
            <a:r>
              <a:rPr lang="es-ES" sz="3200" dirty="0"/>
              <a:t>DERECHOS ÉTICOS </a:t>
            </a:r>
            <a:r>
              <a:rPr lang="es-ES" sz="3200" dirty="0" smtClean="0"/>
              <a:t>DEL PACIENTE </a:t>
            </a:r>
            <a:r>
              <a:rPr lang="es-ES" sz="3200" dirty="0"/>
              <a:t>VIH/SIDA</a:t>
            </a:r>
          </a:p>
        </p:txBody>
      </p:sp>
      <p:sp>
        <p:nvSpPr>
          <p:cNvPr id="3" name="2 Marcador de contenido"/>
          <p:cNvSpPr>
            <a:spLocks noGrp="1"/>
          </p:cNvSpPr>
          <p:nvPr>
            <p:ph sz="quarter" idx="1"/>
          </p:nvPr>
        </p:nvSpPr>
        <p:spPr>
          <a:xfrm>
            <a:off x="688032" y="873224"/>
            <a:ext cx="7772400" cy="5652120"/>
          </a:xfrm>
        </p:spPr>
        <p:txBody>
          <a:bodyPr>
            <a:noAutofit/>
          </a:bodyPr>
          <a:lstStyle/>
          <a:p>
            <a:pPr algn="just"/>
            <a:r>
              <a:rPr lang="es-MX" sz="2400" b="1" i="1" dirty="0" smtClean="0"/>
              <a:t>Derecho </a:t>
            </a:r>
            <a:r>
              <a:rPr lang="es-MX" sz="2400" b="1" dirty="0"/>
              <a:t>a </a:t>
            </a:r>
            <a:r>
              <a:rPr lang="es-MX" sz="2400" b="1" i="1" dirty="0"/>
              <a:t>elegir al médico </a:t>
            </a:r>
            <a:r>
              <a:rPr lang="es-MX" sz="2400" b="1" dirty="0"/>
              <a:t>y </a:t>
            </a:r>
            <a:r>
              <a:rPr lang="es-MX" sz="2400" b="1" i="1" dirty="0"/>
              <a:t>su </a:t>
            </a:r>
            <a:r>
              <a:rPr lang="es-MX" sz="2400" b="1" i="1" dirty="0" smtClean="0"/>
              <a:t>equipo de </a:t>
            </a:r>
            <a:r>
              <a:rPr lang="es-MX" sz="2400" b="1" i="1" dirty="0"/>
              <a:t>salud</a:t>
            </a:r>
            <a:r>
              <a:rPr lang="es-MX" sz="2400" b="1" i="1" dirty="0" smtClean="0"/>
              <a:t>:. </a:t>
            </a:r>
            <a:r>
              <a:rPr lang="es-MX" sz="2400" dirty="0"/>
              <a:t>El paciente debe tener varios </a:t>
            </a:r>
            <a:r>
              <a:rPr lang="es-MX" sz="2400" dirty="0" smtClean="0"/>
              <a:t>recursos de </a:t>
            </a:r>
            <a:r>
              <a:rPr lang="es-MX" sz="2400" dirty="0"/>
              <a:t>apoyo a nivel sanitario, no </a:t>
            </a:r>
            <a:r>
              <a:rPr lang="es-MX" sz="2400" dirty="0" smtClean="0"/>
              <a:t>depender de </a:t>
            </a:r>
            <a:r>
              <a:rPr lang="es-MX" sz="2400" dirty="0"/>
              <a:t>un solo médico, debe tener varias </a:t>
            </a:r>
            <a:r>
              <a:rPr lang="es-MX" sz="2400" dirty="0" smtClean="0"/>
              <a:t>opciones, </a:t>
            </a:r>
            <a:r>
              <a:rPr lang="es-ES" sz="2400" dirty="0" smtClean="0"/>
              <a:t>de </a:t>
            </a:r>
            <a:r>
              <a:rPr lang="es-ES" sz="2400" dirty="0"/>
              <a:t>visitar al médico de familia, </a:t>
            </a:r>
            <a:r>
              <a:rPr lang="es-ES" sz="2400" dirty="0" smtClean="0"/>
              <a:t>equipo </a:t>
            </a:r>
            <a:r>
              <a:rPr lang="es-MX" sz="2400" dirty="0" smtClean="0"/>
              <a:t>de </a:t>
            </a:r>
            <a:r>
              <a:rPr lang="es-MX" sz="2400" dirty="0"/>
              <a:t>salud más cercano de su residencia, </a:t>
            </a:r>
            <a:r>
              <a:rPr lang="es-MX" sz="2400" dirty="0" smtClean="0"/>
              <a:t>el </a:t>
            </a:r>
            <a:r>
              <a:rPr lang="es-ES" sz="2400" dirty="0" smtClean="0"/>
              <a:t>psiquiatra</a:t>
            </a:r>
            <a:r>
              <a:rPr lang="es-ES" sz="2400" dirty="0"/>
              <a:t>, etc.</a:t>
            </a:r>
          </a:p>
          <a:p>
            <a:pPr algn="just"/>
            <a:r>
              <a:rPr lang="es-MX" sz="2400" b="1" i="1" dirty="0"/>
              <a:t>Derecho </a:t>
            </a:r>
            <a:r>
              <a:rPr lang="es-MX" sz="2400" b="1" dirty="0"/>
              <a:t>a </a:t>
            </a:r>
            <a:r>
              <a:rPr lang="es-MX" sz="2400" b="1" i="1" dirty="0"/>
              <a:t>recibir una información </a:t>
            </a:r>
            <a:r>
              <a:rPr lang="es-MX" sz="2400" b="1" i="1" dirty="0" smtClean="0"/>
              <a:t>clara sobre </a:t>
            </a:r>
            <a:r>
              <a:rPr lang="es-MX" sz="2400" b="1" i="1" dirty="0"/>
              <a:t>su enfermedad: </a:t>
            </a:r>
            <a:r>
              <a:rPr lang="es-MX" sz="2400" dirty="0"/>
              <a:t>Tiene derecho </a:t>
            </a:r>
            <a:r>
              <a:rPr lang="es-MX" sz="2400" dirty="0" smtClean="0"/>
              <a:t>a una </a:t>
            </a:r>
            <a:r>
              <a:rPr lang="es-MX" sz="2400" dirty="0"/>
              <a:t>comunicación clara con su médico, </a:t>
            </a:r>
            <a:r>
              <a:rPr lang="es-MX" sz="2400" dirty="0" smtClean="0"/>
              <a:t>que incluya </a:t>
            </a:r>
            <a:r>
              <a:rPr lang="es-MX" sz="2400" dirty="0"/>
              <a:t>diagnóstico, pronóstico de la </a:t>
            </a:r>
            <a:r>
              <a:rPr lang="es-MX" sz="2400" dirty="0" smtClean="0"/>
              <a:t>enfermedad‘ </a:t>
            </a:r>
            <a:r>
              <a:rPr lang="es-ES" sz="2400" dirty="0" smtClean="0"/>
              <a:t>tratamiento </a:t>
            </a:r>
            <a:r>
              <a:rPr lang="es-ES" sz="2400" dirty="0"/>
              <a:t>y costos </a:t>
            </a:r>
            <a:r>
              <a:rPr lang="es-ES" sz="2400" dirty="0" smtClean="0"/>
              <a:t>ocasionados por </a:t>
            </a:r>
            <a:r>
              <a:rPr lang="es-ES" sz="2400" dirty="0"/>
              <a:t>la enfermedad.</a:t>
            </a:r>
          </a:p>
          <a:p>
            <a:pPr algn="just"/>
            <a:r>
              <a:rPr lang="es-MX" sz="2400" b="1" i="1" dirty="0"/>
              <a:t>Derecho </a:t>
            </a:r>
            <a:r>
              <a:rPr lang="es-MX" sz="2400" b="1" dirty="0"/>
              <a:t>a </a:t>
            </a:r>
            <a:r>
              <a:rPr lang="es-MX" sz="2400" b="1" i="1" dirty="0"/>
              <a:t>un trato digno: </a:t>
            </a:r>
            <a:r>
              <a:rPr lang="es-MX" sz="2400" dirty="0"/>
              <a:t>Tiene derecho </a:t>
            </a:r>
            <a:r>
              <a:rPr lang="es-MX" sz="2400" dirty="0" smtClean="0"/>
              <a:t>a recibir </a:t>
            </a:r>
            <a:r>
              <a:rPr lang="es-MX" sz="2400" dirty="0"/>
              <a:t>una consulta de calidad, donde el </a:t>
            </a:r>
            <a:r>
              <a:rPr lang="es-MX" sz="2400" dirty="0" smtClean="0"/>
              <a:t>paciente se encuentre satisfecho </a:t>
            </a:r>
            <a:r>
              <a:rPr lang="es-ES" sz="2400" dirty="0" smtClean="0"/>
              <a:t>con </a:t>
            </a:r>
            <a:r>
              <a:rPr lang="es-ES" sz="2400" dirty="0"/>
              <a:t>la </a:t>
            </a:r>
            <a:r>
              <a:rPr lang="es-ES" sz="2400" dirty="0" smtClean="0"/>
              <a:t>exploración que </a:t>
            </a:r>
            <a:r>
              <a:rPr lang="es-ES" sz="2400" dirty="0"/>
              <a:t>requiere.</a:t>
            </a:r>
          </a:p>
          <a:p>
            <a:pPr algn="just"/>
            <a:r>
              <a:rPr lang="es-MX" sz="2400" b="1" i="1" dirty="0"/>
              <a:t>Derecho </a:t>
            </a:r>
            <a:r>
              <a:rPr lang="es-MX" sz="2400" b="1" dirty="0"/>
              <a:t>a </a:t>
            </a:r>
            <a:r>
              <a:rPr lang="es-MX" sz="2400" b="1" i="1" dirty="0"/>
              <a:t>la confidencialidad: </a:t>
            </a:r>
            <a:r>
              <a:rPr lang="es-MX" sz="2400" dirty="0"/>
              <a:t>De sus </a:t>
            </a:r>
            <a:r>
              <a:rPr lang="es-MX" sz="2400" dirty="0" smtClean="0"/>
              <a:t>documentos </a:t>
            </a:r>
            <a:r>
              <a:rPr lang="es-ES" sz="2400" dirty="0" smtClean="0"/>
              <a:t>clínicos</a:t>
            </a:r>
            <a:r>
              <a:rPr lang="es-ES" sz="2400" dirty="0"/>
              <a:t>.</a:t>
            </a:r>
          </a:p>
          <a:p>
            <a:pPr algn="just"/>
            <a:r>
              <a:rPr lang="es-MX" sz="2400" b="1" i="1" dirty="0"/>
              <a:t>Derecho </a:t>
            </a:r>
            <a:r>
              <a:rPr lang="es-MX" sz="2400" b="1" dirty="0"/>
              <a:t>a </a:t>
            </a:r>
            <a:r>
              <a:rPr lang="es-MX" sz="2400" b="1" i="1" dirty="0"/>
              <a:t>la asistencia médica </a:t>
            </a:r>
            <a:r>
              <a:rPr lang="es-MX" sz="2400" b="1" i="1" dirty="0" smtClean="0"/>
              <a:t>adecuada</a:t>
            </a:r>
            <a:endParaRPr lang="es-MX" sz="2400" b="1" i="1" dirty="0"/>
          </a:p>
        </p:txBody>
      </p:sp>
    </p:spTree>
    <p:extLst>
      <p:ext uri="{BB962C8B-B14F-4D97-AF65-F5344CB8AC3E}">
        <p14:creationId xmlns:p14="http://schemas.microsoft.com/office/powerpoint/2010/main" val="3568208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6" y="1412776"/>
            <a:ext cx="8892480" cy="4759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6609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Metas</a:t>
            </a:r>
            <a:endParaRPr lang="es-ES" dirty="0"/>
          </a:p>
        </p:txBody>
      </p:sp>
      <p:sp>
        <p:nvSpPr>
          <p:cNvPr id="3" name="2 Marcador de contenido"/>
          <p:cNvSpPr>
            <a:spLocks noGrp="1"/>
          </p:cNvSpPr>
          <p:nvPr>
            <p:ph idx="1"/>
          </p:nvPr>
        </p:nvSpPr>
        <p:spPr/>
        <p:txBody>
          <a:bodyPr/>
          <a:lstStyle/>
          <a:p>
            <a:r>
              <a:rPr lang="es-MX" dirty="0" smtClean="0"/>
              <a:t>Eliminar la trasmisión vertical en el 2015</a:t>
            </a:r>
          </a:p>
          <a:p>
            <a:endParaRPr lang="es-ES" dirty="0"/>
          </a:p>
        </p:txBody>
      </p:sp>
      <p:pic>
        <p:nvPicPr>
          <p:cNvPr id="36867" name="Picture 3"/>
          <p:cNvPicPr>
            <a:picLocks noChangeAspect="1" noChangeArrowheads="1"/>
          </p:cNvPicPr>
          <p:nvPr/>
        </p:nvPicPr>
        <p:blipFill>
          <a:blip r:embed="rId2" cstate="print"/>
          <a:srcRect r="28179"/>
          <a:stretch>
            <a:fillRect/>
          </a:stretch>
        </p:blipFill>
        <p:spPr bwMode="auto">
          <a:xfrm>
            <a:off x="1115616" y="2420888"/>
            <a:ext cx="6948264" cy="4405843"/>
          </a:xfrm>
          <a:prstGeom prst="rect">
            <a:avLst/>
          </a:prstGeom>
          <a:noFill/>
          <a:ln w="9525">
            <a:noFill/>
            <a:miter lim="800000"/>
            <a:headEnd/>
            <a:tailEnd/>
          </a:ln>
        </p:spPr>
      </p:pic>
    </p:spTree>
    <p:extLst>
      <p:ext uri="{BB962C8B-B14F-4D97-AF65-F5344CB8AC3E}">
        <p14:creationId xmlns:p14="http://schemas.microsoft.com/office/powerpoint/2010/main" val="399883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827584" y="2204864"/>
            <a:ext cx="7772400" cy="3600400"/>
          </a:xfrm>
        </p:spPr>
        <p:txBody>
          <a:bodyPr>
            <a:normAutofit/>
          </a:bodyPr>
          <a:lstStyle/>
          <a:p>
            <a:pPr marL="0" indent="0" algn="ctr">
              <a:buNone/>
            </a:pPr>
            <a:r>
              <a:rPr lang="it-IT" sz="4400" b="1" i="1" dirty="0" smtClean="0"/>
              <a:t>«PRIMUM NIL NOCERE</a:t>
            </a:r>
            <a:r>
              <a:rPr lang="it-IT" sz="4400" i="1" dirty="0" smtClean="0"/>
              <a:t> O </a:t>
            </a:r>
            <a:r>
              <a:rPr lang="it-IT" sz="4400" b="1" i="1" dirty="0" smtClean="0"/>
              <a:t>PRIMUM NON NOCERE»</a:t>
            </a:r>
          </a:p>
          <a:p>
            <a:pPr marL="0" indent="0" algn="ctr">
              <a:buNone/>
            </a:pPr>
            <a:r>
              <a:rPr lang="it-IT" sz="2800" b="1" i="1" dirty="0" smtClean="0"/>
              <a:t>(LO PRIMERO ES NO HACER DAÑO)</a:t>
            </a:r>
          </a:p>
          <a:p>
            <a:pPr marL="0" indent="0" algn="ctr">
              <a:buNone/>
            </a:pPr>
            <a:r>
              <a:rPr lang="it-IT" sz="2800" b="1" i="1" dirty="0" smtClean="0"/>
              <a:t>                                         </a:t>
            </a:r>
          </a:p>
          <a:p>
            <a:pPr marL="0" indent="0" algn="ctr">
              <a:buNone/>
            </a:pPr>
            <a:r>
              <a:rPr lang="it-IT" sz="2800" b="1" i="1" dirty="0"/>
              <a:t> </a:t>
            </a:r>
            <a:r>
              <a:rPr lang="it-IT" sz="2800" b="1" i="1" dirty="0" smtClean="0"/>
              <a:t>                                                                 HIPOCRATES</a:t>
            </a:r>
            <a:endParaRPr lang="es-ES" sz="2800" i="1" dirty="0"/>
          </a:p>
        </p:txBody>
      </p:sp>
    </p:spTree>
    <p:extLst>
      <p:ext uri="{BB962C8B-B14F-4D97-AF65-F5344CB8AC3E}">
        <p14:creationId xmlns:p14="http://schemas.microsoft.com/office/powerpoint/2010/main" val="2361868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Metas…</a:t>
            </a:r>
            <a:endParaRPr lang="es-ES" dirty="0"/>
          </a:p>
        </p:txBody>
      </p:sp>
      <p:sp>
        <p:nvSpPr>
          <p:cNvPr id="3" name="2 Marcador de contenido"/>
          <p:cNvSpPr>
            <a:spLocks noGrp="1"/>
          </p:cNvSpPr>
          <p:nvPr>
            <p:ph idx="1"/>
          </p:nvPr>
        </p:nvSpPr>
        <p:spPr/>
        <p:txBody>
          <a:bodyPr/>
          <a:lstStyle/>
          <a:p>
            <a:pPr>
              <a:buNone/>
            </a:pPr>
            <a:r>
              <a:rPr lang="es-MX" dirty="0" smtClean="0"/>
              <a:t>Universidalidad de recursos</a:t>
            </a:r>
            <a:endParaRPr lang="es-ES" dirty="0"/>
          </a:p>
        </p:txBody>
      </p:sp>
      <p:pic>
        <p:nvPicPr>
          <p:cNvPr id="37890" name="Picture 2"/>
          <p:cNvPicPr>
            <a:picLocks noChangeAspect="1" noChangeArrowheads="1"/>
          </p:cNvPicPr>
          <p:nvPr/>
        </p:nvPicPr>
        <p:blipFill>
          <a:blip r:embed="rId3" cstate="print"/>
          <a:srcRect/>
          <a:stretch>
            <a:fillRect/>
          </a:stretch>
        </p:blipFill>
        <p:spPr bwMode="auto">
          <a:xfrm>
            <a:off x="1979712" y="2708920"/>
            <a:ext cx="5052364" cy="2880320"/>
          </a:xfrm>
          <a:prstGeom prst="rect">
            <a:avLst/>
          </a:prstGeom>
          <a:noFill/>
          <a:ln w="9525">
            <a:noFill/>
            <a:miter lim="800000"/>
            <a:headEnd/>
            <a:tailEnd/>
          </a:ln>
        </p:spPr>
      </p:pic>
    </p:spTree>
    <p:extLst>
      <p:ext uri="{BB962C8B-B14F-4D97-AF65-F5344CB8AC3E}">
        <p14:creationId xmlns:p14="http://schemas.microsoft.com/office/powerpoint/2010/main" val="4265006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Metas…</a:t>
            </a:r>
            <a:endParaRPr lang="es-ES" dirty="0"/>
          </a:p>
        </p:txBody>
      </p:sp>
      <p:sp>
        <p:nvSpPr>
          <p:cNvPr id="3" name="2 Marcador de contenido"/>
          <p:cNvSpPr>
            <a:spLocks noGrp="1"/>
          </p:cNvSpPr>
          <p:nvPr>
            <p:ph idx="1"/>
          </p:nvPr>
        </p:nvSpPr>
        <p:spPr/>
        <p:txBody>
          <a:bodyPr/>
          <a:lstStyle/>
          <a:p>
            <a:r>
              <a:rPr lang="es-MX" dirty="0" smtClean="0"/>
              <a:t>Disminución muertes en menores de 15 años</a:t>
            </a:r>
            <a:endParaRPr lang="es-ES" dirty="0"/>
          </a:p>
        </p:txBody>
      </p:sp>
      <p:pic>
        <p:nvPicPr>
          <p:cNvPr id="40962" name="Picture 2"/>
          <p:cNvPicPr>
            <a:picLocks noChangeAspect="1" noChangeArrowheads="1"/>
          </p:cNvPicPr>
          <p:nvPr/>
        </p:nvPicPr>
        <p:blipFill>
          <a:blip r:embed="rId3" cstate="print"/>
          <a:srcRect/>
          <a:stretch>
            <a:fillRect/>
          </a:stretch>
        </p:blipFill>
        <p:spPr bwMode="auto">
          <a:xfrm>
            <a:off x="3125738" y="2924944"/>
            <a:ext cx="3368907" cy="2650207"/>
          </a:xfrm>
          <a:prstGeom prst="rect">
            <a:avLst/>
          </a:prstGeom>
          <a:noFill/>
          <a:ln w="9525">
            <a:noFill/>
            <a:miter lim="800000"/>
            <a:headEnd/>
            <a:tailEnd/>
          </a:ln>
        </p:spPr>
      </p:pic>
    </p:spTree>
    <p:extLst>
      <p:ext uri="{BB962C8B-B14F-4D97-AF65-F5344CB8AC3E}">
        <p14:creationId xmlns:p14="http://schemas.microsoft.com/office/powerpoint/2010/main" val="975417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348880"/>
            <a:ext cx="7772400" cy="1143000"/>
          </a:xfrm>
        </p:spPr>
        <p:txBody>
          <a:bodyPr/>
          <a:lstStyle/>
          <a:p>
            <a:pPr algn="ctr"/>
            <a:r>
              <a:rPr lang="es-ES" dirty="0" smtClean="0"/>
              <a:t>HUMANIZAR LA CONSULTA</a:t>
            </a:r>
            <a:endParaRPr lang="es-ES" dirty="0"/>
          </a:p>
        </p:txBody>
      </p:sp>
    </p:spTree>
    <p:extLst>
      <p:ext uri="{BB962C8B-B14F-4D97-AF65-F5344CB8AC3E}">
        <p14:creationId xmlns:p14="http://schemas.microsoft.com/office/powerpoint/2010/main" val="524471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03648" y="557808"/>
            <a:ext cx="7772400" cy="1143000"/>
          </a:xfrm>
        </p:spPr>
        <p:txBody>
          <a:bodyPr>
            <a:normAutofit fontScale="90000"/>
          </a:bodyPr>
          <a:lstStyle/>
          <a:p>
            <a:pPr algn="ctr"/>
            <a:r>
              <a:rPr lang="es-MX" b="1" dirty="0" smtClean="0"/>
              <a:t>CONSTITUCION DE LA REPUBLICA BOLIVARIANA DE VENEZUELA</a:t>
            </a:r>
            <a:endParaRPr lang="es-ES" dirty="0"/>
          </a:p>
        </p:txBody>
      </p:sp>
      <p:sp>
        <p:nvSpPr>
          <p:cNvPr id="3" name="2 Marcador de contenido"/>
          <p:cNvSpPr>
            <a:spLocks noGrp="1"/>
          </p:cNvSpPr>
          <p:nvPr>
            <p:ph sz="quarter" idx="1"/>
          </p:nvPr>
        </p:nvSpPr>
        <p:spPr>
          <a:xfrm>
            <a:off x="847403" y="1916832"/>
            <a:ext cx="7772400" cy="3853408"/>
          </a:xfrm>
        </p:spPr>
        <p:txBody>
          <a:bodyPr>
            <a:normAutofit/>
          </a:bodyPr>
          <a:lstStyle/>
          <a:p>
            <a:r>
              <a:rPr lang="es-MX" sz="2800" b="1" dirty="0" smtClean="0"/>
              <a:t>Artículo 19. </a:t>
            </a:r>
            <a:r>
              <a:rPr lang="es-MX" sz="2800" dirty="0" smtClean="0"/>
              <a:t>El Estado garantizará a toda persona, conforme al principio de progresividad y sin discriminación alguna, el goce y ejercicio irrenunciable, indivisible e interdependiente de los derechos humanos. Su respeto y garantía son obligatorios para los órganos del Poder Público de conformidad con la Constitución, los tratos sobre derechos humanos suscritos y ratificados por la República y las leyes que los desarrollen</a:t>
            </a:r>
            <a:endParaRPr lang="es-MX"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8640"/>
            <a:ext cx="10477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1423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251520" y="1809328"/>
            <a:ext cx="8820472" cy="4572000"/>
          </a:xfrm>
        </p:spPr>
        <p:txBody>
          <a:bodyPr>
            <a:noAutofit/>
          </a:bodyPr>
          <a:lstStyle/>
          <a:p>
            <a:r>
              <a:rPr lang="es-MX" sz="2800" b="1" dirty="0" smtClean="0"/>
              <a:t>Artículo 21. </a:t>
            </a:r>
            <a:r>
              <a:rPr lang="es-MX" sz="2800" dirty="0" smtClean="0"/>
              <a:t>Todas las personas son iguales ante la ley, y en consecuencia:</a:t>
            </a:r>
            <a:br>
              <a:rPr lang="es-MX" sz="2800" dirty="0" smtClean="0"/>
            </a:br>
            <a:r>
              <a:rPr lang="es-MX" sz="2800" dirty="0" smtClean="0"/>
              <a:t>No se permitirán discriminaciones fundadas en la raza, el sexo, el credo, la condición social o aquellas que, en general, tengan por objeto o por resultado anular o menoscabar el reconocimiento, goce o ejercicio en condiciones de igualdad, de los derechos y libertades de toda persona. </a:t>
            </a:r>
            <a:br>
              <a:rPr lang="es-MX" sz="2800" dirty="0" smtClean="0"/>
            </a:br>
            <a:r>
              <a:rPr lang="es-MX" sz="2800" dirty="0" smtClean="0"/>
              <a:t> </a:t>
            </a:r>
          </a:p>
          <a:p>
            <a:endParaRPr lang="es-ES" sz="2800" dirty="0"/>
          </a:p>
        </p:txBody>
      </p:sp>
      <p:sp>
        <p:nvSpPr>
          <p:cNvPr id="4" name="1 Título"/>
          <p:cNvSpPr>
            <a:spLocks noGrp="1"/>
          </p:cNvSpPr>
          <p:nvPr>
            <p:ph type="title"/>
          </p:nvPr>
        </p:nvSpPr>
        <p:spPr>
          <a:xfrm>
            <a:off x="1403648" y="557808"/>
            <a:ext cx="7772400" cy="1143000"/>
          </a:xfrm>
        </p:spPr>
        <p:txBody>
          <a:bodyPr>
            <a:normAutofit fontScale="90000"/>
          </a:bodyPr>
          <a:lstStyle/>
          <a:p>
            <a:pPr algn="ctr"/>
            <a:r>
              <a:rPr lang="es-MX" b="1" dirty="0" smtClean="0"/>
              <a:t>CONSTITUCION DE LA REPUBLICA BOLIVARIANA DE VENEZUELA</a:t>
            </a:r>
            <a:endParaRPr lang="es-E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8640"/>
            <a:ext cx="10477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3311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904056" y="2348880"/>
            <a:ext cx="7772400" cy="2989312"/>
          </a:xfrm>
        </p:spPr>
        <p:txBody>
          <a:bodyPr>
            <a:normAutofit/>
          </a:bodyPr>
          <a:lstStyle/>
          <a:p>
            <a:r>
              <a:rPr lang="es-MX" sz="2800" b="1" dirty="0" smtClean="0"/>
              <a:t>Artículo 2°.- </a:t>
            </a:r>
            <a:r>
              <a:rPr lang="es-MX" sz="2800" dirty="0" smtClean="0"/>
              <a:t>El médico debe considerar como una de sus obligaciones fundamentales el procurar estar informado de los avances del conocimiento médico. La actitud contraria no es ética, ya que limita en alto grado su capacidad para suministrar al paciente la ayuda requerida.</a:t>
            </a:r>
          </a:p>
        </p:txBody>
      </p:sp>
      <p:sp>
        <p:nvSpPr>
          <p:cNvPr id="5" name="1 Título"/>
          <p:cNvSpPr>
            <a:spLocks noGrp="1"/>
          </p:cNvSpPr>
          <p:nvPr>
            <p:ph type="title"/>
          </p:nvPr>
        </p:nvSpPr>
        <p:spPr>
          <a:xfrm>
            <a:off x="914400" y="413792"/>
            <a:ext cx="7772400" cy="1143000"/>
          </a:xfrm>
        </p:spPr>
        <p:txBody>
          <a:bodyPr>
            <a:normAutofit fontScale="90000"/>
          </a:bodyPr>
          <a:lstStyle/>
          <a:p>
            <a:pPr algn="ctr"/>
            <a:r>
              <a:rPr lang="es-ES" dirty="0" smtClean="0"/>
              <a:t>CODIGO DE DEONTOLOGIA MEDICA.</a:t>
            </a:r>
            <a:br>
              <a:rPr lang="es-ES" dirty="0" smtClean="0"/>
            </a:br>
            <a:r>
              <a:rPr lang="es-ES" dirty="0" smtClean="0"/>
              <a:t>FEDERACION MEDICA VENEZOLANA</a:t>
            </a: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04664"/>
            <a:ext cx="9620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142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413792"/>
            <a:ext cx="7772400" cy="1143000"/>
          </a:xfrm>
        </p:spPr>
        <p:txBody>
          <a:bodyPr>
            <a:normAutofit fontScale="90000"/>
          </a:bodyPr>
          <a:lstStyle/>
          <a:p>
            <a:pPr algn="ctr"/>
            <a:r>
              <a:rPr lang="es-ES" dirty="0" smtClean="0"/>
              <a:t>CODIGO DE DEONTOLOGIA MEDICA.</a:t>
            </a:r>
            <a:br>
              <a:rPr lang="es-ES" dirty="0" smtClean="0"/>
            </a:br>
            <a:r>
              <a:rPr lang="es-ES" dirty="0" smtClean="0"/>
              <a:t>FEDERACION MEDICA VENEZOLANA</a:t>
            </a:r>
            <a:endParaRPr lang="es-ES" dirty="0"/>
          </a:p>
        </p:txBody>
      </p:sp>
      <p:sp>
        <p:nvSpPr>
          <p:cNvPr id="3" name="2 Marcador de contenido"/>
          <p:cNvSpPr>
            <a:spLocks noGrp="1"/>
          </p:cNvSpPr>
          <p:nvPr>
            <p:ph sz="quarter" idx="1"/>
          </p:nvPr>
        </p:nvSpPr>
        <p:spPr>
          <a:xfrm>
            <a:off x="755576" y="1700808"/>
            <a:ext cx="7772400" cy="4572000"/>
          </a:xfrm>
        </p:spPr>
        <p:txBody>
          <a:bodyPr>
            <a:normAutofit/>
          </a:bodyPr>
          <a:lstStyle/>
          <a:p>
            <a:r>
              <a:rPr lang="es-MX" b="1" dirty="0" smtClean="0"/>
              <a:t>Artículo 3°.- </a:t>
            </a:r>
            <a:r>
              <a:rPr lang="es-MX" dirty="0" smtClean="0"/>
              <a:t>En el ejercicio de sus obligaciones profesionales, el médico no hará distinción por razones de religión, nacionalidad o raza, ni por adhesión a partido o posición social.</a:t>
            </a:r>
          </a:p>
          <a:p>
            <a:r>
              <a:rPr lang="es-MX" b="1" dirty="0" smtClean="0"/>
              <a:t>Artículo 4°.- </a:t>
            </a:r>
            <a:r>
              <a:rPr lang="es-MX" dirty="0" smtClean="0"/>
              <a:t>Los deberes del médico hacia sus enfermos, deberán ser observados siempre con el mismo celo y la elevada preocupación que el profesional otorga al ejercicio de sus propios derechos individuales, sociales y gremiales.</a:t>
            </a:r>
          </a:p>
          <a:p>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2656"/>
            <a:ext cx="9620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1681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CUAL ES LA EXPECTATIVA DE LA ATENCION POR PARTE DEL MEDICO</a:t>
            </a:r>
            <a:endParaRPr lang="es-ES" dirty="0"/>
          </a:p>
        </p:txBody>
      </p:sp>
      <p:sp>
        <p:nvSpPr>
          <p:cNvPr id="3" name="2 Marcador de contenido"/>
          <p:cNvSpPr>
            <a:spLocks noGrp="1"/>
          </p:cNvSpPr>
          <p:nvPr>
            <p:ph sz="quarter" idx="1"/>
          </p:nvPr>
        </p:nvSpPr>
        <p:spPr>
          <a:xfrm>
            <a:off x="827584" y="1447800"/>
            <a:ext cx="7772400" cy="4572000"/>
          </a:xfrm>
        </p:spPr>
        <p:txBody>
          <a:bodyPr>
            <a:normAutofit/>
          </a:bodyPr>
          <a:lstStyle/>
          <a:p>
            <a:r>
              <a:rPr lang="es-ES" sz="2400" dirty="0" smtClean="0"/>
              <a:t>Paciente en etapa de descompensación emocional.</a:t>
            </a:r>
          </a:p>
          <a:p>
            <a:r>
              <a:rPr lang="es-ES" sz="2400" dirty="0" smtClean="0"/>
              <a:t>Me </a:t>
            </a:r>
            <a:r>
              <a:rPr lang="es-ES" sz="2400" dirty="0"/>
              <a:t>van a obligar a referir detalles íntimos de mi vida y total, esto no tiene cura.</a:t>
            </a:r>
            <a:endParaRPr lang="es-MX" sz="2400" dirty="0"/>
          </a:p>
          <a:p>
            <a:r>
              <a:rPr lang="es-ES" sz="2400" dirty="0" smtClean="0"/>
              <a:t>Yo </a:t>
            </a:r>
            <a:r>
              <a:rPr lang="es-ES" sz="2400" dirty="0"/>
              <a:t>no concibo como esto me ocurrió a mí,  que no soy promiscuo. Seguro mi pareja me ha sido infiel.</a:t>
            </a:r>
            <a:endParaRPr lang="es-MX" sz="2400" dirty="0"/>
          </a:p>
          <a:p>
            <a:r>
              <a:rPr lang="es-ES" sz="2400" dirty="0" smtClean="0"/>
              <a:t>El </a:t>
            </a:r>
            <a:r>
              <a:rPr lang="es-ES" sz="2400" dirty="0"/>
              <a:t>equipo de salud que me atiende me ve como vicioso o pervertido y adoptan una actitud de distanciamiento.</a:t>
            </a:r>
            <a:endParaRPr lang="es-MX" sz="2400" dirty="0"/>
          </a:p>
          <a:p>
            <a:r>
              <a:rPr lang="es-ES" sz="2400" dirty="0" smtClean="0"/>
              <a:t>Me </a:t>
            </a:r>
            <a:r>
              <a:rPr lang="es-ES" sz="2400" dirty="0"/>
              <a:t>voy a morir. Mejor, me tiro por la calle del medio</a:t>
            </a:r>
            <a:r>
              <a:rPr lang="es-ES" sz="2400" dirty="0" smtClean="0"/>
              <a:t>.</a:t>
            </a:r>
          </a:p>
          <a:p>
            <a:r>
              <a:rPr lang="es-ES" sz="2400" dirty="0" smtClean="0"/>
              <a:t>Mi hijo contrajo la infección por culpa mía.</a:t>
            </a:r>
            <a:endParaRPr lang="es-MX" sz="2400" dirty="0"/>
          </a:p>
          <a:p>
            <a:r>
              <a:rPr lang="es-ES" sz="2400" dirty="0"/>
              <a:t>Estas barreras hacen muy difícil el manejo inicial </a:t>
            </a:r>
            <a:r>
              <a:rPr lang="es-ES" sz="2400" dirty="0" smtClean="0"/>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608" y="4817168"/>
            <a:ext cx="2285880" cy="170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701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5800"/>
            <a:ext cx="7772400" cy="1143000"/>
          </a:xfrm>
        </p:spPr>
        <p:txBody>
          <a:bodyPr>
            <a:normAutofit fontScale="90000"/>
          </a:bodyPr>
          <a:lstStyle/>
          <a:p>
            <a:pPr algn="ctr"/>
            <a:r>
              <a:rPr lang="es-ES" dirty="0" smtClean="0"/>
              <a:t>CUAL ES LA EXPECTATIVA DE LA ATENCION POR PARTE DEL PACIENTE</a:t>
            </a:r>
            <a:endParaRPr lang="es-ES" dirty="0"/>
          </a:p>
        </p:txBody>
      </p:sp>
      <p:sp>
        <p:nvSpPr>
          <p:cNvPr id="3" name="2 Marcador de contenido"/>
          <p:cNvSpPr>
            <a:spLocks noGrp="1"/>
          </p:cNvSpPr>
          <p:nvPr>
            <p:ph sz="quarter" idx="1"/>
          </p:nvPr>
        </p:nvSpPr>
        <p:spPr>
          <a:xfrm>
            <a:off x="755576" y="1881336"/>
            <a:ext cx="7772400" cy="4572000"/>
          </a:xfrm>
        </p:spPr>
        <p:txBody>
          <a:bodyPr>
            <a:normAutofit/>
          </a:bodyPr>
          <a:lstStyle/>
          <a:p>
            <a:r>
              <a:rPr lang="es-ES" dirty="0" smtClean="0"/>
              <a:t>No </a:t>
            </a:r>
            <a:r>
              <a:rPr lang="es-ES" dirty="0"/>
              <a:t>quiero exponerme a un posible contagio por alguien que seguro ha llevado una vida irreflexiva o licenciosa.</a:t>
            </a:r>
            <a:endParaRPr lang="es-MX" dirty="0"/>
          </a:p>
          <a:p>
            <a:r>
              <a:rPr lang="es-ES" dirty="0" smtClean="0"/>
              <a:t>Para </a:t>
            </a:r>
            <a:r>
              <a:rPr lang="es-ES" dirty="0"/>
              <a:t>atender esos casos necesito un sistema de protección especial, con guantes dobles, equipos blindados y hasta escafandra.</a:t>
            </a:r>
            <a:endParaRPr lang="es-MX" dirty="0"/>
          </a:p>
          <a:p>
            <a:r>
              <a:rPr lang="es-ES" dirty="0" smtClean="0"/>
              <a:t>Si </a:t>
            </a:r>
            <a:r>
              <a:rPr lang="es-ES" dirty="0"/>
              <a:t>me cae encima algo de sangre, pus, esputo u orina me contagiaré inmediatamente.</a:t>
            </a:r>
            <a:endParaRPr lang="es-MX" dirty="0"/>
          </a:p>
          <a:p>
            <a:r>
              <a:rPr lang="es-MX" dirty="0" smtClean="0"/>
              <a:t>No solo lo pienso sino lo manifiesto</a:t>
            </a:r>
            <a:endParaRPr lang="es-MX"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4708942"/>
            <a:ext cx="2873896" cy="193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3080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413792"/>
            <a:ext cx="7772400" cy="1143000"/>
          </a:xfrm>
        </p:spPr>
        <p:txBody>
          <a:bodyPr>
            <a:normAutofit fontScale="90000"/>
          </a:bodyPr>
          <a:lstStyle/>
          <a:p>
            <a:pPr algn="ctr"/>
            <a:r>
              <a:rPr lang="es-ES" dirty="0" smtClean="0"/>
              <a:t>CONCEPTO BIO-PSICO-SOCIAL DE LA ATENCIÓN</a:t>
            </a:r>
            <a:endParaRPr lang="es-E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84" y="1988840"/>
            <a:ext cx="8337286"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8222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297</TotalTime>
  <Words>3309</Words>
  <Application>Microsoft Office PowerPoint</Application>
  <PresentationFormat>Presentación en pantalla (4:3)</PresentationFormat>
  <Paragraphs>150</Paragraphs>
  <Slides>22</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Calibri</vt:lpstr>
      <vt:lpstr>Franklin Gothic Book</vt:lpstr>
      <vt:lpstr>Perpetua</vt:lpstr>
      <vt:lpstr>Wingdings 2</vt:lpstr>
      <vt:lpstr>Equidad</vt:lpstr>
      <vt:lpstr>CORRESPONSABILIDAD DE LA ATENCION MEDICA EN EL PACIENTE CON VIH</vt:lpstr>
      <vt:lpstr>Presentación de PowerPoint</vt:lpstr>
      <vt:lpstr>CONSTITUCION DE LA REPUBLICA BOLIVARIANA DE VENEZUELA</vt:lpstr>
      <vt:lpstr>CONSTITUCION DE LA REPUBLICA BOLIVARIANA DE VENEZUELA</vt:lpstr>
      <vt:lpstr>CODIGO DE DEONTOLOGIA MEDICA. FEDERACION MEDICA VENEZOLANA</vt:lpstr>
      <vt:lpstr>CODIGO DE DEONTOLOGIA MEDICA. FEDERACION MEDICA VENEZOLANA</vt:lpstr>
      <vt:lpstr>CUAL ES LA EXPECTATIVA DE LA ATENCION POR PARTE DEL MEDICO</vt:lpstr>
      <vt:lpstr>CUAL ES LA EXPECTATIVA DE LA ATENCION POR PARTE DEL PACIENTE</vt:lpstr>
      <vt:lpstr>CONCEPTO BIO-PSICO-SOCIAL DE LA ATENCIÓN</vt:lpstr>
      <vt:lpstr>ESTRUCTURA DE LA ATENCION MEDICA</vt:lpstr>
      <vt:lpstr>ATENCION MEDICA DE CALIDAD</vt:lpstr>
      <vt:lpstr>Relación entre médicos y pacientes con VIH: infl uencia en apego terapéutico y calidad de vida</vt:lpstr>
      <vt:lpstr>Relación entre médicos y pacientes con VIH: infl uencia en apego terapéutico y calidad de vida</vt:lpstr>
      <vt:lpstr>Relación entre médicos y pacientes con VIH: infl uencia en apego terapéutico y calidad de vida</vt:lpstr>
      <vt:lpstr>FACTORES QUE MODIFICAN LA ATENCION</vt:lpstr>
      <vt:lpstr>ETICA Y TRATAMIENTO</vt:lpstr>
      <vt:lpstr>DERECHOS ÉTICOS DEL PACIENTE VIH/SIDA</vt:lpstr>
      <vt:lpstr>Presentación de PowerPoint</vt:lpstr>
      <vt:lpstr>Metas</vt:lpstr>
      <vt:lpstr>Metas…</vt:lpstr>
      <vt:lpstr>Metas…</vt:lpstr>
      <vt:lpstr>HUMANIZAR LA CONSULTA</vt:lpstr>
    </vt:vector>
  </TitlesOfParts>
  <Company>Your Company Name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Your User Name</dc:creator>
  <cp:lastModifiedBy>jose</cp:lastModifiedBy>
  <cp:revision>18</cp:revision>
  <dcterms:created xsi:type="dcterms:W3CDTF">2011-11-30T02:18:22Z</dcterms:created>
  <dcterms:modified xsi:type="dcterms:W3CDTF">2015-11-29T00:59:43Z</dcterms:modified>
</cp:coreProperties>
</file>