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9" r:id="rId3"/>
    <p:sldId id="260" r:id="rId4"/>
    <p:sldId id="272" r:id="rId5"/>
    <p:sldId id="278" r:id="rId6"/>
    <p:sldId id="279" r:id="rId7"/>
    <p:sldId id="262" r:id="rId8"/>
    <p:sldId id="274" r:id="rId9"/>
    <p:sldId id="268" r:id="rId10"/>
  </p:sldIdLst>
  <p:sldSz cx="9144000" cy="5143500" type="screen16x9"/>
  <p:notesSz cx="6858000" cy="9144000"/>
  <p:embeddedFontLst>
    <p:embeddedFont>
      <p:font typeface="Roboto" panose="020B0604020202020204" charset="0"/>
      <p:regular r:id="rId12"/>
      <p:bold r:id="rId13"/>
      <p:italic r:id="rId14"/>
      <p:boldItalic r:id="rId15"/>
    </p:embeddedFont>
    <p:embeddedFont>
      <p:font typeface="Playfair Display"/>
      <p:regular r:id="rId16"/>
      <p:bold r:id="rId17"/>
      <p:italic r:id="rId18"/>
      <p:boldItalic r:id="rId19"/>
    </p:embeddedFont>
    <p:embeddedFont>
      <p:font typeface="La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093" autoAdjust="0"/>
  </p:normalViewPr>
  <p:slideViewPr>
    <p:cSldViewPr snapToGrid="0">
      <p:cViewPr varScale="1">
        <p:scale>
          <a:sx n="63" d="100"/>
          <a:sy n="63" d="100"/>
        </p:scale>
        <p:origin x="15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979001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4743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9044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lang="pt-BR" sz="2400" b="1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Padrão </a:t>
            </a:r>
            <a:r>
              <a:rPr lang="pt-BR" sz="2400" b="1" dirty="0" smtClean="0">
                <a:latin typeface="Lato"/>
                <a:ea typeface="Lato"/>
                <a:cs typeface="Lato"/>
                <a:sym typeface="Lato"/>
              </a:rPr>
              <a:t>Chain </a:t>
            </a:r>
            <a:r>
              <a:rPr lang="pt-BR" sz="2400" b="1" dirty="0" err="1" smtClean="0">
                <a:latin typeface="Lato"/>
                <a:ea typeface="Lato"/>
                <a:cs typeface="Lato"/>
                <a:sym typeface="Lato"/>
              </a:rPr>
              <a:t>of</a:t>
            </a:r>
            <a:r>
              <a:rPr lang="pt-BR" sz="2400" b="1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2400" b="1" dirty="0" err="1" smtClean="0">
                <a:latin typeface="Lato"/>
                <a:ea typeface="Lato"/>
                <a:cs typeface="Lato"/>
                <a:sym typeface="Lato"/>
              </a:rPr>
              <a:t>Responsibility</a:t>
            </a:r>
            <a:r>
              <a:rPr lang="pt-BR" sz="2400" b="1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2400" dirty="0" smtClean="0">
                <a:latin typeface="Lato"/>
                <a:ea typeface="Lato"/>
                <a:cs typeface="Lato"/>
                <a:sym typeface="Lato"/>
              </a:rPr>
              <a:t>= </a:t>
            </a:r>
            <a:r>
              <a:rPr lang="pt-BR" sz="2400" dirty="0" smtClean="0">
                <a:solidFill>
                  <a:srgbClr val="1D2021"/>
                </a:solidFill>
                <a:highlight>
                  <a:srgbClr val="FFFFFF"/>
                </a:highlight>
              </a:rPr>
              <a:t>Divide um conjunto de responsabilidades entre diferentes objetos conectados, de forma que, se um objeto não souber responder a uma requisição, passa a função para o próximo objeto da cadeia. </a:t>
            </a:r>
            <a:endParaRPr lang="pt-BR" sz="2400" b="0" i="0" u="none" strike="noStrike" cap="none" dirty="0" smtClean="0">
              <a:solidFill>
                <a:srgbClr val="1D20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pt-BR" sz="9600" dirty="0" smtClean="0"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7680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4130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5684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4411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374650" rtl="0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pt-BR" sz="1600" b="1" dirty="0" err="1" smtClean="0">
                <a:solidFill>
                  <a:srgbClr val="000000"/>
                </a:solidFill>
              </a:rPr>
              <a:t>Handler</a:t>
            </a:r>
            <a:endParaRPr lang="pt-BR" sz="1600" b="1" dirty="0" smtClean="0">
              <a:solidFill>
                <a:srgbClr val="000000"/>
              </a:solidFill>
            </a:endParaRPr>
          </a:p>
          <a:p>
            <a:pPr lvl="0" indent="374650" rtl="0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pt-BR" sz="1600" dirty="0" smtClean="0">
                <a:solidFill>
                  <a:srgbClr val="000000"/>
                </a:solidFill>
              </a:rPr>
              <a:t>Define uma interface para tratar as solicitações</a:t>
            </a:r>
          </a:p>
          <a:p>
            <a:pPr lvl="0" indent="374650" rtl="0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pt-BR" sz="1600" b="1" dirty="0" err="1" smtClean="0">
                <a:solidFill>
                  <a:srgbClr val="000000"/>
                </a:solidFill>
              </a:rPr>
              <a:t>ConcreteHandler</a:t>
            </a:r>
            <a:endParaRPr lang="pt-BR" sz="1600" b="1" dirty="0" smtClean="0">
              <a:solidFill>
                <a:srgbClr val="000000"/>
              </a:solidFill>
            </a:endParaRPr>
          </a:p>
          <a:p>
            <a:pPr lvl="0" indent="374650" rtl="0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pt-BR" sz="1600" dirty="0" smtClean="0">
                <a:solidFill>
                  <a:srgbClr val="000000"/>
                </a:solidFill>
              </a:rPr>
              <a:t>Trata  a solicitação pela qual é responsável</a:t>
            </a:r>
          </a:p>
          <a:p>
            <a:pPr lvl="0" indent="374650" rtl="0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pt-BR" sz="1600" dirty="0" smtClean="0">
                <a:solidFill>
                  <a:srgbClr val="000000"/>
                </a:solidFill>
              </a:rPr>
              <a:t>Repassa a solicitação se não couber a ele o tratamento</a:t>
            </a:r>
          </a:p>
          <a:p>
            <a:pPr lvl="0" indent="374650" rtl="0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pt-BR" sz="1600" b="1" dirty="0" smtClean="0">
                <a:solidFill>
                  <a:srgbClr val="000000"/>
                </a:solidFill>
              </a:rPr>
              <a:t>Client</a:t>
            </a:r>
          </a:p>
          <a:p>
            <a:pPr lvl="0" indent="374650" rtl="0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pt-BR" sz="1600" dirty="0" smtClean="0">
                <a:solidFill>
                  <a:srgbClr val="000000"/>
                </a:solidFill>
              </a:rPr>
              <a:t>Inicia a solicitação para um objeto </a:t>
            </a:r>
            <a:r>
              <a:rPr lang="pt-BR" sz="1600" dirty="0" err="1" smtClean="0">
                <a:solidFill>
                  <a:srgbClr val="000000"/>
                </a:solidFill>
              </a:rPr>
              <a:t>ConcreteHandler</a:t>
            </a:r>
            <a:r>
              <a:rPr lang="pt-BR" sz="1600" dirty="0" smtClean="0">
                <a:solidFill>
                  <a:srgbClr val="000000"/>
                </a:solidFill>
              </a:rPr>
              <a:t> da cadeia</a:t>
            </a:r>
          </a:p>
          <a:p>
            <a:pPr lvl="0" indent="374650" rtl="0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endParaRPr lang="pt-BR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227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2126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1732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899" cy="36458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399" cy="158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sz="3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 algn="ctr">
              <a:spcBef>
                <a:spcPts val="0"/>
              </a:spcBef>
              <a:buClr>
                <a:schemeClr val="lt1"/>
              </a:buClr>
              <a:buFont typeface="Lato"/>
              <a:buNone/>
              <a:defRPr sz="3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indent="0" algn="ctr">
              <a:spcBef>
                <a:spcPts val="0"/>
              </a:spcBef>
              <a:buClr>
                <a:schemeClr val="lt1"/>
              </a:buClr>
              <a:buFont typeface="Lato"/>
              <a:buNone/>
              <a:defRPr sz="3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indent="0" algn="ctr">
              <a:spcBef>
                <a:spcPts val="0"/>
              </a:spcBef>
              <a:buClr>
                <a:schemeClr val="lt1"/>
              </a:buClr>
              <a:buFont typeface="Lato"/>
              <a:buNone/>
              <a:defRPr sz="3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indent="0" algn="ctr">
              <a:spcBef>
                <a:spcPts val="0"/>
              </a:spcBef>
              <a:buClr>
                <a:schemeClr val="lt1"/>
              </a:buClr>
              <a:buFont typeface="Lato"/>
              <a:buNone/>
              <a:defRPr sz="3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indent="0" algn="ctr">
              <a:spcBef>
                <a:spcPts val="0"/>
              </a:spcBef>
              <a:buClr>
                <a:schemeClr val="lt1"/>
              </a:buClr>
              <a:buFont typeface="Lato"/>
              <a:buNone/>
              <a:defRPr sz="3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indent="0" algn="ctr">
              <a:spcBef>
                <a:spcPts val="0"/>
              </a:spcBef>
              <a:buClr>
                <a:schemeClr val="lt1"/>
              </a:buClr>
              <a:buFont typeface="Lato"/>
              <a:buNone/>
              <a:defRPr sz="3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indent="0" algn="ctr">
              <a:spcBef>
                <a:spcPts val="0"/>
              </a:spcBef>
              <a:buClr>
                <a:schemeClr val="lt1"/>
              </a:buClr>
              <a:buFont typeface="Lato"/>
              <a:buNone/>
              <a:defRPr sz="3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indent="0" algn="ctr">
              <a:spcBef>
                <a:spcPts val="0"/>
              </a:spcBef>
              <a:buClr>
                <a:schemeClr val="lt1"/>
              </a:buClr>
              <a:buFont typeface="Lato"/>
              <a:buNone/>
              <a:defRPr sz="3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96361" y="3266930"/>
            <a:ext cx="2951399" cy="70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sz="18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sz="18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sz="18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sz="18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sz="18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sz="18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sz="18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sz="18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sz="18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BR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599" cy="161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ato"/>
              <a:buNone/>
              <a:defRPr sz="10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Lato"/>
              <a:buNone/>
              <a:defRPr sz="10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Lato"/>
              <a:buNone/>
              <a:defRPr sz="10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Lato"/>
              <a:buNone/>
              <a:defRPr sz="10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Lato"/>
              <a:buNone/>
              <a:defRPr sz="10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Lato"/>
              <a:buNone/>
              <a:defRPr sz="10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Lato"/>
              <a:buNone/>
              <a:defRPr sz="10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Lato"/>
              <a:buNone/>
              <a:defRPr sz="10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Lato"/>
              <a:buNone/>
              <a:defRPr sz="10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599" cy="10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BR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BR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BR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Shape 2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199" cy="168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4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4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4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4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4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4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4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4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BR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sz="4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 algn="ctr">
              <a:spcBef>
                <a:spcPts val="0"/>
              </a:spcBef>
              <a:buClr>
                <a:schemeClr val="lt1"/>
              </a:buClr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indent="0" algn="ctr">
              <a:spcBef>
                <a:spcPts val="0"/>
              </a:spcBef>
              <a:buClr>
                <a:schemeClr val="lt1"/>
              </a:buClr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indent="0" algn="ctr">
              <a:spcBef>
                <a:spcPts val="0"/>
              </a:spcBef>
              <a:buClr>
                <a:schemeClr val="lt1"/>
              </a:buClr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indent="0" algn="ctr">
              <a:spcBef>
                <a:spcPts val="0"/>
              </a:spcBef>
              <a:buClr>
                <a:schemeClr val="lt1"/>
              </a:buClr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indent="0" algn="ctr">
              <a:spcBef>
                <a:spcPts val="0"/>
              </a:spcBef>
              <a:buClr>
                <a:schemeClr val="lt1"/>
              </a:buClr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indent="0" algn="ctr">
              <a:spcBef>
                <a:spcPts val="0"/>
              </a:spcBef>
              <a:buClr>
                <a:schemeClr val="lt1"/>
              </a:buClr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indent="0" algn="ctr">
              <a:spcBef>
                <a:spcPts val="0"/>
              </a:spcBef>
              <a:buClr>
                <a:schemeClr val="lt1"/>
              </a:buClr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indent="0" algn="ctr">
              <a:spcBef>
                <a:spcPts val="0"/>
              </a:spcBef>
              <a:buClr>
                <a:schemeClr val="lt1"/>
              </a:buClr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BR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BR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BR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24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24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24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24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24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24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24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24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91376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BR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sz="4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BR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BR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fld id="{00000000-1234-1234-1234-123412341234}" type="slidenum">
              <a:rPr lang="pt-BR"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399" cy="158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rPr lang="pt-BR" sz="4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Padrões de Projeto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3096361" y="3266930"/>
            <a:ext cx="2951399" cy="70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333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layfair Display"/>
              <a:buNone/>
            </a:pPr>
            <a:endParaRPr sz="900" b="1" i="0" u="none" strike="noStrike" cap="none" dirty="0">
              <a:solidFill>
                <a:srgbClr val="444854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  <a:buSzPct val="25000"/>
            </a:pPr>
            <a:r>
              <a:rPr lang="pt-BR" altLang="pt-BR" sz="2800" dirty="0"/>
              <a:t>Chain </a:t>
            </a:r>
            <a:r>
              <a:rPr lang="pt-BR" altLang="pt-BR" sz="2800" dirty="0" err="1"/>
              <a:t>of</a:t>
            </a:r>
            <a:r>
              <a:rPr lang="pt-BR" altLang="pt-BR" sz="2800" dirty="0"/>
              <a:t> </a:t>
            </a:r>
            <a:r>
              <a:rPr lang="pt-BR" altLang="pt-BR" sz="2800" dirty="0" err="1"/>
              <a:t>Responsibility</a:t>
            </a:r>
            <a:endParaRPr lang="pt-BR" sz="28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4294967295"/>
          </p:nvPr>
        </p:nvSpPr>
        <p:spPr>
          <a:xfrm>
            <a:off x="497025" y="4442100"/>
            <a:ext cx="8150100" cy="70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Carla Gabriela | Francielly Tineli | Idarlete Miranda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endParaRPr sz="1800" b="0" i="0" u="none" strike="noStrike" cap="none">
              <a:solidFill>
                <a:srgbClr val="1D20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r="7526"/>
          <a:stretch/>
        </p:blipFill>
        <p:spPr>
          <a:xfrm>
            <a:off x="113925" y="42900"/>
            <a:ext cx="1467724" cy="10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47550" y="1468350"/>
            <a:ext cx="5452800" cy="220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endParaRPr sz="1800" b="0" i="0" u="none" strike="noStrike" cap="none">
              <a:solidFill>
                <a:srgbClr val="1D20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375" y="76200"/>
            <a:ext cx="1299425" cy="4504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439386" y="1674950"/>
            <a:ext cx="8133613" cy="228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r>
              <a:rPr lang="pt-BR" sz="2400" dirty="0" smtClean="0"/>
              <a:t>Descrevem </a:t>
            </a:r>
            <a:r>
              <a:rPr lang="pt-BR" sz="2400" dirty="0"/>
              <a:t>padrões de comunicação entre objetos ou </a:t>
            </a:r>
            <a:r>
              <a:rPr lang="pt-BR" sz="2400" dirty="0" smtClean="0"/>
              <a:t>classes.</a:t>
            </a:r>
          </a:p>
          <a:p>
            <a:pPr marL="342900" lvl="7" indent="-342900" algn="just">
              <a:lnSpc>
                <a:spcPct val="115000"/>
              </a:lnSpc>
              <a:buSzPct val="50000"/>
              <a:buFont typeface="Wingdings" panose="05000000000000000000" pitchFamily="2" charset="2"/>
              <a:buChar char="v"/>
            </a:pPr>
            <a:r>
              <a:rPr lang="pt-BR" sz="2000" dirty="0" smtClean="0"/>
              <a:t>Caracteriza</a:t>
            </a:r>
            <a:r>
              <a:rPr lang="pt-BR" sz="1800" dirty="0" smtClean="0"/>
              <a:t> </a:t>
            </a:r>
            <a:r>
              <a:rPr lang="pt-BR" sz="1800" dirty="0"/>
              <a:t>o modo como classes e objetos interagem e </a:t>
            </a:r>
            <a:r>
              <a:rPr lang="pt-BR" sz="1800" dirty="0" smtClean="0"/>
              <a:t>compartilham responsabilidades</a:t>
            </a:r>
            <a:r>
              <a:rPr lang="pt-BR" sz="1800" dirty="0"/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endParaRPr lang="pt-BR" sz="2400" dirty="0"/>
          </a:p>
          <a:p>
            <a:pPr marL="0" marR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endParaRPr sz="2400" dirty="0">
              <a:solidFill>
                <a:srgbClr val="1D2021"/>
              </a:solidFill>
              <a:highlight>
                <a:srgbClr val="FFFFFF"/>
              </a:highlight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endParaRPr sz="2400" b="0" i="0" u="none" strike="noStrike" cap="none" dirty="0">
              <a:solidFill>
                <a:srgbClr val="1D20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algn="just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2400" b="1" dirty="0">
              <a:solidFill>
                <a:srgbClr val="00545E"/>
              </a:solidFill>
              <a:highlight>
                <a:srgbClr val="FFFFFF"/>
              </a:highlight>
            </a:endParaRPr>
          </a:p>
          <a:p>
            <a:pPr lvl="0" algn="just" rtl="0">
              <a:spcBef>
                <a:spcPts val="1500"/>
              </a:spcBef>
              <a:buClr>
                <a:srgbClr val="000000"/>
              </a:buClr>
              <a:buFont typeface="Arial"/>
              <a:buNone/>
            </a:pPr>
            <a:endParaRPr sz="2400" dirty="0">
              <a:solidFill>
                <a:srgbClr val="1D20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algn="just" rtl="0">
              <a:spcBef>
                <a:spcPts val="1500"/>
              </a:spcBef>
              <a:buClr>
                <a:srgbClr val="000000"/>
              </a:buClr>
              <a:buFont typeface="Arial"/>
              <a:buNone/>
            </a:pPr>
            <a:endParaRPr sz="2400" dirty="0">
              <a:solidFill>
                <a:srgbClr val="1D20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marR="0" lvl="0" indent="45720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</a:pPr>
            <a:endParaRPr sz="2400" dirty="0">
              <a:solidFill>
                <a:srgbClr val="1D2021"/>
              </a:solidFill>
              <a:highlight>
                <a:srgbClr val="FFFFFF"/>
              </a:highlight>
            </a:endParaRPr>
          </a:p>
        </p:txBody>
      </p:sp>
      <p:sp>
        <p:nvSpPr>
          <p:cNvPr id="7" name="Shape 68"/>
          <p:cNvSpPr txBox="1">
            <a:spLocks noGrp="1"/>
          </p:cNvSpPr>
          <p:nvPr>
            <p:ph type="title"/>
          </p:nvPr>
        </p:nvSpPr>
        <p:spPr>
          <a:xfrm>
            <a:off x="311699" y="391350"/>
            <a:ext cx="7169755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3200" b="1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Padrões </a:t>
            </a:r>
            <a:r>
              <a:rPr lang="pt-BR" dirty="0" smtClean="0">
                <a:latin typeface="Lato"/>
                <a:ea typeface="Lato"/>
                <a:cs typeface="Lato"/>
                <a:sym typeface="Lato"/>
              </a:rPr>
              <a:t>Comportamentais</a:t>
            </a:r>
            <a:endParaRPr lang="pt-BR" sz="3200" b="1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Picture 2" descr="http://diocesedelorena.com/wp-content/uploads/2015/05/comunica%C3%A7%C3%A3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186" y="3009325"/>
            <a:ext cx="2297941" cy="197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30722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3200" b="1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Padrão </a:t>
            </a:r>
            <a:r>
              <a:rPr lang="pt-BR" dirty="0">
                <a:latin typeface="Lato"/>
                <a:ea typeface="Lato"/>
                <a:cs typeface="Lato"/>
                <a:sym typeface="Lato"/>
              </a:rPr>
              <a:t>Chain </a:t>
            </a:r>
            <a:r>
              <a:rPr lang="pt-BR" dirty="0" err="1">
                <a:latin typeface="Lato"/>
                <a:ea typeface="Lato"/>
                <a:cs typeface="Lato"/>
                <a:sym typeface="Lato"/>
              </a:rPr>
              <a:t>of</a:t>
            </a:r>
            <a:r>
              <a:rPr lang="pt-BR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dirty="0" err="1">
                <a:latin typeface="Lato"/>
                <a:ea typeface="Lato"/>
                <a:cs typeface="Lato"/>
                <a:sym typeface="Lato"/>
              </a:rPr>
              <a:t>Responsibility</a:t>
            </a:r>
            <a:endParaRPr lang="pt-BR" sz="3200" b="1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375" y="76200"/>
            <a:ext cx="1299425" cy="450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311700" y="1033153"/>
            <a:ext cx="8298900" cy="39069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lvl="0" indent="-342900" algn="just">
              <a:lnSpc>
                <a:spcPct val="115000"/>
              </a:lnSpc>
              <a:spcBef>
                <a:spcPts val="1600"/>
              </a:spcBef>
              <a:buSzPct val="65000"/>
              <a:buFont typeface="Wingdings" panose="05000000000000000000" pitchFamily="2" charset="2"/>
              <a:buChar char="v"/>
            </a:pPr>
            <a:r>
              <a:rPr lang="pt-BR" sz="2000" dirty="0" smtClean="0"/>
              <a:t>Representa um </a:t>
            </a:r>
            <a:r>
              <a:rPr lang="pt-BR" sz="2000" dirty="0"/>
              <a:t>encadeamento de objetos receptores para o </a:t>
            </a:r>
            <a:r>
              <a:rPr lang="pt-BR" sz="2000" dirty="0" smtClean="0"/>
              <a:t>processamento de </a:t>
            </a:r>
            <a:r>
              <a:rPr lang="pt-BR" sz="2000" dirty="0"/>
              <a:t>uma série de solicitações diferentes.</a:t>
            </a:r>
          </a:p>
          <a:p>
            <a:pPr marL="342900" lvl="0" indent="-342900" algn="just">
              <a:lnSpc>
                <a:spcPct val="115000"/>
              </a:lnSpc>
              <a:spcBef>
                <a:spcPts val="1600"/>
              </a:spcBef>
              <a:buSzPct val="65000"/>
              <a:buFont typeface="Wingdings" panose="05000000000000000000" pitchFamily="2" charset="2"/>
              <a:buChar char="v"/>
            </a:pPr>
            <a:r>
              <a:rPr lang="pt-BR" sz="2000" dirty="0"/>
              <a:t>Esses objetos receptores passam a solicitação ao longo da </a:t>
            </a:r>
            <a:r>
              <a:rPr lang="pt-BR" sz="2000" dirty="0" smtClean="0"/>
              <a:t>cadeia até </a:t>
            </a:r>
            <a:r>
              <a:rPr lang="pt-BR" sz="2000" dirty="0"/>
              <a:t>que um ou vários objetos a tratem</a:t>
            </a:r>
            <a:r>
              <a:rPr lang="pt-BR" sz="2000" dirty="0" smtClean="0"/>
              <a:t>.</a:t>
            </a:r>
          </a:p>
          <a:p>
            <a:pPr marL="342900" lvl="0" indent="-342900" algn="just">
              <a:lnSpc>
                <a:spcPct val="115000"/>
              </a:lnSpc>
              <a:spcBef>
                <a:spcPts val="1600"/>
              </a:spcBef>
              <a:buSzPct val="65000"/>
              <a:buFont typeface="Wingdings" panose="05000000000000000000" pitchFamily="2" charset="2"/>
              <a:buChar char="v"/>
            </a:pPr>
            <a:r>
              <a:rPr lang="pt-BR" sz="2000" dirty="0"/>
              <a:t>Cada objeto receptor possui uma lógica descrevendo os </a:t>
            </a:r>
            <a:r>
              <a:rPr lang="pt-BR" sz="2000" dirty="0" smtClean="0"/>
              <a:t>tipos de </a:t>
            </a:r>
            <a:r>
              <a:rPr lang="pt-BR" sz="2000" dirty="0"/>
              <a:t>solicitação que é capaz de processar e como passar </a:t>
            </a:r>
            <a:r>
              <a:rPr lang="pt-BR" sz="2000" dirty="0" smtClean="0"/>
              <a:t>adiante aquelas </a:t>
            </a:r>
            <a:r>
              <a:rPr lang="pt-BR" sz="2000" dirty="0"/>
              <a:t>que requeiram processamento por outros receptores.</a:t>
            </a:r>
            <a:endParaRPr lang="pt-BR" sz="2000" dirty="0" smtClean="0"/>
          </a:p>
          <a:p>
            <a:pPr marL="342900" lvl="0" indent="-342900" algn="just">
              <a:lnSpc>
                <a:spcPct val="115000"/>
              </a:lnSpc>
              <a:spcBef>
                <a:spcPts val="1600"/>
              </a:spcBef>
              <a:buSzPct val="65000"/>
              <a:buFont typeface="Wingdings" panose="05000000000000000000" pitchFamily="2" charset="2"/>
              <a:buChar char="v"/>
            </a:pPr>
            <a:endParaRPr lang="pt-BR" sz="20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307224"/>
            <a:ext cx="8520600" cy="835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3600" dirty="0" smtClean="0">
                <a:latin typeface="Lato"/>
                <a:ea typeface="Lato"/>
                <a:cs typeface="Lato"/>
                <a:sym typeface="Lato"/>
              </a:rPr>
              <a:t>Propósito I</a:t>
            </a:r>
            <a:endParaRPr lang="pt-BR" sz="3600" b="1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375" y="76200"/>
            <a:ext cx="1299425" cy="450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311700" y="1033153"/>
            <a:ext cx="8298900" cy="3523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lvl="0" indent="-342900" algn="just">
              <a:lnSpc>
                <a:spcPct val="115000"/>
              </a:lnSpc>
              <a:spcBef>
                <a:spcPts val="1600"/>
              </a:spcBef>
              <a:buSzPct val="65000"/>
              <a:buFont typeface="Wingdings" panose="05000000000000000000" pitchFamily="2" charset="2"/>
              <a:buChar char="v"/>
            </a:pPr>
            <a:r>
              <a:rPr lang="pt-BR" sz="2000" dirty="0" smtClean="0"/>
              <a:t>Não </a:t>
            </a:r>
            <a:r>
              <a:rPr lang="pt-BR" sz="2000" dirty="0"/>
              <a:t>conhecer de antemão qual objeto irá responder </a:t>
            </a:r>
            <a:r>
              <a:rPr lang="pt-BR" sz="2000" dirty="0" smtClean="0"/>
              <a:t>a uma </a:t>
            </a:r>
            <a:r>
              <a:rPr lang="pt-BR" sz="2000" dirty="0"/>
              <a:t>determinada requisição.</a:t>
            </a:r>
          </a:p>
          <a:p>
            <a:pPr marL="342900" lvl="0" indent="-342900" algn="just">
              <a:lnSpc>
                <a:spcPct val="115000"/>
              </a:lnSpc>
              <a:spcBef>
                <a:spcPts val="1600"/>
              </a:spcBef>
              <a:buSzPct val="65000"/>
              <a:buFont typeface="Wingdings" panose="05000000000000000000" pitchFamily="2" charset="2"/>
              <a:buChar char="v"/>
            </a:pPr>
            <a:r>
              <a:rPr lang="pt-BR" sz="2000" dirty="0"/>
              <a:t>Compor os objetos em cascata e passar a requisição </a:t>
            </a:r>
            <a:r>
              <a:rPr lang="pt-BR" sz="2000" dirty="0" smtClean="0"/>
              <a:t>pela corrente </a:t>
            </a:r>
            <a:r>
              <a:rPr lang="pt-BR" sz="2000" dirty="0"/>
              <a:t>até que um objeto a sirva.</a:t>
            </a:r>
          </a:p>
          <a:p>
            <a:pPr marL="342900" lvl="0" indent="-342900" algn="just">
              <a:lnSpc>
                <a:spcPct val="115000"/>
              </a:lnSpc>
              <a:spcBef>
                <a:spcPts val="1600"/>
              </a:spcBef>
              <a:buSzPct val="65000"/>
              <a:buFont typeface="Wingdings" panose="05000000000000000000" pitchFamily="2" charset="2"/>
              <a:buChar char="v"/>
            </a:pPr>
            <a:r>
              <a:rPr lang="pt-BR" sz="2000" dirty="0"/>
              <a:t>Evitar a união entre o remetente de uma solicitação e </a:t>
            </a:r>
            <a:r>
              <a:rPr lang="pt-BR" sz="2000" dirty="0" smtClean="0"/>
              <a:t>seu receptor</a:t>
            </a:r>
            <a:r>
              <a:rPr lang="pt-BR" sz="2000" dirty="0"/>
              <a:t>, dando aos diversos objetos uma chance </a:t>
            </a:r>
            <a:r>
              <a:rPr lang="pt-BR" sz="2000" dirty="0" smtClean="0"/>
              <a:t>de tratar </a:t>
            </a:r>
            <a:r>
              <a:rPr lang="pt-BR" sz="2000" dirty="0"/>
              <a:t>da solicitação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391310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307224"/>
            <a:ext cx="8520600" cy="835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3600" dirty="0" smtClean="0">
                <a:latin typeface="Lato"/>
                <a:ea typeface="Lato"/>
                <a:cs typeface="Lato"/>
                <a:sym typeface="Lato"/>
              </a:rPr>
              <a:t>Propósito II</a:t>
            </a:r>
            <a:endParaRPr lang="pt-BR" sz="3600" b="1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375" y="76200"/>
            <a:ext cx="1299425" cy="450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311700" y="1722119"/>
            <a:ext cx="8298900" cy="32180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lvl="0" indent="-342900" algn="just">
              <a:lnSpc>
                <a:spcPct val="115000"/>
              </a:lnSpc>
              <a:spcBef>
                <a:spcPts val="1600"/>
              </a:spcBef>
              <a:buSzPct val="65000"/>
              <a:buFont typeface="Wingdings" panose="05000000000000000000" pitchFamily="2" charset="2"/>
              <a:buChar char="v"/>
            </a:pPr>
            <a:r>
              <a:rPr lang="pt-BR" sz="2000" dirty="0" smtClean="0"/>
              <a:t>Desacoplar </a:t>
            </a:r>
            <a:r>
              <a:rPr lang="pt-BR" sz="2000" dirty="0"/>
              <a:t>remetentes e receptores fornecendo a múltiplos objetos a oportunidade de tratar uma solicitação </a:t>
            </a:r>
          </a:p>
          <a:p>
            <a:pPr marL="342900" lvl="0" indent="-342900" algn="just">
              <a:lnSpc>
                <a:spcPct val="115000"/>
              </a:lnSpc>
              <a:spcBef>
                <a:spcPts val="1600"/>
              </a:spcBef>
              <a:buSzPct val="65000"/>
              <a:buFont typeface="Wingdings" panose="05000000000000000000" pitchFamily="2" charset="2"/>
              <a:buChar char="v"/>
            </a:pPr>
            <a:r>
              <a:rPr lang="pt-BR" sz="2000" dirty="0"/>
              <a:t>Encadear os objetos receptores passando a solicitação ao longo da </a:t>
            </a:r>
            <a:r>
              <a:rPr lang="pt-BR" sz="2000" dirty="0" smtClean="0"/>
              <a:t>cadeia</a:t>
            </a:r>
          </a:p>
          <a:p>
            <a:pPr marL="342900" lvl="0" indent="-342900" algn="just">
              <a:lnSpc>
                <a:spcPct val="115000"/>
              </a:lnSpc>
              <a:spcBef>
                <a:spcPts val="1600"/>
              </a:spcBef>
              <a:buSzPct val="65000"/>
              <a:buFont typeface="Wingdings" panose="05000000000000000000" pitchFamily="2" charset="2"/>
              <a:buChar char="v"/>
            </a:pPr>
            <a:endParaRPr lang="pt-BR" sz="2000" dirty="0"/>
          </a:p>
          <a:p>
            <a:pPr marL="342900" lvl="0" indent="-342900" algn="just">
              <a:lnSpc>
                <a:spcPct val="115000"/>
              </a:lnSpc>
              <a:spcBef>
                <a:spcPts val="1600"/>
              </a:spcBef>
              <a:buSzPct val="65000"/>
              <a:buFont typeface="Wingdings" panose="05000000000000000000" pitchFamily="2" charset="2"/>
              <a:buChar char="v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826897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307224"/>
            <a:ext cx="8520600" cy="835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3600" dirty="0">
                <a:latin typeface="Lato"/>
                <a:ea typeface="Lato"/>
                <a:cs typeface="Lato"/>
                <a:sym typeface="Lato"/>
              </a:rPr>
              <a:t>Aplicabilidade</a:t>
            </a:r>
            <a:endParaRPr lang="pt-BR" sz="3600" b="1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375" y="76200"/>
            <a:ext cx="1299425" cy="450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311700" y="1374023"/>
            <a:ext cx="8298900" cy="33960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lvl="0" indent="-342900" algn="just">
              <a:lnSpc>
                <a:spcPct val="115000"/>
              </a:lnSpc>
              <a:spcBef>
                <a:spcPts val="1600"/>
              </a:spcBef>
              <a:buSzPct val="65000"/>
              <a:buFont typeface="Wingdings" panose="05000000000000000000" pitchFamily="2" charset="2"/>
              <a:buChar char="v"/>
            </a:pPr>
            <a:r>
              <a:rPr lang="pt-BR" sz="2000" dirty="0" smtClean="0"/>
              <a:t>Mais </a:t>
            </a:r>
            <a:r>
              <a:rPr lang="pt-BR" sz="2000" dirty="0"/>
              <a:t>de um objeto pode tratar de uma solicitação e </a:t>
            </a:r>
            <a:r>
              <a:rPr lang="pt-BR" sz="2000" dirty="0" smtClean="0"/>
              <a:t>este é </a:t>
            </a:r>
            <a:r>
              <a:rPr lang="pt-BR" sz="2000" dirty="0"/>
              <a:t>desconhecido.</a:t>
            </a:r>
          </a:p>
          <a:p>
            <a:pPr marL="342900" lvl="0" indent="-342900" algn="just">
              <a:lnSpc>
                <a:spcPct val="115000"/>
              </a:lnSpc>
              <a:spcBef>
                <a:spcPts val="1600"/>
              </a:spcBef>
              <a:buSzPct val="65000"/>
              <a:buFont typeface="Wingdings" panose="05000000000000000000" pitchFamily="2" charset="2"/>
              <a:buChar char="v"/>
            </a:pPr>
            <a:r>
              <a:rPr lang="pt-BR" sz="2000" dirty="0"/>
              <a:t>Uma solicitação deve ser emitida para um entre os </a:t>
            </a:r>
            <a:r>
              <a:rPr lang="pt-BR" sz="2000" dirty="0" smtClean="0"/>
              <a:t>vários objetos </a:t>
            </a:r>
            <a:r>
              <a:rPr lang="pt-BR" sz="2000" dirty="0"/>
              <a:t>e o receptor, não sendo </a:t>
            </a:r>
            <a:r>
              <a:rPr lang="pt-BR" sz="2000" dirty="0" smtClean="0"/>
              <a:t>especificado explicitamente</a:t>
            </a:r>
            <a:r>
              <a:rPr lang="pt-BR" sz="2000" dirty="0"/>
              <a:t>.</a:t>
            </a:r>
          </a:p>
          <a:p>
            <a:pPr marL="342900" lvl="0" indent="-342900" algn="just">
              <a:lnSpc>
                <a:spcPct val="115000"/>
              </a:lnSpc>
              <a:spcBef>
                <a:spcPts val="1600"/>
              </a:spcBef>
              <a:buSzPct val="65000"/>
              <a:buFont typeface="Wingdings" panose="05000000000000000000" pitchFamily="2" charset="2"/>
              <a:buChar char="v"/>
            </a:pPr>
            <a:r>
              <a:rPr lang="pt-BR" sz="2000" dirty="0"/>
              <a:t>O conjunto de objetos capaz de tratar da solicitação </a:t>
            </a:r>
            <a:r>
              <a:rPr lang="pt-BR" sz="2000" dirty="0" smtClean="0"/>
              <a:t>deve ser </a:t>
            </a:r>
            <a:r>
              <a:rPr lang="pt-BR" sz="2000" dirty="0"/>
              <a:t>especificado dinamicamente.</a:t>
            </a:r>
            <a:endParaRPr lang="pt-BR" sz="2000" dirty="0" smtClean="0"/>
          </a:p>
          <a:p>
            <a:pPr marL="342900" lvl="0" indent="-342900" algn="just">
              <a:lnSpc>
                <a:spcPct val="115000"/>
              </a:lnSpc>
              <a:spcBef>
                <a:spcPts val="1600"/>
              </a:spcBef>
              <a:buSzPct val="65000"/>
              <a:buFont typeface="Wingdings" panose="05000000000000000000" pitchFamily="2" charset="2"/>
              <a:buChar char="v"/>
            </a:pPr>
            <a:endParaRPr lang="pt-BR" sz="2000" dirty="0"/>
          </a:p>
          <a:p>
            <a:pPr marL="342900" lvl="0" indent="-342900" algn="just">
              <a:lnSpc>
                <a:spcPct val="115000"/>
              </a:lnSpc>
              <a:spcBef>
                <a:spcPts val="1600"/>
              </a:spcBef>
              <a:buSzPct val="65000"/>
              <a:buFont typeface="Wingdings" panose="05000000000000000000" pitchFamily="2" charset="2"/>
              <a:buChar char="v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499165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layfair Display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Estrutura: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375" y="76200"/>
            <a:ext cx="1299425" cy="45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133" y="1332600"/>
            <a:ext cx="6690242" cy="347095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307224"/>
            <a:ext cx="8520600" cy="6986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pt-BR" sz="3600" dirty="0">
                <a:latin typeface="Lato"/>
                <a:ea typeface="Lato"/>
                <a:cs typeface="Lato"/>
                <a:sym typeface="Lato"/>
              </a:rPr>
              <a:t>Vantagens I</a:t>
            </a:r>
            <a:endParaRPr lang="pt-BR" sz="3600" b="1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375" y="76200"/>
            <a:ext cx="1299425" cy="450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500744" y="1005839"/>
            <a:ext cx="8109856" cy="3934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lvl="0" indent="-342900" algn="just">
              <a:lnSpc>
                <a:spcPct val="115000"/>
              </a:lnSpc>
              <a:spcBef>
                <a:spcPts val="1600"/>
              </a:spcBef>
              <a:buSzPct val="65000"/>
              <a:buFont typeface="Wingdings" panose="05000000000000000000" pitchFamily="2" charset="2"/>
              <a:buChar char="v"/>
            </a:pPr>
            <a:r>
              <a:rPr lang="pt-BR" sz="1800" dirty="0" smtClean="0"/>
              <a:t>Evita </a:t>
            </a:r>
            <a:r>
              <a:rPr lang="pt-BR" sz="1800" dirty="0"/>
              <a:t>acoplamento do transmissor de um requisição </a:t>
            </a:r>
            <a:r>
              <a:rPr lang="pt-BR" sz="1800" dirty="0" smtClean="0"/>
              <a:t>com seus </a:t>
            </a:r>
            <a:r>
              <a:rPr lang="pt-BR" sz="1800" dirty="0"/>
              <a:t>receptores, fazendo com que mais de um </a:t>
            </a:r>
            <a:r>
              <a:rPr lang="pt-BR" sz="1800" dirty="0" smtClean="0"/>
              <a:t>projeto tenha </a:t>
            </a:r>
            <a:r>
              <a:rPr lang="pt-BR" sz="1800" dirty="0"/>
              <a:t>a chance de manipular a requisição.</a:t>
            </a:r>
          </a:p>
          <a:p>
            <a:pPr marL="342900" lvl="0" indent="-342900" algn="just">
              <a:lnSpc>
                <a:spcPct val="115000"/>
              </a:lnSpc>
              <a:spcBef>
                <a:spcPts val="1600"/>
              </a:spcBef>
              <a:buSzPct val="65000"/>
              <a:buFont typeface="Wingdings" panose="05000000000000000000" pitchFamily="2" charset="2"/>
              <a:buChar char="v"/>
            </a:pPr>
            <a:r>
              <a:rPr lang="pt-BR" sz="1800" dirty="0"/>
              <a:t>Encadeia os objetos receptores e passa a requisição </a:t>
            </a:r>
            <a:r>
              <a:rPr lang="pt-BR" sz="1800" dirty="0" smtClean="0"/>
              <a:t>ao longo </a:t>
            </a:r>
            <a:r>
              <a:rPr lang="pt-BR" sz="1800" dirty="0"/>
              <a:t>dessa cadeia até que um objeto possa manipulá-lo.</a:t>
            </a:r>
          </a:p>
          <a:p>
            <a:pPr marL="342900" lvl="0" indent="-342900" algn="just">
              <a:lnSpc>
                <a:spcPct val="115000"/>
              </a:lnSpc>
              <a:spcBef>
                <a:spcPts val="1600"/>
              </a:spcBef>
              <a:buSzPct val="65000"/>
              <a:buFont typeface="Wingdings" panose="05000000000000000000" pitchFamily="2" charset="2"/>
              <a:buChar char="v"/>
            </a:pPr>
            <a:r>
              <a:rPr lang="pt-BR" sz="1800" dirty="0"/>
              <a:t>Reduz a vinculação.</a:t>
            </a:r>
          </a:p>
          <a:p>
            <a:pPr marL="342900" lvl="0" indent="-342900" algn="just">
              <a:lnSpc>
                <a:spcPct val="115000"/>
              </a:lnSpc>
              <a:spcBef>
                <a:spcPts val="1600"/>
              </a:spcBef>
              <a:buSzPct val="65000"/>
              <a:buFont typeface="Wingdings" panose="05000000000000000000" pitchFamily="2" charset="2"/>
              <a:buChar char="v"/>
            </a:pPr>
            <a:r>
              <a:rPr lang="pt-BR" sz="1800" dirty="0"/>
              <a:t>Adiciona flexibilidade.</a:t>
            </a:r>
          </a:p>
          <a:p>
            <a:pPr marL="342900" lvl="0" indent="-342900" algn="just">
              <a:lnSpc>
                <a:spcPct val="115000"/>
              </a:lnSpc>
              <a:spcBef>
                <a:spcPts val="1600"/>
              </a:spcBef>
              <a:buSzPct val="65000"/>
              <a:buFont typeface="Wingdings" panose="05000000000000000000" pitchFamily="2" charset="2"/>
              <a:buChar char="v"/>
            </a:pPr>
            <a:r>
              <a:rPr lang="pt-BR" sz="1800" dirty="0"/>
              <a:t>Permite que um conjunto de classes atue como </a:t>
            </a:r>
            <a:r>
              <a:rPr lang="pt-BR" sz="1800" dirty="0" smtClean="0"/>
              <a:t>uma classe</a:t>
            </a:r>
            <a:r>
              <a:rPr lang="pt-BR" sz="1800" dirty="0"/>
              <a:t>; eventos produzidos em uma classe podem </a:t>
            </a:r>
            <a:r>
              <a:rPr lang="pt-BR" sz="1800" dirty="0" smtClean="0"/>
              <a:t>ser enviados </a:t>
            </a:r>
            <a:r>
              <a:rPr lang="pt-BR" sz="1800" dirty="0"/>
              <a:t>para outras classes dentro da composição.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3888879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147011" cy="168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buSzPct val="25000"/>
            </a:pPr>
            <a:r>
              <a:rPr lang="pt-BR" sz="4800" dirty="0" smtClean="0">
                <a:latin typeface="Lato"/>
                <a:ea typeface="Lato"/>
                <a:cs typeface="Lato"/>
                <a:sym typeface="Lato"/>
              </a:rPr>
              <a:t>Chain </a:t>
            </a:r>
            <a:r>
              <a:rPr lang="pt-BR" sz="4800" dirty="0" err="1">
                <a:latin typeface="Lato"/>
                <a:ea typeface="Lato"/>
                <a:cs typeface="Lato"/>
                <a:sym typeface="Lato"/>
              </a:rPr>
              <a:t>of</a:t>
            </a:r>
            <a:r>
              <a:rPr lang="pt-BR" sz="48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4800" dirty="0" err="1">
                <a:latin typeface="Lato"/>
                <a:ea typeface="Lato"/>
                <a:cs typeface="Lato"/>
                <a:sym typeface="Lato"/>
              </a:rPr>
              <a:t>Responsibility</a:t>
            </a:r>
            <a:endParaRPr lang="pt-BR" sz="4800" b="1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2"/>
          </p:nvPr>
        </p:nvSpPr>
        <p:spPr>
          <a:xfrm>
            <a:off x="5547425" y="1540125"/>
            <a:ext cx="2841000" cy="235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rPr lang="pt-BR" sz="18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Carla Gabriela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rPr lang="pt-BR" sz="18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Franciely Tineli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rPr lang="pt-BR" sz="18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Idarlete Miranda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endParaRPr sz="1800" b="0" i="0" u="none" strike="noStrike" cap="none">
              <a:solidFill>
                <a:srgbClr val="1D20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99425" cy="45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 rotWithShape="1">
          <a:blip r:embed="rId4">
            <a:alphaModFix/>
          </a:blip>
          <a:srcRect t="23764" r="11484" b="5111"/>
          <a:stretch/>
        </p:blipFill>
        <p:spPr>
          <a:xfrm>
            <a:off x="1299425" y="2792033"/>
            <a:ext cx="1932872" cy="863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402</Words>
  <Application>Microsoft Office PowerPoint</Application>
  <PresentationFormat>Apresentação na tela (16:9)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Roboto</vt:lpstr>
      <vt:lpstr>Playfair Display</vt:lpstr>
      <vt:lpstr>Lato</vt:lpstr>
      <vt:lpstr>Wingdings</vt:lpstr>
      <vt:lpstr>coral</vt:lpstr>
      <vt:lpstr>Padrões de Projeto</vt:lpstr>
      <vt:lpstr>Padrões Comportamentais</vt:lpstr>
      <vt:lpstr>Padrão Chain of Responsibility</vt:lpstr>
      <vt:lpstr>Propósito I</vt:lpstr>
      <vt:lpstr>Propósito II</vt:lpstr>
      <vt:lpstr>Aplicabilidade</vt:lpstr>
      <vt:lpstr>Estrutura:</vt:lpstr>
      <vt:lpstr>Vantagens I</vt:lpstr>
      <vt:lpstr>Chain of Responsibility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</dc:title>
  <cp:lastModifiedBy>idarlete miranda</cp:lastModifiedBy>
  <cp:revision>26</cp:revision>
  <dcterms:modified xsi:type="dcterms:W3CDTF">2016-06-04T18:58:53Z</dcterms:modified>
</cp:coreProperties>
</file>