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6" r:id="rId3"/>
    <p:sldId id="261" r:id="rId4"/>
    <p:sldId id="262" r:id="rId5"/>
    <p:sldId id="263" r:id="rId6"/>
    <p:sldId id="264" r:id="rId7"/>
    <p:sldId id="265" r:id="rId8"/>
    <p:sldId id="267" r:id="rId9"/>
  </p:sldIdLst>
  <p:sldSz cx="9144000" cy="5143500" type="screen16x9"/>
  <p:notesSz cx="6858000" cy="9144000"/>
  <p:embeddedFontLst>
    <p:embeddedFont>
      <p:font typeface="Average" panose="020B0604020202020204" charset="-18"/>
      <p:regular r:id="rId11"/>
    </p:embeddedFont>
    <p:embeddedFont>
      <p:font typeface="PT Sans Narrow" panose="020B0604020202020204" charset="-18"/>
      <p:regular r:id="rId12"/>
      <p:bold r:id="rId13"/>
    </p:embeddedFont>
    <p:embeddedFont>
      <p:font typeface="Open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5"/>
  </p:normalViewPr>
  <p:slideViewPr>
    <p:cSldViewPr snapToGrid="0">
      <p:cViewPr varScale="1">
        <p:scale>
          <a:sx n="138" d="100"/>
          <a:sy n="138" d="100"/>
        </p:scale>
        <p:origin x="75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ea49994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ea49994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ea555586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ea555586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 of the project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FranČesko</a:t>
            </a:r>
            <a:r>
              <a:rPr lang="en" dirty="0"/>
              <a:t> </a:t>
            </a:r>
            <a:r>
              <a:rPr lang="en" dirty="0" err="1"/>
              <a:t>Kalvas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Guram</a:t>
            </a:r>
            <a:r>
              <a:rPr lang="en" dirty="0"/>
              <a:t> </a:t>
            </a:r>
            <a:r>
              <a:rPr lang="en" dirty="0" err="1"/>
              <a:t>Mikaberidze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BB78-5CEC-CD19-F803-761B14BA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 smtClean="0"/>
              <a:t>Main</a:t>
            </a:r>
            <a:r>
              <a:rPr lang="en-US" dirty="0" smtClean="0"/>
              <a:t> </a:t>
            </a:r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9263E-9A41-4B7C-9945-8F10DE193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44236"/>
            <a:ext cx="8520600" cy="4371109"/>
          </a:xfrm>
        </p:spPr>
        <p:txBody>
          <a:bodyPr>
            <a:noAutofit/>
          </a:bodyPr>
          <a:lstStyle/>
          <a:p>
            <a:pPr fontAlgn="base"/>
            <a:r>
              <a:rPr lang="en-US" sz="2000" i="1" dirty="0" smtClean="0"/>
              <a:t>Chat</a:t>
            </a:r>
            <a:r>
              <a:rPr lang="cs-CZ" sz="2000" i="1" dirty="0" smtClean="0"/>
              <a:t> </a:t>
            </a:r>
            <a:r>
              <a:rPr lang="en-US" sz="2000" i="1" dirty="0" smtClean="0"/>
              <a:t>GPT</a:t>
            </a:r>
            <a:r>
              <a:rPr lang="en-US" sz="2000" i="1" dirty="0"/>
              <a:t>: </a:t>
            </a:r>
            <a:r>
              <a:rPr lang="en-US" sz="2000" dirty="0"/>
              <a:t> we find path dependence, but not </a:t>
            </a:r>
            <a:r>
              <a:rPr lang="en-US" sz="2000" dirty="0" err="1" smtClean="0"/>
              <a:t>bistability</a:t>
            </a:r>
            <a:endParaRPr lang="cs-CZ" sz="2000" dirty="0" smtClean="0"/>
          </a:p>
          <a:p>
            <a:pPr fontAlgn="base"/>
            <a:endParaRPr lang="en-US" sz="2000" dirty="0"/>
          </a:p>
          <a:p>
            <a:pPr fontAlgn="base"/>
            <a:r>
              <a:rPr lang="en-US" sz="2000" i="1" dirty="0" smtClean="0"/>
              <a:t>Numeric</a:t>
            </a:r>
            <a:r>
              <a:rPr lang="cs-CZ" sz="2000" i="1" dirty="0" smtClean="0"/>
              <a:t> </a:t>
            </a:r>
            <a:r>
              <a:rPr lang="en-US" sz="2000" i="1" dirty="0" smtClean="0"/>
              <a:t>Simulation</a:t>
            </a:r>
            <a:r>
              <a:rPr lang="en-US" sz="2000" i="1" dirty="0"/>
              <a:t>: </a:t>
            </a:r>
            <a:r>
              <a:rPr lang="en-US" sz="2000" dirty="0"/>
              <a:t>for replication of phenomena like ‘Black Pete’ </a:t>
            </a:r>
            <a:r>
              <a:rPr lang="en-US" sz="2000" dirty="0" smtClean="0"/>
              <a:t>we </a:t>
            </a:r>
            <a:r>
              <a:rPr lang="en-US" sz="2000" dirty="0"/>
              <a:t>need to employ concept of boundary/ uncertainty/ latitude of acceptance from </a:t>
            </a:r>
            <a:r>
              <a:rPr lang="en-US" sz="2000" dirty="0" err="1"/>
              <a:t>Hegselmann</a:t>
            </a:r>
            <a:r>
              <a:rPr lang="en-US" sz="2000" dirty="0"/>
              <a:t>-Krause </a:t>
            </a:r>
            <a:r>
              <a:rPr lang="en-US" sz="2000" dirty="0" smtClean="0"/>
              <a:t>model</a:t>
            </a:r>
            <a:endParaRPr lang="cs-CZ" sz="2000" dirty="0" smtClean="0"/>
          </a:p>
          <a:p>
            <a:pPr fontAlgn="base"/>
            <a:endParaRPr lang="cs-CZ" sz="2000" dirty="0" smtClean="0"/>
          </a:p>
          <a:p>
            <a:pPr fontAlgn="base"/>
            <a:r>
              <a:rPr lang="en-US" sz="2000" i="1" dirty="0" smtClean="0"/>
              <a:t>Numeric</a:t>
            </a:r>
            <a:r>
              <a:rPr lang="cs-CZ" sz="2000" i="1" dirty="0" smtClean="0"/>
              <a:t> </a:t>
            </a:r>
            <a:r>
              <a:rPr lang="en-US" sz="2000" i="1" dirty="0" smtClean="0"/>
              <a:t>Simulation</a:t>
            </a:r>
            <a:r>
              <a:rPr lang="en-US" sz="2000" i="1" dirty="0"/>
              <a:t>:</a:t>
            </a:r>
            <a:r>
              <a:rPr lang="en-US" sz="2000" dirty="0"/>
              <a:t> polarization and replication of ‘Black Pete’ scenario are mainly given by macro </a:t>
            </a:r>
            <a:r>
              <a:rPr lang="en-US" sz="2000" dirty="0" smtClean="0"/>
              <a:t>level </a:t>
            </a:r>
            <a:r>
              <a:rPr lang="en-US" sz="2000" dirty="0"/>
              <a:t>factors: </a:t>
            </a:r>
            <a:r>
              <a:rPr lang="en-US" sz="2000" i="1" dirty="0"/>
              <a:t>communication </a:t>
            </a:r>
            <a:r>
              <a:rPr lang="en-US" sz="2000" i="1" dirty="0" smtClean="0"/>
              <a:t>rate</a:t>
            </a:r>
            <a:r>
              <a:rPr lang="en-US" sz="2000" dirty="0" smtClean="0"/>
              <a:t>, </a:t>
            </a:r>
            <a:r>
              <a:rPr lang="en-US" sz="2000" i="1" dirty="0"/>
              <a:t>folding point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i="1" dirty="0"/>
              <a:t>memorizing/ </a:t>
            </a:r>
            <a:r>
              <a:rPr lang="en-US" sz="2000" i="1" dirty="0" smtClean="0"/>
              <a:t>forgetting</a:t>
            </a:r>
            <a:r>
              <a:rPr lang="en-US" sz="2000" dirty="0" smtClean="0"/>
              <a:t>. </a:t>
            </a:r>
            <a:r>
              <a:rPr lang="en-US" sz="2000" dirty="0"/>
              <a:t>From the </a:t>
            </a:r>
            <a:r>
              <a:rPr lang="en-US" sz="2000" dirty="0" smtClean="0"/>
              <a:t>micro </a:t>
            </a:r>
            <a:r>
              <a:rPr lang="en-US" sz="2000" dirty="0"/>
              <a:t>level factors, </a:t>
            </a:r>
            <a:r>
              <a:rPr lang="en-US" sz="2000" i="1" dirty="0" smtClean="0"/>
              <a:t>boundary</a:t>
            </a:r>
            <a:r>
              <a:rPr lang="cs-CZ" sz="2000" i="1" dirty="0" smtClean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the most powerful. But it doesn’t matter whether this factor is constant over the whole population or is normally </a:t>
            </a:r>
            <a:r>
              <a:rPr lang="en-US" sz="2000" dirty="0" smtClean="0"/>
              <a:t>distributed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90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06666"/>
                </a:solidFill>
              </a:rPr>
              <a:t>Binary aspects</a:t>
            </a:r>
            <a:r>
              <a:rPr lang="en" sz="1500"/>
              <a:t>: Feelings, behaviours, and beliefs determine person’s opinion on a topic.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5"/>
                </a:solidFill>
              </a:rPr>
              <a:t>Cognitive bias</a:t>
            </a:r>
            <a:r>
              <a:rPr lang="en" sz="1500"/>
              <a:t>: Connected aspects tend to align if attention is high.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rgbClr val="3D85C6"/>
                </a:solidFill>
              </a:rPr>
              <a:t>External field</a:t>
            </a:r>
            <a:r>
              <a:rPr lang="en" sz="1500"/>
              <a:t>: Each aspect is influenced by other people.</a:t>
            </a:r>
            <a:endParaRPr sz="1500"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Cusp catastrophe in opinion dynamics : Ising of opinion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925" y="2472063"/>
            <a:ext cx="2906200" cy="7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584" y="2317831"/>
            <a:ext cx="2326850" cy="23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88875" y="4620300"/>
            <a:ext cx="841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van der Maas, Han LJ, Jonas Dalege, and Lourens Waldorp. "The polarization within and across individuals: The hierarchical Ising opinion model." </a:t>
            </a:r>
            <a:r>
              <a:rPr lang="en" sz="1100" i="1"/>
              <a:t>Journal of complex networks</a:t>
            </a:r>
            <a:r>
              <a:rPr lang="en" sz="1100"/>
              <a:t> 8, no. 2 (2020): cnaa010.</a:t>
            </a:r>
            <a:endParaRPr sz="1100"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44" name="Google Shape;144;p18"/>
          <p:cNvGrpSpPr/>
          <p:nvPr/>
        </p:nvGrpSpPr>
        <p:grpSpPr>
          <a:xfrm>
            <a:off x="2973775" y="2306463"/>
            <a:ext cx="3464100" cy="963863"/>
            <a:chOff x="2973775" y="2992263"/>
            <a:chExt cx="3464100" cy="963863"/>
          </a:xfrm>
        </p:grpSpPr>
        <p:sp>
          <p:nvSpPr>
            <p:cNvPr id="145" name="Google Shape;145;p18"/>
            <p:cNvSpPr/>
            <p:nvPr/>
          </p:nvSpPr>
          <p:spPr>
            <a:xfrm>
              <a:off x="4727531" y="3428225"/>
              <a:ext cx="148800" cy="220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3028927" y="3768925"/>
              <a:ext cx="1344600" cy="187200"/>
            </a:xfrm>
            <a:prstGeom prst="roundRect">
              <a:avLst>
                <a:gd name="adj" fmla="val 17183"/>
              </a:avLst>
            </a:prstGeom>
            <a:noFill/>
            <a:ln w="9525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D85C6"/>
                  </a:solidFill>
                  <a:latin typeface="Open Sans"/>
                  <a:ea typeface="Open Sans"/>
                  <a:cs typeface="Open Sans"/>
                  <a:sym typeface="Open Sans"/>
                </a:rPr>
                <a:t>External influences</a:t>
              </a:r>
              <a:endParaRPr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47" name="Google Shape;147;p18"/>
            <p:cNvCxnSpPr>
              <a:stCxn id="145" idx="2"/>
              <a:endCxn id="146" idx="3"/>
            </p:cNvCxnSpPr>
            <p:nvPr/>
          </p:nvCxnSpPr>
          <p:spPr>
            <a:xfrm rot="5400000">
              <a:off x="4480631" y="3541325"/>
              <a:ext cx="214200" cy="428400"/>
            </a:xfrm>
            <a:prstGeom prst="bentConnector2">
              <a:avLst/>
            </a:prstGeom>
            <a:noFill/>
            <a:ln w="9525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" name="Google Shape;148;p18"/>
            <p:cNvSpPr/>
            <p:nvPr/>
          </p:nvSpPr>
          <p:spPr>
            <a:xfrm>
              <a:off x="4878526" y="3428225"/>
              <a:ext cx="148800" cy="220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E0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2973775" y="2992263"/>
              <a:ext cx="1881300" cy="321600"/>
            </a:xfrm>
            <a:prstGeom prst="roundRect">
              <a:avLst>
                <a:gd name="adj" fmla="val 17183"/>
              </a:avLst>
            </a:prstGeom>
            <a:noFill/>
            <a:ln w="9525" cap="flat" cmpd="sng">
              <a:solidFill>
                <a:srgbClr val="E0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E06666"/>
                  </a:solidFill>
                  <a:latin typeface="Open Sans"/>
                  <a:ea typeface="Open Sans"/>
                  <a:cs typeface="Open Sans"/>
                  <a:sym typeface="Open Sans"/>
                </a:rPr>
                <a:t>Binary node state </a:t>
              </a:r>
              <a:br>
                <a:rPr lang="en" sz="1000">
                  <a:solidFill>
                    <a:srgbClr val="E06666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 sz="1000">
                  <a:solidFill>
                    <a:srgbClr val="E06666"/>
                  </a:solidFill>
                  <a:latin typeface="Open Sans"/>
                  <a:ea typeface="Open Sans"/>
                  <a:cs typeface="Open Sans"/>
                  <a:sym typeface="Open Sans"/>
                </a:rPr>
                <a:t>(feelings, behaviors, beliefs)</a:t>
              </a:r>
              <a:endParaRPr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50" name="Google Shape;150;p18"/>
            <p:cNvCxnSpPr>
              <a:stCxn id="148" idx="0"/>
              <a:endCxn id="149" idx="3"/>
            </p:cNvCxnSpPr>
            <p:nvPr/>
          </p:nvCxnSpPr>
          <p:spPr>
            <a:xfrm rot="5400000" flipH="1">
              <a:off x="4766476" y="3241775"/>
              <a:ext cx="275100" cy="97800"/>
            </a:xfrm>
            <a:prstGeom prst="bentConnector2">
              <a:avLst/>
            </a:prstGeom>
            <a:noFill/>
            <a:ln w="9525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1" name="Google Shape;151;p18"/>
            <p:cNvSpPr/>
            <p:nvPr/>
          </p:nvSpPr>
          <p:spPr>
            <a:xfrm>
              <a:off x="5652474" y="3428225"/>
              <a:ext cx="226200" cy="220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5093275" y="2992275"/>
              <a:ext cx="1344600" cy="321600"/>
            </a:xfrm>
            <a:prstGeom prst="roundRect">
              <a:avLst>
                <a:gd name="adj" fmla="val 17183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Node interactions</a:t>
              </a:r>
              <a:endPara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53" name="Google Shape;153;p18"/>
            <p:cNvCxnSpPr>
              <a:stCxn id="151" idx="0"/>
              <a:endCxn id="152" idx="2"/>
            </p:cNvCxnSpPr>
            <p:nvPr/>
          </p:nvCxnSpPr>
          <p:spPr>
            <a:xfrm rot="-5400000">
              <a:off x="5708724" y="3370775"/>
              <a:ext cx="114300" cy="600"/>
            </a:xfrm>
            <a:prstGeom prst="bentConnector3">
              <a:avLst>
                <a:gd name="adj1" fmla="val 50022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4" name="Google Shape;154;p18"/>
          <p:cNvSpPr txBox="1"/>
          <p:nvPr/>
        </p:nvSpPr>
        <p:spPr>
          <a:xfrm>
            <a:off x="3535275" y="3529488"/>
            <a:ext cx="2449500" cy="9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74542"/>
              <a:buNone/>
            </a:pPr>
            <a:r>
              <a:rPr lang="en" sz="1365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Temperature→Inverse attention</a:t>
            </a:r>
            <a:br>
              <a:rPr lang="en" sz="1365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365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External field→Information bias </a:t>
            </a:r>
            <a:br>
              <a:rPr lang="en" sz="1365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365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Magnetization→Opinion</a:t>
            </a:r>
            <a:endParaRPr sz="1365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 rotWithShape="1">
          <a:blip r:embed="rId5">
            <a:alphaModFix/>
          </a:blip>
          <a:srcRect b="3203"/>
          <a:stretch/>
        </p:blipFill>
        <p:spPr>
          <a:xfrm>
            <a:off x="6646775" y="2032071"/>
            <a:ext cx="2449500" cy="254095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/>
          <p:nvPr/>
        </p:nvSpPr>
        <p:spPr>
          <a:xfrm>
            <a:off x="2858650" y="3417800"/>
            <a:ext cx="3788100" cy="141000"/>
          </a:xfrm>
          <a:prstGeom prst="rightArrow">
            <a:avLst>
              <a:gd name="adj1" fmla="val 42376"/>
              <a:gd name="adj2" fmla="val 113231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 and experiments</a:t>
            </a:r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2096439" y="1256734"/>
            <a:ext cx="1696041" cy="1395169"/>
            <a:chOff x="310175" y="1015416"/>
            <a:chExt cx="2389800" cy="1973086"/>
          </a:xfrm>
        </p:grpSpPr>
        <p:cxnSp>
          <p:nvCxnSpPr>
            <p:cNvPr id="163" name="Google Shape;163;p19"/>
            <p:cNvCxnSpPr/>
            <p:nvPr/>
          </p:nvCxnSpPr>
          <p:spPr>
            <a:xfrm>
              <a:off x="1505075" y="1442875"/>
              <a:ext cx="0" cy="1540500"/>
            </a:xfrm>
            <a:prstGeom prst="straightConnector1">
              <a:avLst/>
            </a:prstGeom>
            <a:noFill/>
            <a:ln w="28575" cap="flat" cmpd="sng">
              <a:solidFill>
                <a:srgbClr val="43434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Google Shape;164;p19"/>
            <p:cNvCxnSpPr/>
            <p:nvPr/>
          </p:nvCxnSpPr>
          <p:spPr>
            <a:xfrm>
              <a:off x="310175" y="1442875"/>
              <a:ext cx="2389800" cy="0"/>
            </a:xfrm>
            <a:prstGeom prst="straightConnector1">
              <a:avLst/>
            </a:prstGeom>
            <a:noFill/>
            <a:ln w="28575" cap="flat" cmpd="sng">
              <a:solidFill>
                <a:srgbClr val="43434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5" name="Google Shape;165;p19"/>
            <p:cNvSpPr txBox="1"/>
            <p:nvPr/>
          </p:nvSpPr>
          <p:spPr>
            <a:xfrm>
              <a:off x="576860" y="1015416"/>
              <a:ext cx="1856400" cy="5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rage"/>
                  <a:ea typeface="Average"/>
                  <a:cs typeface="Average"/>
                  <a:sym typeface="Average"/>
                </a:rPr>
                <a:t>Info. bias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66" name="Google Shape;166;p19"/>
            <p:cNvSpPr txBox="1"/>
            <p:nvPr/>
          </p:nvSpPr>
          <p:spPr>
            <a:xfrm rot="5400000">
              <a:off x="1098001" y="2002852"/>
              <a:ext cx="1407300" cy="5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rage"/>
                  <a:ea typeface="Average"/>
                  <a:cs typeface="Average"/>
                  <a:sym typeface="Average"/>
                </a:rPr>
                <a:t>Attention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67" name="Google Shape;167;p19"/>
          <p:cNvGrpSpPr/>
          <p:nvPr/>
        </p:nvGrpSpPr>
        <p:grpSpPr>
          <a:xfrm>
            <a:off x="4770166" y="1244072"/>
            <a:ext cx="2590942" cy="1485231"/>
            <a:chOff x="5599300" y="1119246"/>
            <a:chExt cx="3475909" cy="1992529"/>
          </a:xfrm>
        </p:grpSpPr>
        <p:cxnSp>
          <p:nvCxnSpPr>
            <p:cNvPr id="168" name="Google Shape;168;p19"/>
            <p:cNvCxnSpPr/>
            <p:nvPr/>
          </p:nvCxnSpPr>
          <p:spPr>
            <a:xfrm>
              <a:off x="7206100" y="1442875"/>
              <a:ext cx="0" cy="16689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69" name="Google Shape;169;p19"/>
            <p:cNvCxnSpPr/>
            <p:nvPr/>
          </p:nvCxnSpPr>
          <p:spPr>
            <a:xfrm>
              <a:off x="5704950" y="1442875"/>
              <a:ext cx="30711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170;p19"/>
            <p:cNvCxnSpPr/>
            <p:nvPr/>
          </p:nvCxnSpPr>
          <p:spPr>
            <a:xfrm flipH="1">
              <a:off x="5695000" y="1442875"/>
              <a:ext cx="1511100" cy="1540500"/>
            </a:xfrm>
            <a:prstGeom prst="straightConnector1">
              <a:avLst/>
            </a:prstGeom>
            <a:noFill/>
            <a:ln w="28575" cap="flat" cmpd="sng">
              <a:solidFill>
                <a:srgbClr val="43434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1" name="Google Shape;171;p19"/>
            <p:cNvCxnSpPr/>
            <p:nvPr/>
          </p:nvCxnSpPr>
          <p:spPr>
            <a:xfrm>
              <a:off x="7206100" y="1442875"/>
              <a:ext cx="1579800" cy="1540500"/>
            </a:xfrm>
            <a:prstGeom prst="straightConnector1">
              <a:avLst/>
            </a:prstGeom>
            <a:noFill/>
            <a:ln w="28575" cap="flat" cmpd="sng">
              <a:solidFill>
                <a:srgbClr val="43434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2" name="Google Shape;172;p19"/>
            <p:cNvSpPr txBox="1"/>
            <p:nvPr/>
          </p:nvSpPr>
          <p:spPr>
            <a:xfrm rot="-2700779">
              <a:off x="5514649" y="1702899"/>
              <a:ext cx="1872702" cy="536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rage"/>
                  <a:ea typeface="Average"/>
                  <a:cs typeface="Average"/>
                  <a:sym typeface="Average"/>
                </a:rPr>
                <a:t>Negative info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73" name="Google Shape;173;p19"/>
            <p:cNvSpPr txBox="1"/>
            <p:nvPr/>
          </p:nvSpPr>
          <p:spPr>
            <a:xfrm rot="2699221">
              <a:off x="7286858" y="1944789"/>
              <a:ext cx="1872702" cy="536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rage"/>
                  <a:ea typeface="Average"/>
                  <a:cs typeface="Average"/>
                  <a:sym typeface="Average"/>
                </a:rPr>
                <a:t>Positive info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74" name="Google Shape;174;p19"/>
          <p:cNvGrpSpPr/>
          <p:nvPr/>
        </p:nvGrpSpPr>
        <p:grpSpPr>
          <a:xfrm>
            <a:off x="-5" y="1182316"/>
            <a:ext cx="9143993" cy="1736694"/>
            <a:chOff x="-5" y="1182316"/>
            <a:chExt cx="9143993" cy="1736694"/>
          </a:xfrm>
        </p:grpSpPr>
        <p:pic>
          <p:nvPicPr>
            <p:cNvPr id="175" name="Google Shape;17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" y="1196110"/>
              <a:ext cx="2096456" cy="172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08688" y="1182316"/>
              <a:ext cx="1935300" cy="1722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19"/>
          <p:cNvSpPr/>
          <p:nvPr/>
        </p:nvSpPr>
        <p:spPr>
          <a:xfrm>
            <a:off x="3881675" y="1785602"/>
            <a:ext cx="815700" cy="415200"/>
          </a:xfrm>
          <a:prstGeom prst="rightArrow">
            <a:avLst>
              <a:gd name="adj1" fmla="val 42376"/>
              <a:gd name="adj2" fmla="val 94798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rotate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178" name="Google Shape;178;p19"/>
          <p:cNvGrpSpPr/>
          <p:nvPr/>
        </p:nvGrpSpPr>
        <p:grpSpPr>
          <a:xfrm>
            <a:off x="191672" y="3202739"/>
            <a:ext cx="3993252" cy="1784990"/>
            <a:chOff x="191672" y="3202739"/>
            <a:chExt cx="3993252" cy="1784990"/>
          </a:xfrm>
        </p:grpSpPr>
        <p:pic>
          <p:nvPicPr>
            <p:cNvPr id="179" name="Google Shape;17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1016" y="3462799"/>
              <a:ext cx="1859068" cy="15249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36120" y="3358399"/>
              <a:ext cx="1548804" cy="15249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1" name="Google Shape;181;p19"/>
            <p:cNvGrpSpPr/>
            <p:nvPr/>
          </p:nvGrpSpPr>
          <p:grpSpPr>
            <a:xfrm>
              <a:off x="191672" y="3202739"/>
              <a:ext cx="523278" cy="1680578"/>
              <a:chOff x="191672" y="3202739"/>
              <a:chExt cx="523278" cy="1680578"/>
            </a:xfrm>
          </p:grpSpPr>
          <p:sp>
            <p:nvSpPr>
              <p:cNvPr id="182" name="Google Shape;182;p19"/>
              <p:cNvSpPr/>
              <p:nvPr/>
            </p:nvSpPr>
            <p:spPr>
              <a:xfrm rot="-5400000">
                <a:off x="348132" y="4816317"/>
                <a:ext cx="67000" cy="67000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 rot="-5400000">
                <a:off x="521703" y="4816317"/>
                <a:ext cx="67000" cy="67000"/>
              </a:xfrm>
              <a:prstGeom prst="ellipse">
                <a:avLst/>
              </a:prstGeom>
              <a:solidFill>
                <a:srgbClr val="4A86E8"/>
              </a:solidFill>
              <a:ln w="9525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9"/>
              <p:cNvSpPr txBox="1"/>
              <p:nvPr/>
            </p:nvSpPr>
            <p:spPr>
              <a:xfrm rot="-5400000">
                <a:off x="-353487" y="3747898"/>
                <a:ext cx="1613595" cy="523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dirty="0"/>
                  <a:t>positive info first</a:t>
                </a:r>
                <a:endParaRPr sz="11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dirty="0"/>
                  <a:t>negative info first</a:t>
                </a:r>
                <a:endParaRPr sz="1100" dirty="0"/>
              </a:p>
            </p:txBody>
          </p:sp>
        </p:grpSp>
      </p:grp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311700" y="754125"/>
            <a:ext cx="8520600" cy="4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symmetry → fewer parameters → happier life</a:t>
            </a:r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4572000" y="3023025"/>
            <a:ext cx="4260300" cy="4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But no bistability (sparse network Ising)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311700" y="3023025"/>
            <a:ext cx="4260300" cy="4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Path dependence in ChatGPT</a:t>
            </a:r>
            <a:endParaRPr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3600" y="3319225"/>
            <a:ext cx="2959626" cy="17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6A8B-C744-7E8E-D80E-DC9B0EF8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ChatGPT</a:t>
            </a:r>
            <a:r>
              <a:rPr lang="en-US" dirty="0"/>
              <a:t>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3EC67-CE64-4867-03F7-83F73F859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find hysteresis (path dependence)</a:t>
            </a:r>
          </a:p>
        </p:txBody>
      </p:sp>
      <p:pic>
        <p:nvPicPr>
          <p:cNvPr id="5" name="Google Shape;179;p19">
            <a:extLst>
              <a:ext uri="{FF2B5EF4-FFF2-40B4-BE49-F238E27FC236}">
                <a16:creationId xmlns:a16="http://schemas.microsoft.com/office/drawing/2014/main" id="{F768A654-CEF2-1484-A618-F869E6DE131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3529" y="1719451"/>
            <a:ext cx="2554595" cy="2355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0;p19">
            <a:extLst>
              <a:ext uri="{FF2B5EF4-FFF2-40B4-BE49-F238E27FC236}">
                <a16:creationId xmlns:a16="http://schemas.microsoft.com/office/drawing/2014/main" id="{B85EF63A-55E0-2138-3963-E1BE8A0942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958" y="1558206"/>
            <a:ext cx="2128253" cy="23552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181;p19">
            <a:extLst>
              <a:ext uri="{FF2B5EF4-FFF2-40B4-BE49-F238E27FC236}">
                <a16:creationId xmlns:a16="http://schemas.microsoft.com/office/drawing/2014/main" id="{577F3BB1-35C9-EC8F-77B6-682631CA753F}"/>
              </a:ext>
            </a:extLst>
          </p:cNvPr>
          <p:cNvGrpSpPr/>
          <p:nvPr/>
        </p:nvGrpSpPr>
        <p:grpSpPr>
          <a:xfrm rot="5400000">
            <a:off x="3352791" y="3004106"/>
            <a:ext cx="615522" cy="2595638"/>
            <a:chOff x="229342" y="3202740"/>
            <a:chExt cx="447937" cy="1680577"/>
          </a:xfrm>
        </p:grpSpPr>
        <p:sp>
          <p:nvSpPr>
            <p:cNvPr id="8" name="Google Shape;182;p19">
              <a:extLst>
                <a:ext uri="{FF2B5EF4-FFF2-40B4-BE49-F238E27FC236}">
                  <a16:creationId xmlns:a16="http://schemas.microsoft.com/office/drawing/2014/main" id="{F1E5802B-B373-9F08-2236-F1517D45B8EA}"/>
                </a:ext>
              </a:extLst>
            </p:cNvPr>
            <p:cNvSpPr/>
            <p:nvPr/>
          </p:nvSpPr>
          <p:spPr>
            <a:xfrm rot="-5400000">
              <a:off x="348132" y="4816317"/>
              <a:ext cx="67000" cy="67000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3;p19">
              <a:extLst>
                <a:ext uri="{FF2B5EF4-FFF2-40B4-BE49-F238E27FC236}">
                  <a16:creationId xmlns:a16="http://schemas.microsoft.com/office/drawing/2014/main" id="{67CB6681-0B28-2524-9EFD-EA27E6ACA847}"/>
                </a:ext>
              </a:extLst>
            </p:cNvPr>
            <p:cNvSpPr/>
            <p:nvPr/>
          </p:nvSpPr>
          <p:spPr>
            <a:xfrm rot="-5400000">
              <a:off x="521703" y="4816317"/>
              <a:ext cx="67000" cy="670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4;p19">
              <a:extLst>
                <a:ext uri="{FF2B5EF4-FFF2-40B4-BE49-F238E27FC236}">
                  <a16:creationId xmlns:a16="http://schemas.microsoft.com/office/drawing/2014/main" id="{0C17AFB3-DA92-7FBE-65E6-77309D4ED45B}"/>
                </a:ext>
              </a:extLst>
            </p:cNvPr>
            <p:cNvSpPr txBox="1"/>
            <p:nvPr/>
          </p:nvSpPr>
          <p:spPr>
            <a:xfrm rot="16200000">
              <a:off x="-353487" y="3785569"/>
              <a:ext cx="1613595" cy="447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positive info first</a:t>
              </a:r>
              <a:endParaRPr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negative info first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8876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BB78-5CEC-CD19-F803-761B14BA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ChatGPT</a:t>
            </a:r>
            <a:r>
              <a:rPr lang="en-US" dirty="0"/>
              <a:t>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9263E-9A41-4B7C-9945-8F10DE193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85325"/>
            <a:ext cx="3754974" cy="3302700"/>
          </a:xfrm>
        </p:spPr>
        <p:txBody>
          <a:bodyPr/>
          <a:lstStyle/>
          <a:p>
            <a:r>
              <a:rPr lang="en-US" dirty="0"/>
              <a:t>We didn’t find </a:t>
            </a:r>
            <a:r>
              <a:rPr lang="en-US" dirty="0" err="1"/>
              <a:t>bistability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This is similar to </a:t>
            </a:r>
            <a:r>
              <a:rPr lang="en-US" dirty="0" err="1"/>
              <a:t>Ising</a:t>
            </a:r>
            <a:r>
              <a:rPr lang="en-US" dirty="0"/>
              <a:t> model on a very sparse network</a:t>
            </a:r>
          </a:p>
        </p:txBody>
      </p:sp>
      <p:pic>
        <p:nvPicPr>
          <p:cNvPr id="4" name="Izing on ER">
            <a:hlinkClick r:id="" action="ppaction://media"/>
            <a:extLst>
              <a:ext uri="{FF2B5EF4-FFF2-40B4-BE49-F238E27FC236}">
                <a16:creationId xmlns:a16="http://schemas.microsoft.com/office/drawing/2014/main" id="{958E05C3-1899-C0E1-EB26-BF43632C083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08893" y="991548"/>
            <a:ext cx="4424446" cy="331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8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5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DC40-307C-F00A-8427-D5BACE0E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ChatGPT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7FFAA-73C8-E869-2587-B3957919E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85325"/>
            <a:ext cx="8520600" cy="4541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information used for the </a:t>
            </a:r>
            <a:r>
              <a:rPr lang="en-US" dirty="0" err="1"/>
              <a:t>ChatGPT</a:t>
            </a:r>
            <a:r>
              <a:rPr lang="en-US" dirty="0"/>
              <a:t> experiments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79CB9-F011-3C93-3A0F-39F42217FFB8}"/>
              </a:ext>
            </a:extLst>
          </p:cNvPr>
          <p:cNvSpPr txBox="1"/>
          <p:nvPr/>
        </p:nvSpPr>
        <p:spPr>
          <a:xfrm>
            <a:off x="465221" y="1293823"/>
            <a:ext cx="82215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GOOD = [</a:t>
            </a:r>
          </a:p>
          <a:p>
            <a:r>
              <a:rPr lang="en-US" sz="1000" dirty="0"/>
              <a:t>        "Dave Smith has volunteered at a local homeless shelter a few times in the past.",</a:t>
            </a:r>
          </a:p>
          <a:p>
            <a:r>
              <a:rPr lang="en-US" sz="1000" dirty="0"/>
              <a:t>        "Dave Smith has shown some potential for leadership skills in minor projects at work.",</a:t>
            </a:r>
          </a:p>
          <a:p>
            <a:r>
              <a:rPr lang="en-US" sz="1000" dirty="0"/>
              <a:t>        "Dave Smith enjoys playing music as a hobby and occasionally performs at casual gatherings.",</a:t>
            </a:r>
          </a:p>
          <a:p>
            <a:r>
              <a:rPr lang="en-US" sz="1000" dirty="0"/>
              <a:t>        "Dave Smith maintains an acceptable academic performance, meeting the basic requirements of his studies.",</a:t>
            </a:r>
          </a:p>
          <a:p>
            <a:r>
              <a:rPr lang="en-US" sz="1000" dirty="0"/>
              <a:t>        "Dave Smith occasionally participates in community clean-up drives to contribute to a cleaner environment.",</a:t>
            </a:r>
          </a:p>
          <a:p>
            <a:r>
              <a:rPr lang="en-US" sz="1000" dirty="0"/>
              <a:t>        "Dave Smith has offered occasional advice to individuals when available.",</a:t>
            </a:r>
          </a:p>
          <a:p>
            <a:r>
              <a:rPr lang="en-US" sz="1000" dirty="0"/>
              <a:t>        "Dave Smith is willing to lend an ear and provide support to friends and family when possible.",</a:t>
            </a:r>
          </a:p>
          <a:p>
            <a:r>
              <a:rPr lang="en-US" sz="1000" dirty="0"/>
              <a:t>        "Dave Smith sometimes donates to charitable organizations, showing occasional support for causes he cares about.",</a:t>
            </a:r>
          </a:p>
          <a:p>
            <a:r>
              <a:rPr lang="en-US" sz="1000" dirty="0"/>
              <a:t>        "Dave Smith cooperates with his team at work, fulfilling his responsibilities adequately.",</a:t>
            </a:r>
          </a:p>
          <a:p>
            <a:r>
              <a:rPr lang="en-US" sz="1000" dirty="0"/>
              <a:t>        "Dave Smith has an interest in cooking and occasionally prepares meals for friends and family to enjoy."</a:t>
            </a:r>
          </a:p>
          <a:p>
            <a:r>
              <a:rPr lang="en-US" sz="1000" dirty="0"/>
              <a:t>    ]</a:t>
            </a:r>
          </a:p>
          <a:p>
            <a:r>
              <a:rPr lang="en-US" sz="1000" dirty="0"/>
              <a:t>BAD = [</a:t>
            </a:r>
          </a:p>
          <a:p>
            <a:r>
              <a:rPr lang="en-US" sz="1000" dirty="0"/>
              <a:t>        "Dave Smith has frequently been late to meetings, causing significant inconvenience to colleagues and disrupting the schedule.",</a:t>
            </a:r>
          </a:p>
          <a:p>
            <a:r>
              <a:rPr lang="en-US" sz="1000" dirty="0"/>
              <a:t>        "Dave Smith consistently interrupts others during conversations, often disregarding their thoughts and opinions.",</a:t>
            </a:r>
          </a:p>
          <a:p>
            <a:r>
              <a:rPr lang="en-US" sz="1000" dirty="0"/>
              <a:t>        "Dave Smith has accumulated numerous traffic citations for various offenses, including reckless driving and running red lights.",</a:t>
            </a:r>
          </a:p>
          <a:p>
            <a:r>
              <a:rPr lang="en-US" sz="1000" dirty="0"/>
              <a:t>        "Dave Smith frequently procrastinates, often resulting in rushed and subpar submissions of assignments or tasks.",</a:t>
            </a:r>
          </a:p>
          <a:p>
            <a:r>
              <a:rPr lang="en-US" sz="1000" dirty="0"/>
              <a:t>        "Dave Smith struggles to control anger in stressful situations, leading to frequent outbursts and confrontations.",</a:t>
            </a:r>
          </a:p>
          <a:p>
            <a:r>
              <a:rPr lang="en-US" sz="1000" dirty="0"/>
              <a:t>        "Dave Smith habitually exaggerates his achievements and experiences when sharing stories, often distorting the truth.",</a:t>
            </a:r>
          </a:p>
          <a:p>
            <a:r>
              <a:rPr lang="en-US" sz="1000" dirty="0"/>
              <a:t>        "Dave Smith has a history of borrowing items from friends and acquaintances without returning them or acknowledging the act.",</a:t>
            </a:r>
          </a:p>
          <a:p>
            <a:r>
              <a:rPr lang="en-US" sz="1000" dirty="0"/>
              <a:t>        "Dave Smith lives in a consistently disorganized and cluttered personal space, making it difficult to maintain order.",</a:t>
            </a:r>
          </a:p>
          <a:p>
            <a:r>
              <a:rPr lang="en-US" sz="1000" dirty="0"/>
              <a:t>        "Dave Smith frequently cancels plans on short notice, displaying a lack of consideration for others' time and commitments.",</a:t>
            </a:r>
          </a:p>
          <a:p>
            <a:r>
              <a:rPr lang="en-US" sz="1000" dirty="0"/>
              <a:t>        "Dave Smith regularly ignores or forgets to respond to text messages and emails, causing communication gaps and misunderstandings."</a:t>
            </a:r>
          </a:p>
          <a:p>
            <a:r>
              <a:rPr lang="en-US" sz="1000" dirty="0"/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262081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DC40-307C-F00A-8427-D5BACE0E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 smtClean="0"/>
              <a:t>Latitude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acceptance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85" y="611332"/>
            <a:ext cx="5147829" cy="441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0484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574</Words>
  <Application>Microsoft Office PowerPoint</Application>
  <PresentationFormat>Předvádění na obrazovce (16:9)</PresentationFormat>
  <Paragraphs>63</Paragraphs>
  <Slides>8</Slides>
  <Notes>3</Notes>
  <HiddenSlides>0</HiddenSlides>
  <MMClips>1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Average</vt:lpstr>
      <vt:lpstr>PT Sans Narrow</vt:lpstr>
      <vt:lpstr>Arial</vt:lpstr>
      <vt:lpstr>Open Sans</vt:lpstr>
      <vt:lpstr>Tropic</vt:lpstr>
      <vt:lpstr>State of the project</vt:lpstr>
      <vt:lpstr>Main results</vt:lpstr>
      <vt:lpstr>Cusp catastrophe in opinion dynamics : Ising of opinion</vt:lpstr>
      <vt:lpstr>Simplification and experiments</vt:lpstr>
      <vt:lpstr>ChatGPT results</vt:lpstr>
      <vt:lpstr>ChatGPT results</vt:lpstr>
      <vt:lpstr>ChatGPT </vt:lpstr>
      <vt:lpstr>Latitude of acceptance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project</dc:title>
  <dc:creator>user</dc:creator>
  <cp:lastModifiedBy>kalvas@kss.zcu.cz</cp:lastModifiedBy>
  <cp:revision>5</cp:revision>
  <dcterms:modified xsi:type="dcterms:W3CDTF">2023-10-17T15:02:35Z</dcterms:modified>
</cp:coreProperties>
</file>