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4.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6" r:id="rId2"/>
    <p:sldId id="262" r:id="rId3"/>
    <p:sldId id="285" r:id="rId4"/>
    <p:sldId id="281" r:id="rId5"/>
    <p:sldId id="290" r:id="rId6"/>
    <p:sldId id="312" r:id="rId7"/>
    <p:sldId id="296" r:id="rId8"/>
    <p:sldId id="294" r:id="rId9"/>
    <p:sldId id="293" r:id="rId10"/>
    <p:sldId id="270" r:id="rId11"/>
    <p:sldId id="271" r:id="rId12"/>
    <p:sldId id="272" r:id="rId13"/>
    <p:sldId id="274" r:id="rId14"/>
    <p:sldId id="279" r:id="rId15"/>
    <p:sldId id="280" r:id="rId16"/>
    <p:sldId id="278" r:id="rId17"/>
    <p:sldId id="298" r:id="rId18"/>
    <p:sldId id="299" r:id="rId19"/>
    <p:sldId id="308" r:id="rId20"/>
    <p:sldId id="309" r:id="rId21"/>
    <p:sldId id="310" r:id="rId22"/>
    <p:sldId id="311" r:id="rId23"/>
    <p:sldId id="302" r:id="rId24"/>
    <p:sldId id="303" r:id="rId25"/>
    <p:sldId id="304" r:id="rId26"/>
    <p:sldId id="305" r:id="rId27"/>
    <p:sldId id="259" r:id="rId28"/>
    <p:sldId id="261" r:id="rId29"/>
    <p:sldId id="260"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userDrawn="1">
          <p15:clr>
            <a:srgbClr val="A4A3A4"/>
          </p15:clr>
        </p15:guide>
        <p15:guide id="4" pos="325" userDrawn="1">
          <p15:clr>
            <a:srgbClr val="A4A3A4"/>
          </p15:clr>
        </p15:guide>
        <p15:guide id="5" pos="3840" userDrawn="1">
          <p15:clr>
            <a:srgbClr val="A4A3A4"/>
          </p15:clr>
        </p15:guide>
        <p15:guide id="6" pos="7355" userDrawn="1">
          <p15:clr>
            <a:srgbClr val="A4A3A4"/>
          </p15:clr>
        </p15:guide>
        <p15:guide id="7" pos="25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tisek Rusek" initials="FR" lastIdx="2" clrIdx="0">
    <p:extLst>
      <p:ext uri="{19B8F6BF-5375-455C-9EA6-DF929625EA0E}">
        <p15:presenceInfo xmlns:p15="http://schemas.microsoft.com/office/powerpoint/2012/main" userId="5c18bfb5008888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087" autoAdjust="0"/>
  </p:normalViewPr>
  <p:slideViewPr>
    <p:cSldViewPr snapToGrid="0">
      <p:cViewPr varScale="1">
        <p:scale>
          <a:sx n="63" d="100"/>
          <a:sy n="63" d="100"/>
        </p:scale>
        <p:origin x="76" y="240"/>
      </p:cViewPr>
      <p:guideLst>
        <p:guide orient="horz" pos="686"/>
        <p:guide pos="325"/>
        <p:guide pos="3840"/>
        <p:guide pos="7355"/>
        <p:guide pos="252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8T19:55:56.151" idx="2">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8T19:55:56.151" idx="2">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576B8-8CC7-4CE8-878B-955022C390D1}" type="datetimeFigureOut">
              <a:rPr lang="en-US" smtClean="0"/>
              <a:t>4/10/2020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B6BE9-F965-4930-8FD1-98184D4148B2}" type="slidenum">
              <a:rPr lang="en-US" smtClean="0"/>
              <a:t>‹Nr.›</a:t>
            </a:fld>
            <a:endParaRPr lang="en-US"/>
          </a:p>
        </p:txBody>
      </p:sp>
    </p:spTree>
    <p:extLst>
      <p:ext uri="{BB962C8B-B14F-4D97-AF65-F5344CB8AC3E}">
        <p14:creationId xmlns:p14="http://schemas.microsoft.com/office/powerpoint/2010/main" val="322862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Eventhandling</a:t>
            </a:r>
            <a:r>
              <a:rPr lang="de-DE" baseline="0" dirty="0" smtClean="0"/>
              <a:t> über </a:t>
            </a:r>
            <a:r>
              <a:rPr lang="de-DE" baseline="0" dirty="0" err="1" smtClean="0"/>
              <a:t>Listener</a:t>
            </a:r>
            <a:r>
              <a:rPr lang="de-DE" baseline="0" dirty="0" smtClean="0"/>
              <a:t>-Konzept</a:t>
            </a:r>
            <a:endParaRPr lang="en-US" dirty="0"/>
          </a:p>
        </p:txBody>
      </p:sp>
      <p:sp>
        <p:nvSpPr>
          <p:cNvPr id="4" name="Foliennummernplatzhalter 3"/>
          <p:cNvSpPr>
            <a:spLocks noGrp="1"/>
          </p:cNvSpPr>
          <p:nvPr>
            <p:ph type="sldNum" sz="quarter" idx="10"/>
          </p:nvPr>
        </p:nvSpPr>
        <p:spPr/>
        <p:txBody>
          <a:bodyPr/>
          <a:lstStyle/>
          <a:p>
            <a:fld id="{44DB6BE9-F965-4930-8FD1-98184D4148B2}" type="slidenum">
              <a:rPr lang="en-US" smtClean="0"/>
              <a:t>7</a:t>
            </a:fld>
            <a:endParaRPr lang="en-US"/>
          </a:p>
        </p:txBody>
      </p:sp>
    </p:spTree>
    <p:extLst>
      <p:ext uri="{BB962C8B-B14F-4D97-AF65-F5344CB8AC3E}">
        <p14:creationId xmlns:p14="http://schemas.microsoft.com/office/powerpoint/2010/main" val="211592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4DB6BE9-F965-4930-8FD1-98184D4148B2}" type="slidenum">
              <a:rPr lang="en-US" smtClean="0"/>
              <a:t>19</a:t>
            </a:fld>
            <a:endParaRPr lang="en-US"/>
          </a:p>
        </p:txBody>
      </p:sp>
    </p:spTree>
    <p:extLst>
      <p:ext uri="{BB962C8B-B14F-4D97-AF65-F5344CB8AC3E}">
        <p14:creationId xmlns:p14="http://schemas.microsoft.com/office/powerpoint/2010/main" val="52701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4DB6BE9-F965-4930-8FD1-98184D4148B2}" type="slidenum">
              <a:rPr lang="en-US" smtClean="0"/>
              <a:t>20</a:t>
            </a:fld>
            <a:endParaRPr lang="en-US"/>
          </a:p>
        </p:txBody>
      </p:sp>
    </p:spTree>
    <p:extLst>
      <p:ext uri="{BB962C8B-B14F-4D97-AF65-F5344CB8AC3E}">
        <p14:creationId xmlns:p14="http://schemas.microsoft.com/office/powerpoint/2010/main" val="112405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Kompakte </a:t>
            </a:r>
            <a:r>
              <a:rPr lang="de-DE" dirty="0" err="1" smtClean="0"/>
              <a:t>Synta</a:t>
            </a:r>
            <a:r>
              <a:rPr lang="en-US" dirty="0" smtClean="0"/>
              <a:t>x, Stream-</a:t>
            </a:r>
            <a:r>
              <a:rPr lang="en-US" dirty="0" err="1" smtClean="0"/>
              <a:t>Instanz</a:t>
            </a:r>
            <a:r>
              <a:rPr lang="en-US" dirty="0" smtClean="0"/>
              <a:t> </a:t>
            </a:r>
            <a:r>
              <a:rPr lang="en-US" dirty="0" err="1" smtClean="0"/>
              <a:t>wird</a:t>
            </a:r>
            <a:r>
              <a:rPr lang="en-US" dirty="0" smtClean="0"/>
              <a:t> </a:t>
            </a:r>
            <a:r>
              <a:rPr lang="en-US" dirty="0" err="1" smtClean="0"/>
              <a:t>erstellt</a:t>
            </a:r>
            <a:r>
              <a:rPr lang="en-US" baseline="0" dirty="0" smtClean="0"/>
              <a:t>, </a:t>
            </a:r>
            <a:r>
              <a:rPr lang="en-US" baseline="0" dirty="0" err="1" smtClean="0"/>
              <a:t>funktionale</a:t>
            </a:r>
            <a:r>
              <a:rPr lang="en-US" baseline="0" dirty="0" smtClean="0"/>
              <a:t> </a:t>
            </a:r>
            <a:r>
              <a:rPr lang="en-US" baseline="0" dirty="0" err="1" smtClean="0"/>
              <a:t>Schnittstellen</a:t>
            </a:r>
            <a:r>
              <a:rPr lang="en-US" baseline="0" dirty="0" smtClean="0"/>
              <a:t> </a:t>
            </a:r>
            <a:r>
              <a:rPr lang="en-US" baseline="0" dirty="0" err="1" smtClean="0"/>
              <a:t>ermöglichen</a:t>
            </a:r>
            <a:r>
              <a:rPr lang="en-US" baseline="0" dirty="0" smtClean="0"/>
              <a:t> </a:t>
            </a:r>
            <a:r>
              <a:rPr lang="en-US" baseline="0" dirty="0" err="1" smtClean="0"/>
              <a:t>weitere</a:t>
            </a:r>
            <a:r>
              <a:rPr lang="en-US" baseline="0" dirty="0" smtClean="0"/>
              <a:t> </a:t>
            </a:r>
            <a:r>
              <a:rPr lang="en-US" baseline="0" dirty="0" err="1" smtClean="0"/>
              <a:t>Syntaxverknappung</a:t>
            </a:r>
            <a:endParaRPr lang="en-US" baseline="0" dirty="0" smtClean="0"/>
          </a:p>
          <a:p>
            <a:endParaRPr lang="de-DE" baseline="0" dirty="0" smtClean="0"/>
          </a:p>
          <a:p>
            <a:endParaRPr lang="en-US" dirty="0" smtClean="0"/>
          </a:p>
          <a:p>
            <a:endParaRPr lang="de-DE" dirty="0" smtClean="0"/>
          </a:p>
        </p:txBody>
      </p:sp>
      <p:sp>
        <p:nvSpPr>
          <p:cNvPr id="4" name="Foliennummernplatzhalter 3"/>
          <p:cNvSpPr>
            <a:spLocks noGrp="1"/>
          </p:cNvSpPr>
          <p:nvPr>
            <p:ph type="sldNum" sz="quarter" idx="10"/>
          </p:nvPr>
        </p:nvSpPr>
        <p:spPr/>
        <p:txBody>
          <a:bodyPr/>
          <a:lstStyle/>
          <a:p>
            <a:fld id="{44DB6BE9-F965-4930-8FD1-98184D4148B2}" type="slidenum">
              <a:rPr lang="en-US" smtClean="0"/>
              <a:t>21</a:t>
            </a:fld>
            <a:endParaRPr lang="en-US"/>
          </a:p>
        </p:txBody>
      </p:sp>
    </p:spTree>
    <p:extLst>
      <p:ext uri="{BB962C8B-B14F-4D97-AF65-F5344CB8AC3E}">
        <p14:creationId xmlns:p14="http://schemas.microsoft.com/office/powerpoint/2010/main" val="239288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endParaRPr lang="en-US" dirty="0" smtClean="0"/>
          </a:p>
          <a:p>
            <a:endParaRPr lang="de-DE" dirty="0" smtClean="0"/>
          </a:p>
        </p:txBody>
      </p:sp>
      <p:sp>
        <p:nvSpPr>
          <p:cNvPr id="4" name="Foliennummernplatzhalter 3"/>
          <p:cNvSpPr>
            <a:spLocks noGrp="1"/>
          </p:cNvSpPr>
          <p:nvPr>
            <p:ph type="sldNum" sz="quarter" idx="10"/>
          </p:nvPr>
        </p:nvSpPr>
        <p:spPr/>
        <p:txBody>
          <a:bodyPr/>
          <a:lstStyle/>
          <a:p>
            <a:fld id="{44DB6BE9-F965-4930-8FD1-98184D4148B2}" type="slidenum">
              <a:rPr lang="en-US" smtClean="0"/>
              <a:t>22</a:t>
            </a:fld>
            <a:endParaRPr lang="en-US"/>
          </a:p>
        </p:txBody>
      </p:sp>
    </p:spTree>
    <p:extLst>
      <p:ext uri="{BB962C8B-B14F-4D97-AF65-F5344CB8AC3E}">
        <p14:creationId xmlns:p14="http://schemas.microsoft.com/office/powerpoint/2010/main" val="51597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smtClean="0"/>
              <a:t>Titelmasterformat durch Klicken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lvl1pPr algn="l">
              <a:defRPr/>
            </a:lvl1pPr>
          </a:lstStyle>
          <a:p>
            <a:fld id="{490D23AC-1C8E-4F17-902C-A4AD4B4FA85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7F60-6DF7-4B01-8FCE-BC4F98C5E973}"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78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90D23AC-1C8E-4F17-902C-A4AD4B4FA85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211555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90D23AC-1C8E-4F17-902C-A4AD4B4FA85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7F60-6DF7-4B01-8FCE-BC4F98C5E973}" type="slidenum">
              <a:rPr lang="en-US" smtClean="0"/>
              <a:t>‹Nr.›</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95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90D23AC-1C8E-4F17-902C-A4AD4B4FA85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318998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490D23AC-1C8E-4F17-902C-A4AD4B4FA854}"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7F60-6DF7-4B01-8FCE-BC4F98C5E973}"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490D23AC-1C8E-4F17-902C-A4AD4B4FA85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101162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1024128" y="2967788"/>
            <a:ext cx="4754880" cy="3341572"/>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smtClean="0"/>
              <a:t>Formatvorlagen des Textmasters bearbeiten</a:t>
            </a:r>
          </a:p>
        </p:txBody>
      </p:sp>
      <p:sp>
        <p:nvSpPr>
          <p:cNvPr id="6" name="Content Placeholder 5"/>
          <p:cNvSpPr>
            <a:spLocks noGrp="1"/>
          </p:cNvSpPr>
          <p:nvPr>
            <p:ph sz="quarter" idx="4"/>
          </p:nvPr>
        </p:nvSpPr>
        <p:spPr>
          <a:xfrm>
            <a:off x="5990888" y="2967788"/>
            <a:ext cx="4754880" cy="3341572"/>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490D23AC-1C8E-4F17-902C-A4AD4B4FA854}"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9767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490D23AC-1C8E-4F17-902C-A4AD4B4FA854}"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24984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D23AC-1C8E-4F17-902C-A4AD4B4FA854}"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111817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smtClean="0"/>
              <a:t>Titelmasterformat durch Klicken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490D23AC-1C8E-4F17-902C-A4AD4B4FA85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7F60-6DF7-4B01-8FCE-BC4F98C5E973}" type="slidenum">
              <a:rPr lang="en-US" smtClean="0"/>
              <a:t>‹Nr.›</a:t>
            </a:fld>
            <a:endParaRPr lang="en-US"/>
          </a:p>
        </p:txBody>
      </p:sp>
    </p:spTree>
    <p:extLst>
      <p:ext uri="{BB962C8B-B14F-4D97-AF65-F5344CB8AC3E}">
        <p14:creationId xmlns:p14="http://schemas.microsoft.com/office/powerpoint/2010/main" val="41488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490D23AC-1C8E-4F17-902C-A4AD4B4FA854}"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7F60-6DF7-4B01-8FCE-BC4F98C5E973}"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41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0D23AC-1C8E-4F17-902C-A4AD4B4FA854}" type="datetimeFigureOut">
              <a:rPr lang="en-US" smtClean="0"/>
              <a:t>4/10/2020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FD7F60-6DF7-4B01-8FCE-BC4F98C5E973}" type="slidenum">
              <a:rPr lang="en-US" smtClean="0"/>
              <a:t>‹Nr.›</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116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hemeOverride" Target="../theme/themeOverride3.xml"/><Relationship Id="rId5" Type="http://schemas.openxmlformats.org/officeDocument/2006/relationships/image" Target="../media/image4.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683546" y="38653"/>
            <a:ext cx="5145754" cy="1555070"/>
          </a:xfrm>
          <a:prstGeom prst="rect">
            <a:avLst/>
          </a:prstGeom>
          <a:solidFill>
            <a:schemeClr val="bg2">
              <a:alpha val="0"/>
            </a:schemeClr>
          </a:solidFill>
        </p:spPr>
      </p:pic>
      <p:pic>
        <p:nvPicPr>
          <p:cNvPr id="6" name="Grafik 5"/>
          <p:cNvPicPr>
            <a:picLocks noChangeAspect="1"/>
          </p:cNvPicPr>
          <p:nvPr/>
        </p:nvPicPr>
        <p:blipFill>
          <a:blip r:embed="rId3"/>
          <a:stretch>
            <a:fillRect/>
          </a:stretch>
        </p:blipFill>
        <p:spPr>
          <a:xfrm>
            <a:off x="683546" y="1950721"/>
            <a:ext cx="5398162" cy="4257518"/>
          </a:xfrm>
          <a:prstGeom prst="rect">
            <a:avLst/>
          </a:prstGeom>
          <a:ln w="22225">
            <a:noFill/>
          </a:ln>
          <a:effectLst>
            <a:outerShdw blurRad="50800" dist="38100" dir="2700000" algn="tl" rotWithShape="0">
              <a:prstClr val="black">
                <a:alpha val="40000"/>
              </a:prstClr>
            </a:outerShdw>
          </a:effectLst>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3578" y="1066621"/>
            <a:ext cx="2784166" cy="3926958"/>
          </a:xfrm>
          <a:prstGeom prst="rect">
            <a:avLst/>
          </a:prstGeom>
          <a:ln w="22225">
            <a:noFill/>
          </a:ln>
          <a:effectLst>
            <a:outerShdw blurRad="50800" dist="38100" dir="2700000" algn="tl" rotWithShape="0">
              <a:prstClr val="black">
                <a:alpha val="40000"/>
              </a:prstClr>
            </a:outerShdw>
          </a:effectLst>
        </p:spPr>
      </p:pic>
      <p:sp>
        <p:nvSpPr>
          <p:cNvPr id="2" name="Textfeld 1"/>
          <p:cNvSpPr txBox="1"/>
          <p:nvPr/>
        </p:nvSpPr>
        <p:spPr>
          <a:xfrm>
            <a:off x="6705600" y="5075522"/>
            <a:ext cx="4470400" cy="830997"/>
          </a:xfrm>
          <a:prstGeom prst="rect">
            <a:avLst/>
          </a:prstGeom>
          <a:solidFill>
            <a:schemeClr val="bg2">
              <a:alpha val="58000"/>
            </a:schemeClr>
          </a:solidFill>
        </p:spPr>
        <p:txBody>
          <a:bodyPr wrap="square" rtlCol="0">
            <a:spAutoFit/>
          </a:bodyPr>
          <a:lstStyle>
            <a:defPPr>
              <a:defRPr lang="en-US"/>
            </a:defPPr>
            <a:lvl1pPr>
              <a:defRPr sz="2400"/>
            </a:lvl1pPr>
          </a:lstStyle>
          <a:p>
            <a:r>
              <a:rPr lang="de-DE" dirty="0"/>
              <a:t>Badegäste, Verwaltung, Haustechnik, Werttransporte</a:t>
            </a:r>
            <a:endParaRPr lang="en-US" dirty="0"/>
          </a:p>
        </p:txBody>
      </p:sp>
      <p:sp>
        <p:nvSpPr>
          <p:cNvPr id="8" name="Textfeld 7"/>
          <p:cNvSpPr txBox="1"/>
          <p:nvPr/>
        </p:nvSpPr>
        <p:spPr>
          <a:xfrm>
            <a:off x="1765981" y="5020244"/>
            <a:ext cx="3898219" cy="830997"/>
          </a:xfrm>
          <a:prstGeom prst="rect">
            <a:avLst/>
          </a:prstGeom>
          <a:solidFill>
            <a:schemeClr val="bg2">
              <a:alpha val="58000"/>
            </a:schemeClr>
          </a:solidFill>
          <a:ln>
            <a:solidFill>
              <a:srgbClr val="002060"/>
            </a:solidFill>
          </a:ln>
        </p:spPr>
        <p:txBody>
          <a:bodyPr wrap="square" rtlCol="0">
            <a:spAutoFit/>
          </a:bodyPr>
          <a:lstStyle>
            <a:defPPr>
              <a:defRPr lang="en-US"/>
            </a:defPPr>
            <a:lvl1pPr>
              <a:defRPr sz="2400"/>
            </a:lvl1pPr>
          </a:lstStyle>
          <a:p>
            <a:r>
              <a:rPr lang="en-US" sz="1600" dirty="0" err="1"/>
              <a:t>Abschlussprojekt</a:t>
            </a:r>
            <a:r>
              <a:rPr lang="en-US" sz="1600" dirty="0"/>
              <a:t> </a:t>
            </a:r>
            <a:endParaRPr lang="en-US" sz="1600" dirty="0" smtClean="0"/>
          </a:p>
          <a:p>
            <a:r>
              <a:rPr lang="en-US" sz="1600" dirty="0" smtClean="0"/>
              <a:t>WIFI-</a:t>
            </a:r>
            <a:r>
              <a:rPr lang="en-US" sz="1600" dirty="0" err="1" smtClean="0"/>
              <a:t>Kurs</a:t>
            </a:r>
            <a:r>
              <a:rPr lang="en-US" sz="1600" dirty="0" smtClean="0"/>
              <a:t> </a:t>
            </a:r>
            <a:r>
              <a:rPr lang="en-US" sz="1600" dirty="0" smtClean="0"/>
              <a:t>‘Software </a:t>
            </a:r>
            <a:r>
              <a:rPr lang="en-US" sz="1600" dirty="0"/>
              <a:t>Developer </a:t>
            </a:r>
            <a:r>
              <a:rPr lang="en-US" sz="1600" dirty="0" smtClean="0"/>
              <a:t>Java’ </a:t>
            </a:r>
            <a:endParaRPr lang="en-US" sz="1600" dirty="0" smtClean="0"/>
          </a:p>
          <a:p>
            <a:r>
              <a:rPr lang="en-US" sz="1600" dirty="0" err="1" smtClean="0"/>
              <a:t>František</a:t>
            </a:r>
            <a:r>
              <a:rPr lang="en-US" sz="1600" dirty="0" smtClean="0"/>
              <a:t> </a:t>
            </a:r>
            <a:r>
              <a:rPr lang="en-US" sz="1600" dirty="0"/>
              <a:t>Rusek, April 2020</a:t>
            </a:r>
          </a:p>
        </p:txBody>
      </p:sp>
    </p:spTree>
    <p:extLst>
      <p:ext uri="{BB962C8B-B14F-4D97-AF65-F5344CB8AC3E}">
        <p14:creationId xmlns:p14="http://schemas.microsoft.com/office/powerpoint/2010/main" val="5828148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515938" y="258028"/>
            <a:ext cx="3133618" cy="830997"/>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ActionListener: </a:t>
            </a:r>
          </a:p>
          <a:p>
            <a:endParaRPr lang="en-US" sz="2400" dirty="0">
              <a:latin typeface="Consolas" panose="020B0609020204030204" pitchFamily="49" charset="0"/>
            </a:endParaRPr>
          </a:p>
        </p:txBody>
      </p:sp>
      <p:sp>
        <p:nvSpPr>
          <p:cNvPr id="5" name="Textfeld 4"/>
          <p:cNvSpPr txBox="1"/>
          <p:nvPr/>
        </p:nvSpPr>
        <p:spPr>
          <a:xfrm>
            <a:off x="3649556" y="258028"/>
            <a:ext cx="8068439" cy="830997"/>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Als </a:t>
            </a:r>
            <a:r>
              <a:rPr lang="de-AT" sz="2400" dirty="0" smtClean="0">
                <a:solidFill>
                  <a:srgbClr val="C00000"/>
                </a:solidFill>
                <a:latin typeface="Consolas" panose="020B0609020204030204" pitchFamily="49" charset="0"/>
              </a:rPr>
              <a:t>Functional Interface </a:t>
            </a:r>
            <a:r>
              <a:rPr lang="de-AT" sz="2400" dirty="0" smtClean="0">
                <a:latin typeface="Consolas" panose="020B0609020204030204" pitchFamily="49" charset="0"/>
              </a:rPr>
              <a:t>erlaubt er die Implementierung in 3 Syntax-Varianten</a:t>
            </a:r>
            <a:endParaRPr lang="en-US" sz="2400" dirty="0">
              <a:latin typeface="Consolas" panose="020B0609020204030204" pitchFamily="49" charset="0"/>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90" y="2062332"/>
            <a:ext cx="10078248" cy="4425553"/>
          </a:xfrm>
          <a:prstGeom prst="rect">
            <a:avLst/>
          </a:prstGeom>
        </p:spPr>
      </p:pic>
      <p:sp>
        <p:nvSpPr>
          <p:cNvPr id="7" name="Textfeld 6"/>
          <p:cNvSpPr txBox="1"/>
          <p:nvPr/>
        </p:nvSpPr>
        <p:spPr>
          <a:xfrm>
            <a:off x="1469132" y="1553771"/>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1.inner anonym:</a:t>
            </a:r>
            <a:endParaRPr lang="en-US" dirty="0">
              <a:latin typeface="Consolas" panose="020B0609020204030204" pitchFamily="49" charset="0"/>
            </a:endParaRPr>
          </a:p>
        </p:txBody>
      </p:sp>
    </p:spTree>
    <p:extLst>
      <p:ext uri="{BB962C8B-B14F-4D97-AF65-F5344CB8AC3E}">
        <p14:creationId xmlns:p14="http://schemas.microsoft.com/office/powerpoint/2010/main" val="235429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4"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1"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3" animBg="1"/>
      <p:bldP spid="5" grpId="4"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515938" y="258028"/>
            <a:ext cx="3133618" cy="830997"/>
          </a:xfrm>
          <a:prstGeom prst="rect">
            <a:avLst/>
          </a:prstGeom>
          <a:solidFill>
            <a:schemeClr val="accent1">
              <a:lumMod val="20000"/>
              <a:lumOff val="80000"/>
            </a:schemeClr>
          </a:solidFill>
        </p:spPr>
        <p:txBody>
          <a:bodyPr wrap="square" rtlCol="0">
            <a:spAutoFit/>
          </a:bodyPr>
          <a:lstStyle/>
          <a:p>
            <a:r>
              <a:rPr lang="de-AT" sz="2400" dirty="0">
                <a:latin typeface="Consolas" panose="020B0609020204030204" pitchFamily="49" charset="0"/>
              </a:rPr>
              <a:t>ActionListener</a:t>
            </a:r>
            <a:r>
              <a:rPr lang="de-AT" sz="2400" dirty="0" smtClean="0">
                <a:latin typeface="Consolas" panose="020B0609020204030204" pitchFamily="49" charset="0"/>
              </a:rPr>
              <a:t>:</a:t>
            </a:r>
          </a:p>
          <a:p>
            <a:endParaRPr lang="en-US" sz="2400" dirty="0">
              <a:latin typeface="Consolas" panose="020B0609020204030204" pitchFamily="49" charset="0"/>
            </a:endParaRPr>
          </a:p>
        </p:txBody>
      </p:sp>
      <p:sp>
        <p:nvSpPr>
          <p:cNvPr id="5" name="Textfeld 4"/>
          <p:cNvSpPr txBox="1"/>
          <p:nvPr/>
        </p:nvSpPr>
        <p:spPr>
          <a:xfrm>
            <a:off x="3649556" y="258028"/>
            <a:ext cx="8068439" cy="830997"/>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Als </a:t>
            </a:r>
            <a:r>
              <a:rPr lang="de-AT" sz="2400" dirty="0">
                <a:solidFill>
                  <a:srgbClr val="C00000"/>
                </a:solidFill>
                <a:latin typeface="Consolas" panose="020B0609020204030204" pitchFamily="49" charset="0"/>
              </a:rPr>
              <a:t>Functional</a:t>
            </a:r>
            <a:r>
              <a:rPr lang="de-AT" sz="2400" dirty="0" smtClean="0">
                <a:solidFill>
                  <a:srgbClr val="C00000"/>
                </a:solidFill>
                <a:latin typeface="Consolas" panose="020B0609020204030204" pitchFamily="49" charset="0"/>
              </a:rPr>
              <a:t> </a:t>
            </a:r>
            <a:r>
              <a:rPr lang="de-AT" sz="2400" dirty="0">
                <a:solidFill>
                  <a:srgbClr val="C00000"/>
                </a:solidFill>
                <a:latin typeface="Consolas" panose="020B0609020204030204" pitchFamily="49" charset="0"/>
              </a:rPr>
              <a:t>Interface</a:t>
            </a:r>
            <a:r>
              <a:rPr lang="de-AT" sz="2400" dirty="0" smtClean="0">
                <a:solidFill>
                  <a:srgbClr val="C00000"/>
                </a:solidFill>
                <a:latin typeface="Consolas" panose="020B0609020204030204" pitchFamily="49" charset="0"/>
              </a:rPr>
              <a:t> </a:t>
            </a:r>
            <a:r>
              <a:rPr lang="de-AT" sz="2400" dirty="0">
                <a:latin typeface="Consolas" panose="020B0609020204030204" pitchFamily="49" charset="0"/>
              </a:rPr>
              <a:t>erlaubt</a:t>
            </a:r>
            <a:r>
              <a:rPr lang="de-AT" sz="2400" dirty="0" smtClean="0">
                <a:latin typeface="Consolas" panose="020B0609020204030204" pitchFamily="49" charset="0"/>
              </a:rPr>
              <a:t> </a:t>
            </a:r>
            <a:r>
              <a:rPr lang="de-AT" sz="2400" dirty="0">
                <a:latin typeface="Consolas" panose="020B0609020204030204" pitchFamily="49" charset="0"/>
              </a:rPr>
              <a:t>er</a:t>
            </a:r>
            <a:r>
              <a:rPr lang="de-AT" sz="2400" dirty="0" smtClean="0">
                <a:latin typeface="Consolas" panose="020B0609020204030204" pitchFamily="49" charset="0"/>
              </a:rPr>
              <a:t> die </a:t>
            </a:r>
            <a:r>
              <a:rPr lang="de-AT" sz="2400" dirty="0">
                <a:latin typeface="Consolas" panose="020B0609020204030204" pitchFamily="49" charset="0"/>
              </a:rPr>
              <a:t>Implementierung</a:t>
            </a:r>
            <a:r>
              <a:rPr lang="de-AT" sz="2400" dirty="0" smtClean="0">
                <a:latin typeface="Consolas" panose="020B0609020204030204" pitchFamily="49" charset="0"/>
              </a:rPr>
              <a:t> </a:t>
            </a:r>
            <a:r>
              <a:rPr lang="de-AT" sz="2400" dirty="0">
                <a:latin typeface="Consolas" panose="020B0609020204030204" pitchFamily="49" charset="0"/>
              </a:rPr>
              <a:t>in</a:t>
            </a:r>
            <a:r>
              <a:rPr lang="de-AT" sz="2400" dirty="0" smtClean="0">
                <a:latin typeface="Consolas" panose="020B0609020204030204" pitchFamily="49" charset="0"/>
              </a:rPr>
              <a:t> 3 </a:t>
            </a:r>
            <a:r>
              <a:rPr lang="de-AT" sz="2400" dirty="0">
                <a:latin typeface="Consolas" panose="020B0609020204030204" pitchFamily="49" charset="0"/>
              </a:rPr>
              <a:t>Syntax-Varianten</a:t>
            </a:r>
            <a:endParaRPr lang="en-US" sz="2400" dirty="0">
              <a:latin typeface="Consolas" panose="020B0609020204030204" pitchFamily="49" charset="0"/>
            </a:endParaRPr>
          </a:p>
        </p:txBody>
      </p:sp>
      <p:sp>
        <p:nvSpPr>
          <p:cNvPr id="7" name="Textfeld 6"/>
          <p:cNvSpPr txBox="1"/>
          <p:nvPr/>
        </p:nvSpPr>
        <p:spPr>
          <a:xfrm>
            <a:off x="1469132" y="1553771"/>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2.lambda expression:</a:t>
            </a:r>
            <a:endParaRPr lang="en-US" dirty="0">
              <a:latin typeface="Consolas" panose="020B0609020204030204" pitchFamily="49" charset="0"/>
            </a:endParaRP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18" y="1923102"/>
            <a:ext cx="9924582" cy="3910958"/>
          </a:xfrm>
          <a:prstGeom prst="rect">
            <a:avLst/>
          </a:prstGeom>
        </p:spPr>
      </p:pic>
    </p:spTree>
    <p:extLst>
      <p:ext uri="{BB962C8B-B14F-4D97-AF65-F5344CB8AC3E}">
        <p14:creationId xmlns:p14="http://schemas.microsoft.com/office/powerpoint/2010/main" val="28787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515938" y="258597"/>
            <a:ext cx="3133618" cy="830997"/>
          </a:xfrm>
          <a:prstGeom prst="rect">
            <a:avLst/>
          </a:prstGeom>
          <a:solidFill>
            <a:schemeClr val="accent1">
              <a:lumMod val="20000"/>
              <a:lumOff val="80000"/>
            </a:schemeClr>
          </a:solidFill>
        </p:spPr>
        <p:txBody>
          <a:bodyPr wrap="square" rtlCol="0">
            <a:spAutoFit/>
          </a:bodyPr>
          <a:lstStyle/>
          <a:p>
            <a:r>
              <a:rPr lang="de-AT" sz="2400" dirty="0">
                <a:latin typeface="Consolas" panose="020B0609020204030204" pitchFamily="49" charset="0"/>
              </a:rPr>
              <a:t>ActionListener:</a:t>
            </a:r>
          </a:p>
          <a:p>
            <a:endParaRPr lang="en-US" sz="2400" dirty="0">
              <a:latin typeface="Consolas" panose="020B0609020204030204" pitchFamily="49" charset="0"/>
            </a:endParaRPr>
          </a:p>
        </p:txBody>
      </p:sp>
      <p:sp>
        <p:nvSpPr>
          <p:cNvPr id="5" name="Textfeld 4"/>
          <p:cNvSpPr txBox="1"/>
          <p:nvPr/>
        </p:nvSpPr>
        <p:spPr>
          <a:xfrm>
            <a:off x="3649556" y="260829"/>
            <a:ext cx="8068439" cy="830997"/>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Als </a:t>
            </a:r>
            <a:r>
              <a:rPr lang="de-AT" sz="2400" dirty="0" smtClean="0">
                <a:solidFill>
                  <a:srgbClr val="C00000"/>
                </a:solidFill>
                <a:latin typeface="Consolas" panose="020B0609020204030204" pitchFamily="49" charset="0"/>
              </a:rPr>
              <a:t>Functional Interface </a:t>
            </a:r>
            <a:r>
              <a:rPr lang="de-AT" sz="2400" dirty="0" smtClean="0">
                <a:latin typeface="Consolas" panose="020B0609020204030204" pitchFamily="49" charset="0"/>
              </a:rPr>
              <a:t>erlaubt er die Implementierung in 3 Syntax-Varianten</a:t>
            </a:r>
            <a:endParaRPr lang="en-US" sz="2400" dirty="0">
              <a:latin typeface="Consolas" panose="020B0609020204030204" pitchFamily="49" charset="0"/>
            </a:endParaRPr>
          </a:p>
        </p:txBody>
      </p:sp>
      <p:sp>
        <p:nvSpPr>
          <p:cNvPr id="7" name="Textfeld 6"/>
          <p:cNvSpPr txBox="1"/>
          <p:nvPr/>
        </p:nvSpPr>
        <p:spPr>
          <a:xfrm>
            <a:off x="1469132" y="1553771"/>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3.method reference:</a:t>
            </a:r>
            <a:endParaRPr lang="en-US" dirty="0">
              <a:latin typeface="Consolas" panose="020B0609020204030204" pitchFamily="49" charset="0"/>
            </a:endParaRP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18" y="1973532"/>
            <a:ext cx="7457457" cy="1088982"/>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418" y="3253883"/>
            <a:ext cx="9646900" cy="3132282"/>
          </a:xfrm>
          <a:prstGeom prst="rect">
            <a:avLst/>
          </a:prstGeom>
        </p:spPr>
      </p:pic>
    </p:spTree>
    <p:extLst>
      <p:ext uri="{BB962C8B-B14F-4D97-AF65-F5344CB8AC3E}">
        <p14:creationId xmlns:p14="http://schemas.microsoft.com/office/powerpoint/2010/main" val="157416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Polymorphie"/>
          <p:cNvSpPr txBox="1"/>
          <p:nvPr/>
        </p:nvSpPr>
        <p:spPr>
          <a:xfrm>
            <a:off x="529725" y="498903"/>
            <a:ext cx="865537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Vererbung -&gt; Overriding -&gt; </a:t>
            </a:r>
            <a:r>
              <a:rPr lang="de-AT" sz="2400" dirty="0" smtClean="0">
                <a:solidFill>
                  <a:srgbClr val="C00000"/>
                </a:solidFill>
                <a:latin typeface="Consolas" panose="020B0609020204030204" pitchFamily="49" charset="0"/>
              </a:rPr>
              <a:t>Polymorphie</a:t>
            </a:r>
            <a:endParaRPr lang="en-US" sz="2400" dirty="0">
              <a:solidFill>
                <a:srgbClr val="C00000"/>
              </a:solidFill>
              <a:latin typeface="Consolas" panose="020B0609020204030204" pitchFamily="49" charset="0"/>
            </a:endParaRPr>
          </a:p>
        </p:txBody>
      </p:sp>
      <p:grpSp>
        <p:nvGrpSpPr>
          <p:cNvPr id="2" name="Gruppieren 1"/>
          <p:cNvGrpSpPr/>
          <p:nvPr/>
        </p:nvGrpSpPr>
        <p:grpSpPr>
          <a:xfrm>
            <a:off x="529725" y="1368836"/>
            <a:ext cx="3744324" cy="1156375"/>
            <a:chOff x="529725" y="1368836"/>
            <a:chExt cx="3744324" cy="1156375"/>
          </a:xfrm>
        </p:grpSpPr>
        <p:sp>
          <p:nvSpPr>
            <p:cNvPr id="7" name="Textfeld 6"/>
            <p:cNvSpPr txBox="1"/>
            <p:nvPr/>
          </p:nvSpPr>
          <p:spPr>
            <a:xfrm>
              <a:off x="529725" y="1368836"/>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Superklasse Schwimmer:</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25" y="1950501"/>
              <a:ext cx="3744324" cy="574710"/>
            </a:xfrm>
            <a:prstGeom prst="rect">
              <a:avLst/>
            </a:prstGeom>
          </p:spPr>
        </p:pic>
      </p:grpSp>
      <p:grpSp>
        <p:nvGrpSpPr>
          <p:cNvPr id="4" name="Gruppieren 3"/>
          <p:cNvGrpSpPr/>
          <p:nvPr/>
        </p:nvGrpSpPr>
        <p:grpSpPr>
          <a:xfrm>
            <a:off x="5963041" y="1368836"/>
            <a:ext cx="5511986" cy="3972960"/>
            <a:chOff x="5963041" y="1368836"/>
            <a:chExt cx="5511986" cy="3972960"/>
          </a:xfrm>
        </p:grpSpPr>
        <p:sp>
          <p:nvSpPr>
            <p:cNvPr id="9" name="Textfeld 8"/>
            <p:cNvSpPr txBox="1"/>
            <p:nvPr/>
          </p:nvSpPr>
          <p:spPr>
            <a:xfrm>
              <a:off x="5963042" y="1368836"/>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Vollzahler:</a:t>
              </a: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42" y="1738168"/>
              <a:ext cx="5511985" cy="926263"/>
            </a:xfrm>
            <a:prstGeom prst="rect">
              <a:avLst/>
            </a:prstGeom>
          </p:spPr>
        </p:pic>
        <p:sp>
          <p:nvSpPr>
            <p:cNvPr id="11" name="Textfeld 10"/>
            <p:cNvSpPr txBox="1"/>
            <p:nvPr/>
          </p:nvSpPr>
          <p:spPr>
            <a:xfrm>
              <a:off x="5963042" y="2714213"/>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Senior:</a:t>
              </a:r>
            </a:p>
          </p:txBody>
        </p:sp>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042" y="3083545"/>
              <a:ext cx="5511985" cy="947130"/>
            </a:xfrm>
            <a:prstGeom prst="rect">
              <a:avLst/>
            </a:prstGeom>
          </p:spPr>
        </p:pic>
        <p:sp>
          <p:nvSpPr>
            <p:cNvPr id="13" name="Textfeld 12"/>
            <p:cNvSpPr txBox="1"/>
            <p:nvPr/>
          </p:nvSpPr>
          <p:spPr>
            <a:xfrm>
              <a:off x="5963041" y="3989287"/>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Schüler:</a:t>
              </a:r>
            </a:p>
          </p:txBody>
        </p:sp>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3041" y="4358619"/>
              <a:ext cx="5511986" cy="983177"/>
            </a:xfrm>
            <a:prstGeom prst="rect">
              <a:avLst/>
            </a:prstGeom>
          </p:spPr>
        </p:pic>
        <p:cxnSp>
          <p:nvCxnSpPr>
            <p:cNvPr id="16" name="Gerader Verbinder 15"/>
            <p:cNvCxnSpPr/>
            <p:nvPr/>
          </p:nvCxnSpPr>
          <p:spPr>
            <a:xfrm>
              <a:off x="7921375" y="2407291"/>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7921375" y="3741219"/>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21375" y="5054600"/>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777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Polymorphie"/>
          <p:cNvSpPr txBox="1"/>
          <p:nvPr/>
        </p:nvSpPr>
        <p:spPr>
          <a:xfrm>
            <a:off x="529725" y="498903"/>
            <a:ext cx="865537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Vererbung -&gt; Overriding -&gt; </a:t>
            </a:r>
            <a:r>
              <a:rPr lang="de-AT" sz="2400" dirty="0" smtClean="0">
                <a:solidFill>
                  <a:srgbClr val="C00000"/>
                </a:solidFill>
                <a:latin typeface="Consolas" panose="020B0609020204030204" pitchFamily="49" charset="0"/>
              </a:rPr>
              <a:t>Polymorphie</a:t>
            </a:r>
            <a:endParaRPr lang="en-US" sz="2400" dirty="0">
              <a:solidFill>
                <a:srgbClr val="C00000"/>
              </a:solidFill>
              <a:latin typeface="Consolas" panose="020B0609020204030204" pitchFamily="49" charset="0"/>
            </a:endParaRPr>
          </a:p>
        </p:txBody>
      </p:sp>
      <p:grpSp>
        <p:nvGrpSpPr>
          <p:cNvPr id="2" name="Gruppieren 1"/>
          <p:cNvGrpSpPr/>
          <p:nvPr/>
        </p:nvGrpSpPr>
        <p:grpSpPr>
          <a:xfrm>
            <a:off x="5963041" y="1368836"/>
            <a:ext cx="5511986" cy="3972960"/>
            <a:chOff x="5963041" y="1368836"/>
            <a:chExt cx="5511986" cy="3972960"/>
          </a:xfrm>
        </p:grpSpPr>
        <p:sp>
          <p:nvSpPr>
            <p:cNvPr id="9" name="Textfeld 8"/>
            <p:cNvSpPr txBox="1"/>
            <p:nvPr/>
          </p:nvSpPr>
          <p:spPr>
            <a:xfrm>
              <a:off x="5963042" y="1368836"/>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Vollzahler:</a:t>
              </a:r>
            </a:p>
          </p:txBody>
        </p:sp>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042" y="1738168"/>
              <a:ext cx="5511985" cy="926263"/>
            </a:xfrm>
            <a:prstGeom prst="rect">
              <a:avLst/>
            </a:prstGeom>
          </p:spPr>
        </p:pic>
        <p:sp>
          <p:nvSpPr>
            <p:cNvPr id="11" name="Textfeld 10"/>
            <p:cNvSpPr txBox="1"/>
            <p:nvPr/>
          </p:nvSpPr>
          <p:spPr>
            <a:xfrm>
              <a:off x="5963042" y="2714213"/>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Senior:</a:t>
              </a:r>
            </a:p>
          </p:txBody>
        </p:sp>
        <p:pic>
          <p:nvPicPr>
            <p:cNvPr id="12" name="Grafik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42" y="3083545"/>
              <a:ext cx="5511985" cy="947130"/>
            </a:xfrm>
            <a:prstGeom prst="rect">
              <a:avLst/>
            </a:prstGeom>
          </p:spPr>
        </p:pic>
        <p:sp>
          <p:nvSpPr>
            <p:cNvPr id="13" name="Textfeld 12"/>
            <p:cNvSpPr txBox="1"/>
            <p:nvPr/>
          </p:nvSpPr>
          <p:spPr>
            <a:xfrm>
              <a:off x="5963041" y="3989287"/>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Schüler:</a:t>
              </a:r>
            </a:p>
          </p:txBody>
        </p:sp>
        <p:pic>
          <p:nvPicPr>
            <p:cNvPr id="14" name="Grafik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041" y="4358619"/>
              <a:ext cx="5511986" cy="983177"/>
            </a:xfrm>
            <a:prstGeom prst="rect">
              <a:avLst/>
            </a:prstGeom>
          </p:spPr>
        </p:pic>
        <p:cxnSp>
          <p:nvCxnSpPr>
            <p:cNvPr id="16" name="Gerader Verbinder 15"/>
            <p:cNvCxnSpPr/>
            <p:nvPr/>
          </p:nvCxnSpPr>
          <p:spPr>
            <a:xfrm>
              <a:off x="7921375" y="2407291"/>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7921375" y="3741219"/>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21375" y="5054600"/>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223875"/>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3.54167E-6 3.7037E-6 L -0.4457 -0.03958 " pathEditMode="relative" rAng="0" ptsTypes="AA">
                                      <p:cBhvr>
                                        <p:cTn id="6" dur="2000" fill="hold"/>
                                        <p:tgtEl>
                                          <p:spTgt spid="2"/>
                                        </p:tgtEl>
                                        <p:attrNameLst>
                                          <p:attrName>ppt_x</p:attrName>
                                          <p:attrName>ppt_y</p:attrName>
                                        </p:attrNameLst>
                                      </p:cBhvr>
                                      <p:rCtr x="-22266"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Polymorphie"/>
          <p:cNvSpPr txBox="1"/>
          <p:nvPr/>
        </p:nvSpPr>
        <p:spPr>
          <a:xfrm>
            <a:off x="529725" y="498903"/>
            <a:ext cx="865537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Vererbung -&gt; Overriding -&gt; </a:t>
            </a:r>
            <a:r>
              <a:rPr lang="de-AT" sz="2400" dirty="0" smtClean="0">
                <a:solidFill>
                  <a:srgbClr val="C00000"/>
                </a:solidFill>
                <a:latin typeface="Consolas" panose="020B0609020204030204" pitchFamily="49" charset="0"/>
              </a:rPr>
              <a:t>Polymorphie</a:t>
            </a:r>
            <a:endParaRPr lang="en-US" sz="2400" dirty="0">
              <a:solidFill>
                <a:srgbClr val="C00000"/>
              </a:solidFill>
              <a:latin typeface="Consolas" panose="020B0609020204030204" pitchFamily="49" charset="0"/>
            </a:endParaRPr>
          </a:p>
        </p:txBody>
      </p:sp>
      <p:grpSp>
        <p:nvGrpSpPr>
          <p:cNvPr id="2" name="Gruppieren 1"/>
          <p:cNvGrpSpPr/>
          <p:nvPr/>
        </p:nvGrpSpPr>
        <p:grpSpPr>
          <a:xfrm>
            <a:off x="529725" y="1089025"/>
            <a:ext cx="5511986" cy="3972960"/>
            <a:chOff x="5963041" y="1368836"/>
            <a:chExt cx="5511986" cy="3972960"/>
          </a:xfrm>
        </p:grpSpPr>
        <p:sp>
          <p:nvSpPr>
            <p:cNvPr id="9" name="Textfeld 8"/>
            <p:cNvSpPr txBox="1"/>
            <p:nvPr/>
          </p:nvSpPr>
          <p:spPr>
            <a:xfrm>
              <a:off x="5963042" y="1368836"/>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Vollzahler:</a:t>
              </a:r>
            </a:p>
          </p:txBody>
        </p:sp>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042" y="1738168"/>
              <a:ext cx="5511985" cy="926263"/>
            </a:xfrm>
            <a:prstGeom prst="rect">
              <a:avLst/>
            </a:prstGeom>
          </p:spPr>
        </p:pic>
        <p:sp>
          <p:nvSpPr>
            <p:cNvPr id="11" name="Textfeld 10"/>
            <p:cNvSpPr txBox="1"/>
            <p:nvPr/>
          </p:nvSpPr>
          <p:spPr>
            <a:xfrm>
              <a:off x="5963042" y="2714213"/>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Senior:</a:t>
              </a:r>
            </a:p>
          </p:txBody>
        </p:sp>
        <p:pic>
          <p:nvPicPr>
            <p:cNvPr id="12" name="Grafik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42" y="3083545"/>
              <a:ext cx="5511985" cy="947130"/>
            </a:xfrm>
            <a:prstGeom prst="rect">
              <a:avLst/>
            </a:prstGeom>
          </p:spPr>
        </p:pic>
        <p:sp>
          <p:nvSpPr>
            <p:cNvPr id="13" name="Textfeld 12"/>
            <p:cNvSpPr txBox="1"/>
            <p:nvPr/>
          </p:nvSpPr>
          <p:spPr>
            <a:xfrm>
              <a:off x="5963041" y="3989287"/>
              <a:ext cx="3117381" cy="369332"/>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Subklasse Schüler:</a:t>
              </a:r>
            </a:p>
          </p:txBody>
        </p:sp>
        <p:pic>
          <p:nvPicPr>
            <p:cNvPr id="14" name="Grafik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041" y="4358619"/>
              <a:ext cx="5511986" cy="983177"/>
            </a:xfrm>
            <a:prstGeom prst="rect">
              <a:avLst/>
            </a:prstGeom>
          </p:spPr>
        </p:pic>
        <p:cxnSp>
          <p:nvCxnSpPr>
            <p:cNvPr id="16" name="Gerader Verbinder 15"/>
            <p:cNvCxnSpPr/>
            <p:nvPr/>
          </p:nvCxnSpPr>
          <p:spPr>
            <a:xfrm>
              <a:off x="7921375" y="2407291"/>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7921375" y="3741219"/>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21375" y="5054600"/>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a:off x="6499601" y="1089025"/>
            <a:ext cx="4988855" cy="3972960"/>
            <a:chOff x="529725" y="1368836"/>
            <a:chExt cx="4988855" cy="3972960"/>
          </a:xfrm>
        </p:grpSpPr>
        <p:sp>
          <p:nvSpPr>
            <p:cNvPr id="19" name="Textfeld 18"/>
            <p:cNvSpPr txBox="1"/>
            <p:nvPr/>
          </p:nvSpPr>
          <p:spPr>
            <a:xfrm>
              <a:off x="529725" y="1368836"/>
              <a:ext cx="3117381" cy="646331"/>
            </a:xfrm>
            <a:prstGeom prst="rect">
              <a:avLst/>
            </a:prstGeom>
            <a:solidFill>
              <a:schemeClr val="accent1">
                <a:lumMod val="20000"/>
                <a:lumOff val="80000"/>
              </a:schemeClr>
            </a:solidFill>
          </p:spPr>
          <p:txBody>
            <a:bodyPr wrap="square" rtlCol="0">
              <a:spAutoFit/>
            </a:bodyPr>
            <a:lstStyle/>
            <a:p>
              <a:r>
                <a:rPr lang="de-AT" dirty="0" smtClean="0">
                  <a:latin typeface="Consolas" panose="020B0609020204030204" pitchFamily="49" charset="0"/>
                </a:rPr>
                <a:t>Entscheidung zur Laufzeit:</a:t>
              </a:r>
            </a:p>
          </p:txBody>
        </p:sp>
        <p:pic>
          <p:nvPicPr>
            <p:cNvPr id="20" name="Grafik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725" y="2232151"/>
              <a:ext cx="4988855" cy="3109645"/>
            </a:xfrm>
            <a:prstGeom prst="rect">
              <a:avLst/>
            </a:prstGeom>
          </p:spPr>
        </p:pic>
        <p:grpSp>
          <p:nvGrpSpPr>
            <p:cNvPr id="21" name="Gruppieren 20"/>
            <p:cNvGrpSpPr/>
            <p:nvPr/>
          </p:nvGrpSpPr>
          <p:grpSpPr>
            <a:xfrm>
              <a:off x="859604" y="2653870"/>
              <a:ext cx="3414445" cy="2687926"/>
              <a:chOff x="859604" y="2653870"/>
              <a:chExt cx="3414445" cy="2687926"/>
            </a:xfrm>
          </p:grpSpPr>
          <p:cxnSp>
            <p:nvCxnSpPr>
              <p:cNvPr id="22" name="Gerader Verbinder 21"/>
              <p:cNvCxnSpPr/>
              <p:nvPr/>
            </p:nvCxnSpPr>
            <p:spPr>
              <a:xfrm>
                <a:off x="1431658" y="5341796"/>
                <a:ext cx="284239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859604" y="2653870"/>
                <a:ext cx="2164548" cy="44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cxnSp>
        <p:nvCxnSpPr>
          <p:cNvPr id="24" name="Gerader Verbinder 23"/>
          <p:cNvCxnSpPr/>
          <p:nvPr/>
        </p:nvCxnSpPr>
        <p:spPr>
          <a:xfrm>
            <a:off x="7740455" y="3506941"/>
            <a:ext cx="167786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551128"/>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Threading</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25" y="1296347"/>
            <a:ext cx="5329248" cy="1407098"/>
          </a:xfrm>
          <a:prstGeom prst="rect">
            <a:avLst/>
          </a:prstGeom>
        </p:spPr>
      </p:pic>
      <p:cxnSp>
        <p:nvCxnSpPr>
          <p:cNvPr id="4" name="Gerader Verbinder 3"/>
          <p:cNvCxnSpPr/>
          <p:nvPr/>
        </p:nvCxnSpPr>
        <p:spPr>
          <a:xfrm>
            <a:off x="2415944" y="1980335"/>
            <a:ext cx="159249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43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Threading</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25" y="1296347"/>
            <a:ext cx="5329248" cy="1407098"/>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567" y="179658"/>
            <a:ext cx="5582526" cy="3333888"/>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351" y="3968423"/>
            <a:ext cx="4602515" cy="2224034"/>
          </a:xfrm>
          <a:prstGeom prst="rect">
            <a:avLst/>
          </a:prstGeom>
        </p:spPr>
      </p:pic>
      <p:sp>
        <p:nvSpPr>
          <p:cNvPr id="5" name="Textfeld 4"/>
          <p:cNvSpPr txBox="1"/>
          <p:nvPr/>
        </p:nvSpPr>
        <p:spPr>
          <a:xfrm>
            <a:off x="8322198" y="3513546"/>
            <a:ext cx="415498" cy="369332"/>
          </a:xfrm>
          <a:prstGeom prst="rect">
            <a:avLst/>
          </a:prstGeom>
          <a:noFill/>
        </p:spPr>
        <p:txBody>
          <a:bodyPr wrap="none" rtlCol="0">
            <a:spAutoFit/>
          </a:bodyPr>
          <a:lstStyle/>
          <a:p>
            <a:r>
              <a:rPr lang="de-DE" dirty="0" smtClean="0"/>
              <a:t>…</a:t>
            </a:r>
            <a:endParaRPr lang="en-US" dirty="0"/>
          </a:p>
        </p:txBody>
      </p:sp>
      <p:cxnSp>
        <p:nvCxnSpPr>
          <p:cNvPr id="7" name="Gerader Verbinder 6"/>
          <p:cNvCxnSpPr/>
          <p:nvPr/>
        </p:nvCxnSpPr>
        <p:spPr>
          <a:xfrm>
            <a:off x="3194349" y="1999896"/>
            <a:ext cx="9851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6691832" y="589714"/>
            <a:ext cx="1630366" cy="5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1619317" y="2164466"/>
            <a:ext cx="5104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6810880" y="937288"/>
            <a:ext cx="35220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5037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par>
                          <p:cTn id="10" fill="hold">
                            <p:stCondLst>
                              <p:cond delay="1500"/>
                            </p:stCondLst>
                            <p:childTnLst>
                              <p:par>
                                <p:cTn id="11" presetID="55" presetClass="entr" presetSubtype="0" fill="hold" nodeType="afterEffect">
                                  <p:stCondLst>
                                    <p:cond delay="5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strVal val="#ppt_w*0.70"/>
                                          </p:val>
                                        </p:tav>
                                        <p:tav tm="100000">
                                          <p:val>
                                            <p:strVal val="#ppt_w"/>
                                          </p:val>
                                        </p:tav>
                                      </p:tavLst>
                                    </p:anim>
                                    <p:anim calcmode="lin" valueType="num">
                                      <p:cBhvr>
                                        <p:cTn id="14" dur="1000" fill="hold"/>
                                        <p:tgtEl>
                                          <p:spTgt spid="16"/>
                                        </p:tgtEl>
                                        <p:attrNameLst>
                                          <p:attrName>ppt_h</p:attrName>
                                        </p:attrNameLst>
                                      </p:cBhvr>
                                      <p:tavLst>
                                        <p:tav tm="0">
                                          <p:val>
                                            <p:strVal val="#ppt_h"/>
                                          </p:val>
                                        </p:tav>
                                        <p:tav tm="100000">
                                          <p:val>
                                            <p:strVal val="#ppt_h"/>
                                          </p:val>
                                        </p:tav>
                                      </p:tavLst>
                                    </p:anim>
                                    <p:animEffect transition="in" filter="fade">
                                      <p:cBhvr>
                                        <p:cTn id="15" dur="1000"/>
                                        <p:tgtEl>
                                          <p:spTgt spid="16"/>
                                        </p:tgtEl>
                                      </p:cBhvr>
                                    </p:animEffect>
                                  </p:childTnLst>
                                </p:cTn>
                              </p:par>
                            </p:childTnLst>
                          </p:cTn>
                        </p:par>
                        <p:par>
                          <p:cTn id="16" fill="hold">
                            <p:stCondLst>
                              <p:cond delay="3000"/>
                            </p:stCondLst>
                            <p:childTnLst>
                              <p:par>
                                <p:cTn id="17" presetID="55"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strVal val="#ppt_w*0.70"/>
                                          </p:val>
                                        </p:tav>
                                        <p:tav tm="100000">
                                          <p:val>
                                            <p:strVal val="#ppt_w"/>
                                          </p:val>
                                        </p:tav>
                                      </p:tavLst>
                                    </p:anim>
                                    <p:anim calcmode="lin" valueType="num">
                                      <p:cBhvr>
                                        <p:cTn id="20" dur="1000" fill="hold"/>
                                        <p:tgtEl>
                                          <p:spTgt spid="20"/>
                                        </p:tgtEl>
                                        <p:attrNameLst>
                                          <p:attrName>ppt_h</p:attrName>
                                        </p:attrNameLst>
                                      </p:cBhvr>
                                      <p:tavLst>
                                        <p:tav tm="0">
                                          <p:val>
                                            <p:strVal val="#ppt_h"/>
                                          </p:val>
                                        </p:tav>
                                        <p:tav tm="100000">
                                          <p:val>
                                            <p:strVal val="#ppt_h"/>
                                          </p:val>
                                        </p:tav>
                                      </p:tavLst>
                                    </p:anim>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Threading</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25" y="1296347"/>
            <a:ext cx="5329248" cy="1407098"/>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256" y="1377890"/>
            <a:ext cx="4620278" cy="3750701"/>
          </a:xfrm>
          <a:prstGeom prst="rect">
            <a:avLst/>
          </a:prstGeom>
        </p:spPr>
      </p:pic>
      <p:cxnSp>
        <p:nvCxnSpPr>
          <p:cNvPr id="5" name="Gerader Verbinder 4"/>
          <p:cNvCxnSpPr/>
          <p:nvPr/>
        </p:nvCxnSpPr>
        <p:spPr>
          <a:xfrm>
            <a:off x="1820485" y="2603378"/>
            <a:ext cx="5104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p:cNvCxnSpPr/>
          <p:nvPr/>
        </p:nvCxnSpPr>
        <p:spPr>
          <a:xfrm>
            <a:off x="2453697" y="2408306"/>
            <a:ext cx="2666943" cy="57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6327705" y="1773936"/>
            <a:ext cx="3666687" cy="2781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flipV="1">
            <a:off x="7468429" y="2197800"/>
            <a:ext cx="349691" cy="1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500"/>
                            </p:stCondLst>
                            <p:childTnLst>
                              <p:par>
                                <p:cTn id="11" presetID="55"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par>
                          <p:cTn id="16" fill="hold">
                            <p:stCondLst>
                              <p:cond delay="3000"/>
                            </p:stCondLst>
                            <p:childTnLst>
                              <p:par>
                                <p:cTn id="17" presetID="55"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p:stCondLst>
                              <p:cond delay="4500"/>
                            </p:stCondLst>
                            <p:childTnLst>
                              <p:par>
                                <p:cTn id="23" presetID="55" presetClass="entr" presetSubtype="0"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pieren 23"/>
          <p:cNvGrpSpPr/>
          <p:nvPr/>
        </p:nvGrpSpPr>
        <p:grpSpPr>
          <a:xfrm>
            <a:off x="529725" y="498903"/>
            <a:ext cx="5580062" cy="4303857"/>
            <a:chOff x="529725" y="498903"/>
            <a:chExt cx="5580062" cy="4303857"/>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Streams</a:t>
              </a:r>
              <a:endParaRPr lang="en-US" sz="2400" dirty="0">
                <a:solidFill>
                  <a:srgbClr val="C00000"/>
                </a:solidFill>
                <a:latin typeface="Consolas" panose="020B0609020204030204" pitchFamily="49" charset="0"/>
              </a:endParaRPr>
            </a:p>
          </p:txBody>
        </p:sp>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25" y="1089024"/>
              <a:ext cx="5580062" cy="3713736"/>
            </a:xfrm>
            <a:prstGeom prst="rect">
              <a:avLst/>
            </a:prstGeom>
            <a:effectLst>
              <a:outerShdw blurRad="50800" dist="38100" dir="2700000" algn="tl" rotWithShape="0">
                <a:prstClr val="black">
                  <a:alpha val="40000"/>
                </a:prstClr>
              </a:outerShdw>
            </a:effectLst>
          </p:spPr>
        </p:pic>
      </p:grpSp>
      <p:grpSp>
        <p:nvGrpSpPr>
          <p:cNvPr id="25" name="Gruppieren 24"/>
          <p:cNvGrpSpPr/>
          <p:nvPr/>
        </p:nvGrpSpPr>
        <p:grpSpPr>
          <a:xfrm>
            <a:off x="2478435" y="1447192"/>
            <a:ext cx="9094139" cy="2914310"/>
            <a:chOff x="2478435" y="1447192"/>
            <a:chExt cx="9094139" cy="2914310"/>
          </a:xfrm>
        </p:grpSpPr>
        <p:pic>
          <p:nvPicPr>
            <p:cNvPr id="12" name="Grafik 11"/>
            <p:cNvPicPr>
              <a:picLocks noChangeAspect="1"/>
            </p:cNvPicPr>
            <p:nvPr/>
          </p:nvPicPr>
          <p:blipFill>
            <a:blip r:embed="rId5"/>
            <a:stretch>
              <a:fillRect/>
            </a:stretch>
          </p:blipFill>
          <p:spPr>
            <a:xfrm>
              <a:off x="6876735" y="3867683"/>
              <a:ext cx="1822862" cy="493819"/>
            </a:xfrm>
            <a:prstGeom prst="rect">
              <a:avLst/>
            </a:prstGeom>
          </p:spPr>
        </p:pic>
        <p:cxnSp>
          <p:nvCxnSpPr>
            <p:cNvPr id="5" name="Gerader Verbinder 4"/>
            <p:cNvCxnSpPr/>
            <p:nvPr/>
          </p:nvCxnSpPr>
          <p:spPr>
            <a:xfrm>
              <a:off x="6991919" y="3974855"/>
              <a:ext cx="361047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5" name="Grafik 14"/>
            <p:cNvPicPr>
              <a:picLocks noChangeAspect="1"/>
            </p:cNvPicPr>
            <p:nvPr/>
          </p:nvPicPr>
          <p:blipFill>
            <a:blip r:embed="rId6"/>
            <a:stretch>
              <a:fillRect/>
            </a:stretch>
          </p:blipFill>
          <p:spPr>
            <a:xfrm>
              <a:off x="2478435" y="3591147"/>
              <a:ext cx="1682642" cy="487722"/>
            </a:xfrm>
            <a:prstGeom prst="rect">
              <a:avLst/>
            </a:prstGeom>
          </p:spPr>
        </p:pic>
        <p:sp>
          <p:nvSpPr>
            <p:cNvPr id="16" name="Textfeld 15"/>
            <p:cNvSpPr txBox="1"/>
            <p:nvPr/>
          </p:nvSpPr>
          <p:spPr>
            <a:xfrm>
              <a:off x="6991919" y="1447192"/>
              <a:ext cx="4580655" cy="1200329"/>
            </a:xfrm>
            <a:prstGeom prst="rect">
              <a:avLst/>
            </a:prstGeom>
            <a:solidFill>
              <a:schemeClr val="bg2">
                <a:alpha val="50000"/>
              </a:schemeClr>
            </a:solidFill>
          </p:spPr>
          <p:txBody>
            <a:bodyPr wrap="square" rtlCol="0">
              <a:spAutoFit/>
            </a:bodyPr>
            <a:lstStyle/>
            <a:p>
              <a:r>
                <a:rPr lang="de-AT" sz="2400" dirty="0"/>
                <a:t>Der Manager lässt Umsatzanteile berechnen – wie ist das implementiert?</a:t>
              </a:r>
              <a:endParaRPr lang="en-US" sz="2400" dirty="0"/>
            </a:p>
          </p:txBody>
        </p:sp>
      </p:grpSp>
      <p:pic>
        <p:nvPicPr>
          <p:cNvPr id="22" name="Grafik 21"/>
          <p:cNvPicPr>
            <a:picLocks noChangeAspect="1"/>
          </p:cNvPicPr>
          <p:nvPr/>
        </p:nvPicPr>
        <p:blipFill>
          <a:blip r:embed="rId7"/>
          <a:stretch>
            <a:fillRect/>
          </a:stretch>
        </p:blipFill>
        <p:spPr>
          <a:xfrm>
            <a:off x="6991919" y="3715270"/>
            <a:ext cx="3749365" cy="152413"/>
          </a:xfrm>
          <a:prstGeom prst="rect">
            <a:avLst/>
          </a:prstGeom>
        </p:spPr>
      </p:pic>
    </p:spTree>
    <p:custDataLst>
      <p:tags r:id="rId1"/>
    </p:custDataLst>
    <p:extLst>
      <p:ext uri="{BB962C8B-B14F-4D97-AF65-F5344CB8AC3E}">
        <p14:creationId xmlns:p14="http://schemas.microsoft.com/office/powerpoint/2010/main" val="2388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6859877" y="3215017"/>
            <a:ext cx="424955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3600" dirty="0" smtClean="0"/>
              <a:t>Model-view-controller</a:t>
            </a:r>
          </a:p>
          <a:p>
            <a:r>
              <a:rPr lang="de-DE" dirty="0" smtClean="0"/>
              <a:t> Design Pattern </a:t>
            </a:r>
            <a:endParaRPr lang="en-US" dirty="0"/>
          </a:p>
        </p:txBody>
      </p:sp>
      <p:grpSp>
        <p:nvGrpSpPr>
          <p:cNvPr id="10" name="Gruppieren 9"/>
          <p:cNvGrpSpPr/>
          <p:nvPr/>
        </p:nvGrpSpPr>
        <p:grpSpPr>
          <a:xfrm>
            <a:off x="658368" y="164592"/>
            <a:ext cx="3653869" cy="6489596"/>
            <a:chOff x="658368" y="164592"/>
            <a:chExt cx="3653869" cy="6489596"/>
          </a:xfrm>
        </p:grpSpPr>
        <p:sp>
          <p:nvSpPr>
            <p:cNvPr id="3" name="Textfeld 2"/>
            <p:cNvSpPr txBox="1"/>
            <p:nvPr/>
          </p:nvSpPr>
          <p:spPr>
            <a:xfrm>
              <a:off x="658368" y="164592"/>
              <a:ext cx="3653869" cy="369332"/>
            </a:xfrm>
            <a:prstGeom prst="rect">
              <a:avLst/>
            </a:prstGeom>
            <a:solidFill>
              <a:schemeClr val="bg2">
                <a:alpha val="50000"/>
              </a:schemeClr>
            </a:solidFill>
          </p:spPr>
          <p:txBody>
            <a:bodyPr wrap="square" rtlCol="0">
              <a:spAutoFit/>
            </a:bodyPr>
            <a:lstStyle/>
            <a:p>
              <a:r>
                <a:rPr lang="de-DE" dirty="0" smtClean="0"/>
                <a:t>Ordnerstruktur:</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57" y="699177"/>
              <a:ext cx="3334380" cy="5955011"/>
            </a:xfrm>
            <a:prstGeom prst="rect">
              <a:avLst/>
            </a:prstGeom>
            <a:ln>
              <a:noFill/>
            </a:ln>
            <a:effectLst>
              <a:outerShdw blurRad="292100" dist="139700" dir="2700000" algn="tl" rotWithShape="0">
                <a:srgbClr val="333333">
                  <a:alpha val="65000"/>
                </a:srgbClr>
              </a:outerShdw>
            </a:effectLst>
          </p:spPr>
        </p:pic>
      </p:grpSp>
      <p:sp>
        <p:nvSpPr>
          <p:cNvPr id="7" name="Abgerundetes Rechteck 6"/>
          <p:cNvSpPr/>
          <p:nvPr/>
        </p:nvSpPr>
        <p:spPr>
          <a:xfrm>
            <a:off x="1078007" y="859316"/>
            <a:ext cx="2368627" cy="320590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bgerundetes Rechteck 7"/>
          <p:cNvSpPr/>
          <p:nvPr/>
        </p:nvSpPr>
        <p:spPr>
          <a:xfrm>
            <a:off x="1078007" y="4065224"/>
            <a:ext cx="1715993" cy="49830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bgerundetes Rechteck 8"/>
          <p:cNvSpPr/>
          <p:nvPr/>
        </p:nvSpPr>
        <p:spPr>
          <a:xfrm>
            <a:off x="1040690" y="4963607"/>
            <a:ext cx="2405944" cy="169058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35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1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400"/>
                                        <p:tgtEl>
                                          <p:spTgt spid="4"/>
                                        </p:tgtEl>
                                      </p:cBhvr>
                                    </p:animEffect>
                                  </p:childTnLst>
                                </p:cTn>
                              </p:par>
                            </p:childTnLst>
                          </p:cTn>
                        </p:par>
                        <p:par>
                          <p:cTn id="11" fill="hold">
                            <p:stCondLst>
                              <p:cond delay="14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9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4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Streams</a:t>
            </a:r>
            <a:endParaRPr lang="en-US" sz="2400" dirty="0">
              <a:solidFill>
                <a:srgbClr val="C00000"/>
              </a:solidFill>
              <a:latin typeface="Consolas" panose="020B0609020204030204" pitchFamily="49" charset="0"/>
            </a:endParaRPr>
          </a:p>
        </p:txBody>
      </p:sp>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r="69271" b="95570"/>
          <a:stretch/>
        </p:blipFill>
        <p:spPr>
          <a:xfrm>
            <a:off x="0" y="1089025"/>
            <a:ext cx="3746500" cy="155575"/>
          </a:xfrm>
          <a:prstGeom prst="rect">
            <a:avLst/>
          </a:prstGeom>
        </p:spPr>
      </p:pic>
    </p:spTree>
    <p:custDataLst>
      <p:tags r:id="rId1"/>
    </p:custDataLst>
    <p:extLst>
      <p:ext uri="{BB962C8B-B14F-4D97-AF65-F5344CB8AC3E}">
        <p14:creationId xmlns:p14="http://schemas.microsoft.com/office/powerpoint/2010/main" val="225355097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afterEffect">
                                  <p:stCondLst>
                                    <p:cond delay="0"/>
                                  </p:stCondLst>
                                  <p:childTnLst>
                                    <p:animMotion origin="layout" path="M 4.16667E-6 -0.0007 L 0.57343 0.38866 " pathEditMode="relative" rAng="0" ptsTypes="AA">
                                      <p:cBhvr>
                                        <p:cTn id="6" dur="1000" spd="-100000" fill="hold"/>
                                        <p:tgtEl>
                                          <p:spTgt spid="7"/>
                                        </p:tgtEl>
                                        <p:attrNameLst>
                                          <p:attrName>ppt_x</p:attrName>
                                          <p:attrName>ppt_y</p:attrName>
                                        </p:attrNameLst>
                                      </p:cBhvr>
                                      <p:rCtr x="28672" y="19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Streams</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9025"/>
            <a:ext cx="12192000" cy="3511452"/>
          </a:xfrm>
          <a:prstGeom prst="rect">
            <a:avLst/>
          </a:prstGeom>
        </p:spPr>
      </p:pic>
      <p:cxnSp>
        <p:nvCxnSpPr>
          <p:cNvPr id="5" name="Gerader Verbinder 4"/>
          <p:cNvCxnSpPr/>
          <p:nvPr/>
        </p:nvCxnSpPr>
        <p:spPr>
          <a:xfrm flipV="1">
            <a:off x="2218944" y="2624328"/>
            <a:ext cx="4757928"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Gerader Verbinder 5"/>
          <p:cNvCxnSpPr/>
          <p:nvPr/>
        </p:nvCxnSpPr>
        <p:spPr>
          <a:xfrm>
            <a:off x="2218944" y="3406775"/>
            <a:ext cx="17299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5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2179185"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Streams</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9025"/>
            <a:ext cx="12192000" cy="3511452"/>
          </a:xfrm>
          <a:prstGeom prst="rect">
            <a:avLst/>
          </a:prstGeom>
        </p:spPr>
      </p:pic>
      <p:sp>
        <p:nvSpPr>
          <p:cNvPr id="5" name="Textfeld 4"/>
          <p:cNvSpPr txBox="1"/>
          <p:nvPr/>
        </p:nvSpPr>
        <p:spPr>
          <a:xfrm>
            <a:off x="2415209" y="5208104"/>
            <a:ext cx="3067443" cy="830997"/>
          </a:xfrm>
          <a:prstGeom prst="rect">
            <a:avLst/>
          </a:prstGeom>
          <a:solidFill>
            <a:schemeClr val="bg2">
              <a:alpha val="50000"/>
            </a:schemeClr>
          </a:solidFill>
        </p:spPr>
        <p:txBody>
          <a:bodyPr wrap="none" rtlCol="0">
            <a:spAutoFit/>
          </a:bodyPr>
          <a:lstStyle/>
          <a:p>
            <a:pPr marL="342900" indent="-342900">
              <a:buFontTx/>
              <a:buChar char="-"/>
            </a:pPr>
            <a:r>
              <a:rPr lang="de-DE" sz="2400" dirty="0" smtClean="0"/>
              <a:t>Übersichtlicher Code</a:t>
            </a:r>
          </a:p>
          <a:p>
            <a:pPr marL="342900" indent="-342900">
              <a:buFontTx/>
              <a:buChar char="-"/>
            </a:pPr>
            <a:r>
              <a:rPr lang="de-DE" sz="2400" dirty="0" smtClean="0"/>
              <a:t>Bessere Performance</a:t>
            </a:r>
            <a:endParaRPr lang="en-US" sz="2400" dirty="0"/>
          </a:p>
        </p:txBody>
      </p:sp>
      <p:cxnSp>
        <p:nvCxnSpPr>
          <p:cNvPr id="12" name="Gerader Verbinder 11"/>
          <p:cNvCxnSpPr/>
          <p:nvPr/>
        </p:nvCxnSpPr>
        <p:spPr>
          <a:xfrm flipV="1">
            <a:off x="2218944" y="2624328"/>
            <a:ext cx="4757928"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2218944" y="3406775"/>
            <a:ext cx="17299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586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344039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Exception Handling</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tretch>
            <a:fillRect/>
          </a:stretch>
        </p:blipFill>
        <p:spPr>
          <a:xfrm>
            <a:off x="529725" y="1089025"/>
            <a:ext cx="2991267" cy="3038899"/>
          </a:xfrm>
          <a:prstGeom prst="rect">
            <a:avLst/>
          </a:prstGeom>
          <a:ln w="22225">
            <a:solidFill>
              <a:schemeClr val="accent3">
                <a:lumMod val="75000"/>
              </a:schemeClr>
            </a:solidFill>
          </a:ln>
          <a:effectLst>
            <a:outerShdw blurRad="50800" dist="38100" dir="2700000" algn="tl" rotWithShape="0">
              <a:prstClr val="black">
                <a:alpha val="40000"/>
              </a:prstClr>
            </a:outerShdw>
          </a:effectLst>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116" y="1124252"/>
            <a:ext cx="6414522" cy="1156464"/>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0116" y="4965539"/>
            <a:ext cx="7793674" cy="1180618"/>
          </a:xfrm>
          <a:prstGeom prst="rect">
            <a:avLst/>
          </a:prstGeom>
        </p:spPr>
      </p:pic>
      <p:cxnSp>
        <p:nvCxnSpPr>
          <p:cNvPr id="10" name="Gerader Verbinder 9"/>
          <p:cNvCxnSpPr/>
          <p:nvPr/>
        </p:nvCxnSpPr>
        <p:spPr>
          <a:xfrm>
            <a:off x="4285488" y="2280716"/>
            <a:ext cx="45659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335024" y="2280716"/>
            <a:ext cx="2560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98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Threading"/>
          <p:cNvSpPr txBox="1"/>
          <p:nvPr/>
        </p:nvSpPr>
        <p:spPr>
          <a:xfrm>
            <a:off x="529725" y="498903"/>
            <a:ext cx="344039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Exception Handling</a:t>
            </a:r>
            <a:endParaRPr lang="en-US" sz="2400" dirty="0">
              <a:solidFill>
                <a:srgbClr val="C00000"/>
              </a:solidFill>
              <a:latin typeface="Consolas" panose="020B0609020204030204" pitchFamily="49" charset="0"/>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25" y="1089025"/>
            <a:ext cx="2991267" cy="3038899"/>
          </a:xfrm>
          <a:prstGeom prst="rect">
            <a:avLst/>
          </a:prstGeom>
          <a:ln w="22225">
            <a:solidFill>
              <a:schemeClr val="accent3">
                <a:lumMod val="75000"/>
              </a:schemeClr>
            </a:solidFill>
          </a:ln>
          <a:effectLst>
            <a:outerShdw blurRad="50800" dist="38100" dir="2700000" algn="tl" rotWithShape="0">
              <a:prstClr val="black">
                <a:alpha val="40000"/>
              </a:prstClr>
            </a:outerShdw>
          </a:effectLst>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8438" y="1089025"/>
            <a:ext cx="5834889" cy="1839370"/>
          </a:xfrm>
          <a:prstGeom prst="rect">
            <a:avLst/>
          </a:prstGeom>
        </p:spPr>
      </p:pic>
      <p:cxnSp>
        <p:nvCxnSpPr>
          <p:cNvPr id="5" name="Gerader Verbinder 4"/>
          <p:cNvCxnSpPr/>
          <p:nvPr/>
        </p:nvCxnSpPr>
        <p:spPr>
          <a:xfrm>
            <a:off x="1335024" y="2280716"/>
            <a:ext cx="2560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Gerader Verbinder 5"/>
          <p:cNvCxnSpPr/>
          <p:nvPr/>
        </p:nvCxnSpPr>
        <p:spPr>
          <a:xfrm>
            <a:off x="4636008" y="2280716"/>
            <a:ext cx="4197096" cy="144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8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344039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Exception Handling</a:t>
            </a:r>
            <a:endParaRPr lang="en-US" sz="2400" dirty="0">
              <a:solidFill>
                <a:srgbClr val="C00000"/>
              </a:solidFill>
              <a:latin typeface="Consolas" panose="020B0609020204030204" pitchFamily="49" charset="0"/>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38" y="1089025"/>
            <a:ext cx="3155538" cy="5596359"/>
          </a:xfrm>
          <a:prstGeom prst="rect">
            <a:avLst/>
          </a:prstGeom>
          <a:ln w="22225">
            <a:solidFill>
              <a:schemeClr val="accent3">
                <a:lumMod val="75000"/>
              </a:schemeClr>
            </a:solidFill>
          </a:ln>
          <a:effectLst>
            <a:outerShdw blurRad="50800" dist="38100" dir="2700000" algn="tl" rotWithShape="0">
              <a:prstClr val="black">
                <a:alpha val="40000"/>
              </a:prstClr>
            </a:outerShdw>
          </a:effectLst>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491" y="5078994"/>
            <a:ext cx="7039572" cy="681491"/>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924" y="1209086"/>
            <a:ext cx="7163040" cy="2853628"/>
          </a:xfrm>
          <a:prstGeom prst="rect">
            <a:avLst/>
          </a:prstGeom>
        </p:spPr>
      </p:pic>
      <p:cxnSp>
        <p:nvCxnSpPr>
          <p:cNvPr id="9" name="Gerader Verbinder 8"/>
          <p:cNvCxnSpPr/>
          <p:nvPr/>
        </p:nvCxnSpPr>
        <p:spPr>
          <a:xfrm flipV="1">
            <a:off x="4636491" y="4062714"/>
            <a:ext cx="3657117"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753624" y="5874840"/>
            <a:ext cx="2556504" cy="463046"/>
          </a:xfrm>
          <a:prstGeom prst="ellipse">
            <a:avLst/>
          </a:prstGeom>
          <a:no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w="12700">
                <a:solidFill>
                  <a:prstClr val="black"/>
                </a:solid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39421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Threading"/>
          <p:cNvSpPr txBox="1"/>
          <p:nvPr/>
        </p:nvSpPr>
        <p:spPr>
          <a:xfrm>
            <a:off x="529725" y="498903"/>
            <a:ext cx="3440391" cy="461665"/>
          </a:xfrm>
          <a:prstGeom prst="rect">
            <a:avLst/>
          </a:prstGeom>
          <a:solidFill>
            <a:schemeClr val="accent1">
              <a:lumMod val="20000"/>
              <a:lumOff val="80000"/>
            </a:schemeClr>
          </a:solidFill>
        </p:spPr>
        <p:txBody>
          <a:bodyPr wrap="square" rtlCol="0">
            <a:spAutoFit/>
          </a:bodyPr>
          <a:lstStyle/>
          <a:p>
            <a:r>
              <a:rPr lang="de-AT" sz="2400" dirty="0" smtClean="0">
                <a:latin typeface="Consolas" panose="020B0609020204030204" pitchFamily="49" charset="0"/>
              </a:rPr>
              <a:t>Exception Handling</a:t>
            </a:r>
            <a:endParaRPr lang="en-US" sz="2400" dirty="0">
              <a:solidFill>
                <a:srgbClr val="C00000"/>
              </a:solidFill>
              <a:latin typeface="Consolas" panose="020B0609020204030204" pitchFamily="49" charset="0"/>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38" y="1089025"/>
            <a:ext cx="3155538" cy="5596359"/>
          </a:xfrm>
          <a:prstGeom prst="rect">
            <a:avLst/>
          </a:prstGeom>
          <a:ln w="22225">
            <a:solidFill>
              <a:schemeClr val="accent3">
                <a:lumMod val="75000"/>
              </a:schemeClr>
            </a:solidFill>
          </a:ln>
          <a:effectLst>
            <a:outerShdw blurRad="50800" dist="38100" dir="2700000" algn="tl" rotWithShape="0">
              <a:prstClr val="black">
                <a:alpha val="40000"/>
              </a:prstClr>
            </a:outerShdw>
          </a:effectLst>
        </p:spPr>
      </p:pic>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426" y="1332094"/>
            <a:ext cx="7531637" cy="3679744"/>
          </a:xfrm>
          <a:prstGeom prst="rect">
            <a:avLst/>
          </a:prstGeom>
        </p:spPr>
      </p:pic>
      <p:sp>
        <p:nvSpPr>
          <p:cNvPr id="8" name="Ellipse 7"/>
          <p:cNvSpPr/>
          <p:nvPr/>
        </p:nvSpPr>
        <p:spPr>
          <a:xfrm>
            <a:off x="753624" y="5874840"/>
            <a:ext cx="2556504" cy="463046"/>
          </a:xfrm>
          <a:prstGeom prst="ellipse">
            <a:avLst/>
          </a:prstGeom>
          <a:no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w="12700">
                <a:solidFill>
                  <a:prstClr val="black"/>
                </a:solidFill>
              </a:ln>
              <a:solidFill>
                <a:prstClr val="white"/>
              </a:solidFill>
              <a:effectLst/>
              <a:uLnTx/>
              <a:uFillTx/>
              <a:latin typeface="Tw Cen MT" panose="020B0602020104020603"/>
              <a:ea typeface="+mn-ea"/>
              <a:cs typeface="+mn-cs"/>
            </a:endParaRPr>
          </a:p>
        </p:txBody>
      </p:sp>
      <p:cxnSp>
        <p:nvCxnSpPr>
          <p:cNvPr id="9" name="Gerader Verbinder 8"/>
          <p:cNvCxnSpPr/>
          <p:nvPr/>
        </p:nvCxnSpPr>
        <p:spPr>
          <a:xfrm flipV="1">
            <a:off x="4801083" y="4325112"/>
            <a:ext cx="3757701" cy="119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34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86137" y="266218"/>
            <a:ext cx="11189926" cy="7140416"/>
          </a:xfrm>
          <a:prstGeom prst="rect">
            <a:avLst/>
          </a:prstGeom>
          <a:solidFill>
            <a:schemeClr val="bg2">
              <a:alpha val="50000"/>
            </a:schemeClr>
          </a:solidFill>
        </p:spPr>
        <p:txBody>
          <a:bodyPr wrap="square" rtlCol="0">
            <a:spAutoFit/>
          </a:bodyPr>
          <a:lstStyle/>
          <a:p>
            <a:r>
              <a:rPr lang="de-DE" sz="2400" dirty="0" err="1" smtClean="0"/>
              <a:t>Use</a:t>
            </a:r>
            <a:r>
              <a:rPr lang="de-DE" sz="2400" dirty="0" smtClean="0"/>
              <a:t>-Cases, textuell.</a:t>
            </a:r>
            <a:r>
              <a:rPr lang="de-DE" sz="1400" dirty="0" smtClean="0"/>
              <a:t/>
            </a:r>
            <a:br>
              <a:rPr lang="de-DE" sz="1400" dirty="0" smtClean="0"/>
            </a:br>
            <a:r>
              <a:rPr lang="de-DE" sz="1400" dirty="0" smtClean="0"/>
              <a:t>1</a:t>
            </a:r>
            <a:r>
              <a:rPr lang="de-DE" sz="1400" dirty="0"/>
              <a:t>. Bei Betreten des Schwimmbades bedient der </a:t>
            </a:r>
            <a:r>
              <a:rPr lang="de-DE" sz="1400" u="sng" dirty="0"/>
              <a:t>Schwimmgast</a:t>
            </a:r>
            <a:r>
              <a:rPr lang="de-DE" sz="1400" dirty="0"/>
              <a:t> einen Automaten, der gegen Bargeldzuführung ein Chiparmband ausgibt, welches den Zutritt ermöglicht. Er wählt seinen Tarif (Schüler €5, Senioren €6, Vollpreis €10), allenfalls die jeweils günstigere Kurzzeit-Variante (€3, €4, €8). Der gewählte Tarif ist an der Farbe des Chiparmbandes erkennbar. </a:t>
            </a:r>
            <a:br>
              <a:rPr lang="de-DE" sz="1400" dirty="0"/>
            </a:br>
            <a:r>
              <a:rPr lang="de-DE" sz="1400" dirty="0"/>
              <a:t>Im Hintergrund wird die Eintrittszeit erfasst, der Schwimmer für statistische Auswertungen in eine Gesamtbesucherliste und in eine Liste aktueller Besucher gesetzt. Zähler für Besucherzahlen und für Einnahmen werden angepasst.</a:t>
            </a:r>
            <a:br>
              <a:rPr lang="de-DE" sz="1400" dirty="0"/>
            </a:br>
            <a:r>
              <a:rPr lang="de-DE" sz="1400" dirty="0"/>
              <a:t>Bei Verlassen des Bades hält der Schwimmer den Chip an einen Scanner, es wird die Besuchsdauer ermittelt und bei allfälliger Überschreitung der Zeitbegrenzung zahlt der Schwimmer den Aufpreis. Statistische Zähler werden angepasst. Mit Eintritt und Verlassen wird die Geschwindigkeit einer Wasserumwälzpumpe erhöht oder gedrosselt. </a:t>
            </a:r>
            <a:br>
              <a:rPr lang="de-DE" sz="1400" dirty="0"/>
            </a:br>
            <a:r>
              <a:rPr lang="de-DE" sz="1400" dirty="0"/>
              <a:t>Besucher können über eine 'Beschwerdebox' Feedback geben, welches in Textdateien gespeichert wird.</a:t>
            </a:r>
            <a:br>
              <a:rPr lang="de-DE" sz="1400" dirty="0"/>
            </a:br>
            <a:r>
              <a:rPr lang="de-DE" sz="1400" dirty="0"/>
              <a:t/>
            </a:r>
            <a:br>
              <a:rPr lang="de-DE" sz="1400" dirty="0"/>
            </a:br>
            <a:r>
              <a:rPr lang="de-DE" sz="1400" dirty="0"/>
              <a:t>2. Der </a:t>
            </a:r>
            <a:r>
              <a:rPr lang="de-DE" sz="1400" u="sng" dirty="0"/>
              <a:t>Automatenbetreuer </a:t>
            </a:r>
            <a:r>
              <a:rPr lang="de-DE" sz="1400" dirty="0"/>
              <a:t>entleert die Bargeldbehälter des Automaten und aktiviert bei jedem </a:t>
            </a:r>
            <a:r>
              <a:rPr lang="de-DE" sz="1400" dirty="0" err="1"/>
              <a:t>Entleervorgang</a:t>
            </a:r>
            <a:r>
              <a:rPr lang="de-DE" sz="1400" dirty="0"/>
              <a:t> einen Kontrollschalter (=Zeit-/Betragsstempel). Damit legt er Anfang und Ende der Zahlungseingangsperiode fest - aus dieser errechnet sich die Summe der Eintrittsgelder für den Abgleich durch den Manager. </a:t>
            </a:r>
            <a:br>
              <a:rPr lang="de-DE" sz="1400" dirty="0"/>
            </a:br>
            <a:r>
              <a:rPr lang="de-DE" sz="1400" dirty="0"/>
              <a:t/>
            </a:r>
            <a:br>
              <a:rPr lang="de-DE" sz="1400" dirty="0"/>
            </a:br>
            <a:r>
              <a:rPr lang="de-DE" sz="1400" dirty="0"/>
              <a:t>3. Ein </a:t>
            </a:r>
            <a:r>
              <a:rPr lang="de-DE" sz="1400" u="sng" dirty="0"/>
              <a:t>Manager</a:t>
            </a:r>
            <a:r>
              <a:rPr lang="de-DE" sz="1400" dirty="0"/>
              <a:t> gleicht die vom Automatenbetreuer eingebrachten Geldbeträge mit den verzeichneten Eintrittsgeldern ab.</a:t>
            </a:r>
            <a:br>
              <a:rPr lang="de-DE" sz="1400" dirty="0"/>
            </a:br>
            <a:r>
              <a:rPr lang="de-DE" sz="1400" dirty="0"/>
              <a:t>Er kann kurze Werbebotschaften oder Mitteilungen eingeben, welche dann auf dem Bedienfeld für die Badegäste periodisch erscheinen.</a:t>
            </a:r>
            <a:br>
              <a:rPr lang="de-DE" sz="1400" dirty="0"/>
            </a:br>
            <a:r>
              <a:rPr lang="de-DE" sz="1400" dirty="0"/>
              <a:t>Der Manager sieht Besucherzahlen und Einnahmen und er kann sich verschiedene statistische Auswertungen anzeigen lassen: </a:t>
            </a:r>
            <a:br>
              <a:rPr lang="de-DE" sz="1400" dirty="0"/>
            </a:br>
            <a:r>
              <a:rPr lang="de-DE" sz="1400" dirty="0"/>
              <a:t> - Einnahmen nach Tarifgruppen aufgeteilt, in absoluten und anteiligen Werten.</a:t>
            </a:r>
            <a:br>
              <a:rPr lang="de-DE" sz="1400" dirty="0"/>
            </a:br>
            <a:r>
              <a:rPr lang="de-DE" sz="1400" dirty="0"/>
              <a:t> - durchschnittliche Besuchsdauer nach Tarifgruppen aufgeteilt.</a:t>
            </a:r>
            <a:br>
              <a:rPr lang="de-DE" sz="1400" dirty="0"/>
            </a:br>
            <a:r>
              <a:rPr lang="de-DE" sz="1400" dirty="0"/>
              <a:t> - anwesende Besucher, deren ID und spezifischen Tarif.</a:t>
            </a:r>
            <a:br>
              <a:rPr lang="de-DE" sz="1400" dirty="0"/>
            </a:br>
            <a:r>
              <a:rPr lang="de-DE" sz="1400" dirty="0"/>
              <a:t>Der Manager kann die Dateien aus der Beschwerdebox auslesen und er kann sie löschen.</a:t>
            </a:r>
            <a:br>
              <a:rPr lang="de-DE" sz="1400" dirty="0"/>
            </a:br>
            <a:r>
              <a:rPr lang="de-DE" sz="1400" dirty="0"/>
              <a:t/>
            </a:r>
            <a:br>
              <a:rPr lang="de-DE" sz="1400" dirty="0"/>
            </a:br>
            <a:r>
              <a:rPr lang="de-DE" sz="1400" dirty="0"/>
              <a:t>4. Ein </a:t>
            </a:r>
            <a:r>
              <a:rPr lang="de-DE" sz="1400" u="sng" dirty="0"/>
              <a:t>Techniker</a:t>
            </a:r>
            <a:r>
              <a:rPr lang="de-DE" sz="1400" dirty="0"/>
              <a:t> kann Funktion der Umwälzpumpe (Wasserreinigung) überwachen, die je nach aktueller Auslastung die Durchflussmenge (Liter je Stunde) erhöht oder senkt. Er kann die Pumpe zu Wartungszwecken aus- und einschalten.</a:t>
            </a:r>
            <a:br>
              <a:rPr lang="de-DE" sz="1400" dirty="0"/>
            </a:br>
            <a:r>
              <a:rPr lang="de-DE" sz="1400" dirty="0"/>
              <a:t/>
            </a:r>
            <a:br>
              <a:rPr lang="de-DE" sz="1400" dirty="0"/>
            </a:br>
            <a:r>
              <a:rPr lang="de-DE" sz="1400" dirty="0"/>
              <a:t>5. Jedermann/-frau kann den Feueralarm auslösen, wodurch Drehkreuze am Ausgang freigegeben werden und alle Besucher ohne Kontrolle einer Zeitüberschreitung das Bad verlassen können.</a:t>
            </a:r>
            <a:br>
              <a:rPr lang="de-DE" sz="1400" dirty="0"/>
            </a:br>
            <a:r>
              <a:rPr lang="de-DE" sz="1400" dirty="0"/>
              <a:t>Alle können die Sprache der Benutzeroberfläche ändern.</a:t>
            </a:r>
            <a:r>
              <a:rPr lang="de-DE" sz="1400" dirty="0" smtClean="0"/>
              <a:t/>
            </a:r>
            <a:br>
              <a:rPr lang="de-DE" sz="1400" dirty="0" smtClean="0"/>
            </a:br>
            <a:endParaRPr lang="en-US" sz="1400" dirty="0" smtClean="0"/>
          </a:p>
          <a:p>
            <a:endParaRPr lang="en-US" sz="1400" dirty="0"/>
          </a:p>
        </p:txBody>
      </p:sp>
    </p:spTree>
    <p:extLst>
      <p:ext uri="{BB962C8B-B14F-4D97-AF65-F5344CB8AC3E}">
        <p14:creationId xmlns:p14="http://schemas.microsoft.com/office/powerpoint/2010/main" val="4253640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319087"/>
            <a:ext cx="10001250" cy="6219825"/>
          </a:xfrm>
          <a:prstGeom prst="rect">
            <a:avLst/>
          </a:prstGeom>
        </p:spPr>
      </p:pic>
      <p:sp>
        <p:nvSpPr>
          <p:cNvPr id="5" name="Textfeld 4"/>
          <p:cNvSpPr txBox="1"/>
          <p:nvPr/>
        </p:nvSpPr>
        <p:spPr>
          <a:xfrm>
            <a:off x="8103267" y="495551"/>
            <a:ext cx="2833020" cy="461665"/>
          </a:xfrm>
          <a:prstGeom prst="rect">
            <a:avLst/>
          </a:prstGeom>
          <a:solidFill>
            <a:schemeClr val="bg2">
              <a:alpha val="50000"/>
            </a:schemeClr>
          </a:solidFill>
        </p:spPr>
        <p:txBody>
          <a:bodyPr wrap="none" rtlCol="0">
            <a:spAutoFit/>
          </a:bodyPr>
          <a:lstStyle/>
          <a:p>
            <a:r>
              <a:rPr lang="de-DE" sz="2400" dirty="0" err="1"/>
              <a:t>Use</a:t>
            </a:r>
            <a:r>
              <a:rPr lang="de-DE" sz="2400" dirty="0"/>
              <a:t>-Case</a:t>
            </a:r>
            <a:r>
              <a:rPr lang="de-DE" dirty="0" smtClean="0"/>
              <a:t> </a:t>
            </a:r>
            <a:r>
              <a:rPr lang="de-DE" sz="2400" dirty="0"/>
              <a:t>Diagramme</a:t>
            </a:r>
            <a:endParaRPr lang="en-US" sz="2400" dirty="0"/>
          </a:p>
        </p:txBody>
      </p:sp>
    </p:spTree>
    <p:extLst>
      <p:ext uri="{BB962C8B-B14F-4D97-AF65-F5344CB8AC3E}">
        <p14:creationId xmlns:p14="http://schemas.microsoft.com/office/powerpoint/2010/main" val="344173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07" y="0"/>
            <a:ext cx="10058400" cy="6738499"/>
          </a:xfrm>
          <a:prstGeom prst="rect">
            <a:avLst/>
          </a:prstGeom>
        </p:spPr>
      </p:pic>
      <p:pic>
        <p:nvPicPr>
          <p:cNvPr id="4" name="Grafik 3"/>
          <p:cNvPicPr>
            <a:picLocks noChangeAspect="1"/>
          </p:cNvPicPr>
          <p:nvPr/>
        </p:nvPicPr>
        <p:blipFill>
          <a:blip r:embed="rId3"/>
          <a:stretch>
            <a:fillRect/>
          </a:stretch>
        </p:blipFill>
        <p:spPr>
          <a:xfrm>
            <a:off x="2894552" y="4703661"/>
            <a:ext cx="1975275" cy="1012024"/>
          </a:xfrm>
          <a:prstGeom prst="rect">
            <a:avLst/>
          </a:prstGeom>
        </p:spPr>
      </p:pic>
    </p:spTree>
    <p:extLst>
      <p:ext uri="{BB962C8B-B14F-4D97-AF65-F5344CB8AC3E}">
        <p14:creationId xmlns:p14="http://schemas.microsoft.com/office/powerpoint/2010/main" val="229935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7567700" y="3532732"/>
            <a:ext cx="2388478" cy="580668"/>
          </a:xfrm>
          <a:prstGeom prst="rect">
            <a:avLst/>
          </a:prstGeom>
          <a:noFill/>
        </p:spPr>
        <p:txBody>
          <a:bodyPr wrap="none" rtlCol="0">
            <a:spAutoFit/>
          </a:bodyPr>
          <a:lstStyle/>
          <a:p>
            <a:r>
              <a:rPr lang="de-DE" dirty="0" smtClean="0"/>
              <a:t>Eventhandling</a:t>
            </a:r>
            <a:endParaRPr lang="en-US" dirty="0"/>
          </a:p>
        </p:txBody>
      </p:sp>
      <p:sp>
        <p:nvSpPr>
          <p:cNvPr id="7" name="Textfeld 6"/>
          <p:cNvSpPr txBox="1"/>
          <p:nvPr/>
        </p:nvSpPr>
        <p:spPr>
          <a:xfrm>
            <a:off x="7567700" y="5274736"/>
            <a:ext cx="1506695" cy="580668"/>
          </a:xfrm>
          <a:prstGeom prst="rect">
            <a:avLst/>
          </a:prstGeom>
          <a:noFill/>
        </p:spPr>
        <p:txBody>
          <a:bodyPr wrap="none" rtlCol="0">
            <a:spAutoFit/>
          </a:bodyPr>
          <a:lstStyle/>
          <a:p>
            <a:r>
              <a:rPr lang="de-DE" dirty="0" smtClean="0"/>
              <a:t>Streams</a:t>
            </a:r>
            <a:endParaRPr lang="de-DE" dirty="0"/>
          </a:p>
        </p:txBody>
      </p:sp>
      <p:sp>
        <p:nvSpPr>
          <p:cNvPr id="8" name="Textfeld 7"/>
          <p:cNvSpPr txBox="1"/>
          <p:nvPr/>
        </p:nvSpPr>
        <p:spPr>
          <a:xfrm>
            <a:off x="7567700" y="5855404"/>
            <a:ext cx="3211708" cy="580668"/>
          </a:xfrm>
          <a:prstGeom prst="rect">
            <a:avLst/>
          </a:prstGeom>
          <a:noFill/>
        </p:spPr>
        <p:txBody>
          <a:bodyPr wrap="none" rtlCol="0">
            <a:spAutoFit/>
          </a:bodyPr>
          <a:lstStyle/>
          <a:p>
            <a:r>
              <a:rPr lang="de-DE" dirty="0" smtClean="0"/>
              <a:t>Exception Handling</a:t>
            </a:r>
            <a:endParaRPr lang="en-US" dirty="0"/>
          </a:p>
        </p:txBody>
      </p:sp>
      <p:sp>
        <p:nvSpPr>
          <p:cNvPr id="9" name="Textfeld 8"/>
          <p:cNvSpPr txBox="1"/>
          <p:nvPr/>
        </p:nvSpPr>
        <p:spPr>
          <a:xfrm>
            <a:off x="7567700" y="4113400"/>
            <a:ext cx="2165386" cy="580668"/>
          </a:xfrm>
          <a:prstGeom prst="rect">
            <a:avLst/>
          </a:prstGeom>
          <a:noFill/>
        </p:spPr>
        <p:txBody>
          <a:bodyPr wrap="none" rtlCol="0">
            <a:spAutoFit/>
          </a:bodyPr>
          <a:lstStyle/>
          <a:p>
            <a:r>
              <a:rPr lang="de-DE" dirty="0"/>
              <a:t>Polymorphie</a:t>
            </a:r>
            <a:endParaRPr lang="en-US" dirty="0"/>
          </a:p>
        </p:txBody>
      </p:sp>
      <p:sp>
        <p:nvSpPr>
          <p:cNvPr id="10" name="Textfeld 9"/>
          <p:cNvSpPr txBox="1"/>
          <p:nvPr/>
        </p:nvSpPr>
        <p:spPr>
          <a:xfrm>
            <a:off x="7567700" y="4694068"/>
            <a:ext cx="1834929" cy="580668"/>
          </a:xfrm>
          <a:prstGeom prst="rect">
            <a:avLst/>
          </a:prstGeom>
          <a:noFill/>
        </p:spPr>
        <p:txBody>
          <a:bodyPr wrap="none" rtlCol="0">
            <a:spAutoFit/>
          </a:bodyPr>
          <a:lstStyle/>
          <a:p>
            <a:r>
              <a:rPr lang="de-DE" dirty="0"/>
              <a:t>Threading</a:t>
            </a:r>
          </a:p>
        </p:txBody>
      </p:sp>
      <p:sp>
        <p:nvSpPr>
          <p:cNvPr id="12" name="Textfeld 11"/>
          <p:cNvSpPr txBox="1"/>
          <p:nvPr/>
        </p:nvSpPr>
        <p:spPr>
          <a:xfrm>
            <a:off x="3721465" y="345921"/>
            <a:ext cx="2796350" cy="707886"/>
          </a:xfrm>
          <a:prstGeom prst="rect">
            <a:avLst/>
          </a:prstGeom>
          <a:noFill/>
        </p:spPr>
        <p:txBody>
          <a:bodyPr wrap="square" rtlCol="0">
            <a:spAutoFit/>
          </a:bodyPr>
          <a:lstStyle/>
          <a:p>
            <a:pPr algn="ctr"/>
            <a:r>
              <a:rPr lang="de-DE" sz="4000" dirty="0" smtClean="0"/>
              <a:t>ÜBERBLICK</a:t>
            </a:r>
            <a:endParaRPr lang="en-US" sz="4000" dirty="0"/>
          </a:p>
        </p:txBody>
      </p:sp>
      <p:pic>
        <p:nvPicPr>
          <p:cNvPr id="13" name="Grafik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593" y="1902791"/>
            <a:ext cx="4822769" cy="2856497"/>
          </a:xfrm>
          <a:prstGeom prst="rect">
            <a:avLst/>
          </a:prstGeom>
          <a:ln w="9525" cap="flat">
            <a:solidFill>
              <a:srgbClr val="383838"/>
            </a:solidFill>
          </a:ln>
          <a:effectLst>
            <a:outerShdw blurRad="152400" dist="317500" dir="6000000" sx="105000" sy="105000" algn="tl" rotWithShape="0">
              <a:srgbClr val="000000">
                <a:alpha val="30000"/>
              </a:srgbClr>
            </a:outerShdw>
          </a:effectLst>
          <a:scene3d>
            <a:camera prst="perspectiveRight" fov="2100000">
              <a:rot lat="0" lon="20400000" rev="0"/>
            </a:camera>
            <a:lightRig rig="threePt" dir="t"/>
          </a:scene3d>
          <a:sp3d extrusionH="889000" prstMaterial="matte">
            <a:extrusionClr>
              <a:srgbClr val="777777"/>
            </a:extrusionClr>
          </a:sp3d>
        </p:spPr>
      </p:pic>
      <p:pic>
        <p:nvPicPr>
          <p:cNvPr id="14" name="Grafik 13"/>
          <p:cNvPicPr>
            <a:picLocks noChangeAspect="1"/>
          </p:cNvPicPr>
          <p:nvPr/>
        </p:nvPicPr>
        <p:blipFill>
          <a:blip r:embed="rId3"/>
          <a:stretch>
            <a:fillRect/>
          </a:stretch>
        </p:blipFill>
        <p:spPr>
          <a:xfrm>
            <a:off x="7567700" y="1473323"/>
            <a:ext cx="2627604" cy="1158340"/>
          </a:xfrm>
          <a:prstGeom prst="rect">
            <a:avLst/>
          </a:prstGeom>
          <a:solidFill>
            <a:schemeClr val="bg2">
              <a:alpha val="52000"/>
            </a:schemeClr>
          </a:solidFill>
        </p:spPr>
      </p:pic>
      <p:grpSp>
        <p:nvGrpSpPr>
          <p:cNvPr id="5" name="Gruppieren 4"/>
          <p:cNvGrpSpPr/>
          <p:nvPr/>
        </p:nvGrpSpPr>
        <p:grpSpPr>
          <a:xfrm>
            <a:off x="7567700" y="2724743"/>
            <a:ext cx="1962396" cy="714908"/>
            <a:chOff x="7567700" y="2712866"/>
            <a:chExt cx="1962396" cy="714908"/>
          </a:xfrm>
        </p:grpSpPr>
        <p:sp>
          <p:nvSpPr>
            <p:cNvPr id="11" name="Textfeld 10"/>
            <p:cNvSpPr txBox="1"/>
            <p:nvPr/>
          </p:nvSpPr>
          <p:spPr>
            <a:xfrm>
              <a:off x="7567700" y="2712866"/>
              <a:ext cx="1962396" cy="369331"/>
            </a:xfrm>
            <a:prstGeom prst="rect">
              <a:avLst/>
            </a:prstGeom>
            <a:noFill/>
          </p:spPr>
          <p:txBody>
            <a:bodyPr wrap="none" rtlCol="0">
              <a:spAutoFit/>
            </a:bodyPr>
            <a:lstStyle/>
            <a:p>
              <a:r>
                <a:rPr lang="de-DE" dirty="0"/>
                <a:t>Functional </a:t>
              </a:r>
              <a:r>
                <a:rPr lang="de-DE" dirty="0" smtClean="0"/>
                <a:t>Interface</a:t>
              </a:r>
            </a:p>
          </p:txBody>
        </p:sp>
        <p:sp>
          <p:nvSpPr>
            <p:cNvPr id="3" name="Textfeld 2"/>
            <p:cNvSpPr txBox="1"/>
            <p:nvPr/>
          </p:nvSpPr>
          <p:spPr>
            <a:xfrm>
              <a:off x="8025341" y="2996887"/>
              <a:ext cx="1317990" cy="430887"/>
            </a:xfrm>
            <a:prstGeom prst="rect">
              <a:avLst/>
            </a:prstGeom>
            <a:noFill/>
          </p:spPr>
          <p:txBody>
            <a:bodyPr wrap="none" rtlCol="0">
              <a:spAutoFit/>
            </a:bodyPr>
            <a:lstStyle/>
            <a:p>
              <a:r>
                <a:rPr lang="de-DE" sz="1100" dirty="0"/>
                <a:t>Lambda </a:t>
              </a:r>
              <a:r>
                <a:rPr lang="de-DE" sz="1100" dirty="0" smtClean="0"/>
                <a:t>Expressions</a:t>
              </a:r>
            </a:p>
            <a:p>
              <a:r>
                <a:rPr lang="de-DE" sz="1100" dirty="0" smtClean="0"/>
                <a:t>Method </a:t>
              </a:r>
              <a:r>
                <a:rPr lang="de-DE" sz="1100" dirty="0"/>
                <a:t>References</a:t>
              </a:r>
              <a:endParaRPr lang="en-US" sz="1100" dirty="0"/>
            </a:p>
          </p:txBody>
        </p:sp>
      </p:grpSp>
    </p:spTree>
    <p:extLst>
      <p:ext uri="{BB962C8B-B14F-4D97-AF65-F5344CB8AC3E}">
        <p14:creationId xmlns:p14="http://schemas.microsoft.com/office/powerpoint/2010/main" val="15619789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extLst mod="1">
    <p:ext uri="{E180D4A7-C9FB-4DFB-919C-405C955672EB}">
      <p14:showEvtLst xmlns:p14="http://schemas.microsoft.com/office/powerpoint/2010/main">
        <p14:playEvt time="22" objId="5"/>
        <p14:stopEvt time="13761" objId="5"/>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6551861" y="4434217"/>
            <a:ext cx="4756219"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sz="6000" dirty="0"/>
              <a:t>Danke für Ihren Besuch!</a:t>
            </a:r>
            <a:endParaRPr lang="en-US" sz="6000" dirty="0"/>
          </a:p>
        </p:txBody>
      </p:sp>
    </p:spTree>
    <p:extLst>
      <p:ext uri="{BB962C8B-B14F-4D97-AF65-F5344CB8AC3E}">
        <p14:creationId xmlns:p14="http://schemas.microsoft.com/office/powerpoint/2010/main" val="104654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38" y="1322364"/>
            <a:ext cx="5437234" cy="3174444"/>
          </a:xfrm>
          <a:prstGeom prst="rect">
            <a:avLst/>
          </a:prstGeom>
          <a:ln w="22225">
            <a:noFill/>
          </a:ln>
          <a:effectLst>
            <a:outerShdw blurRad="50800" dist="38100" dir="2700000" algn="tl" rotWithShape="0">
              <a:prstClr val="black">
                <a:alpha val="40000"/>
              </a:prstClr>
            </a:outerShdw>
          </a:effectLst>
        </p:spPr>
      </p:pic>
      <p:sp>
        <p:nvSpPr>
          <p:cNvPr id="5" name="Textfeld 4"/>
          <p:cNvSpPr txBox="1"/>
          <p:nvPr/>
        </p:nvSpPr>
        <p:spPr>
          <a:xfrm>
            <a:off x="4148150" y="259525"/>
            <a:ext cx="6213560" cy="584775"/>
          </a:xfrm>
          <a:prstGeom prst="rect">
            <a:avLst/>
          </a:prstGeom>
          <a:noFill/>
          <a:effectLst/>
        </p:spPr>
        <p:txBody>
          <a:bodyPr wrap="none" rtlCol="0">
            <a:spAutoFit/>
          </a:bodyPr>
          <a:lstStyle/>
          <a:p>
            <a:r>
              <a:rPr lang="de-AT" sz="3200" dirty="0" smtClean="0">
                <a:latin typeface="Bahnschrift Condensed" panose="020B0502040204020203" pitchFamily="34" charset="0"/>
              </a:rPr>
              <a:t>Badegäste</a:t>
            </a:r>
            <a:r>
              <a:rPr lang="de-AT" sz="3200" dirty="0" smtClean="0">
                <a:effectLst>
                  <a:outerShdw blurRad="38100" dist="38100" dir="2700000" algn="tl">
                    <a:srgbClr val="000000">
                      <a:alpha val="43137"/>
                    </a:srgbClr>
                  </a:outerShdw>
                </a:effectLst>
                <a:latin typeface="Bahnschrift Condensed" panose="020B0502040204020203" pitchFamily="34" charset="0"/>
              </a:rPr>
              <a:t> </a:t>
            </a:r>
            <a:r>
              <a:rPr lang="de-AT" sz="3200" dirty="0" smtClean="0">
                <a:latin typeface="Bahnschrift Condensed" panose="020B0502040204020203" pitchFamily="34" charset="0"/>
              </a:rPr>
              <a:t>bedienen den Kassenautomaten...</a:t>
            </a:r>
            <a:endParaRPr lang="en-US" sz="3200" dirty="0">
              <a:latin typeface="Bahnschrift Condensed" panose="020B0502040204020203" pitchFamily="34" charset="0"/>
            </a:endParaRPr>
          </a:p>
        </p:txBody>
      </p:sp>
      <p:sp>
        <p:nvSpPr>
          <p:cNvPr id="12" name="Textfeld 11"/>
          <p:cNvSpPr txBox="1"/>
          <p:nvPr/>
        </p:nvSpPr>
        <p:spPr>
          <a:xfrm>
            <a:off x="515938" y="259525"/>
            <a:ext cx="3600000" cy="707886"/>
          </a:xfrm>
          <a:prstGeom prst="rect">
            <a:avLst/>
          </a:prstGeom>
          <a:solidFill>
            <a:schemeClr val="accent1">
              <a:lumMod val="20000"/>
              <a:lumOff val="80000"/>
            </a:schemeClr>
          </a:solidFill>
        </p:spPr>
        <p:txBody>
          <a:bodyPr wrap="square" rtlCol="0">
            <a:spAutoFit/>
          </a:bodyPr>
          <a:lstStyle>
            <a:defPPr>
              <a:defRPr lang="en-US"/>
            </a:defPPr>
            <a:lvl1pPr>
              <a:defRPr sz="2000">
                <a:latin typeface="Consolas" panose="020B0609020204030204" pitchFamily="49" charset="0"/>
              </a:defRPr>
            </a:lvl1pPr>
          </a:lstStyle>
          <a:p>
            <a:r>
              <a:rPr lang="de-AT" dirty="0"/>
              <a:t>Functional Interface -Lambda, Method Reference</a:t>
            </a:r>
            <a:endParaRPr lang="en-US" dirty="0"/>
          </a:p>
        </p:txBody>
      </p:sp>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978" y="1525232"/>
            <a:ext cx="2784166" cy="3926958"/>
          </a:xfrm>
          <a:prstGeom prst="rect">
            <a:avLst/>
          </a:prstGeom>
        </p:spPr>
      </p:pic>
    </p:spTree>
    <p:custDataLst>
      <p:tags r:id="rId2"/>
    </p:custDataLst>
    <p:extLst>
      <p:ext uri="{BB962C8B-B14F-4D97-AF65-F5344CB8AC3E}">
        <p14:creationId xmlns:p14="http://schemas.microsoft.com/office/powerpoint/2010/main" val="685734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iterate type="lt">
                                    <p:tmPct val="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1" nodeType="withEffect">
                                  <p:stCondLst>
                                    <p:cond delay="0"/>
                                  </p:stCondLst>
                                  <p:iterate type="lt">
                                    <p:tmPct val="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38" y="1322364"/>
            <a:ext cx="5437234" cy="3174444"/>
          </a:xfrm>
          <a:prstGeom prst="rect">
            <a:avLst/>
          </a:prstGeom>
          <a:ln w="22225">
            <a:noFill/>
          </a:ln>
          <a:effectLst>
            <a:outerShdw blurRad="50800" dist="38100" dir="2700000" algn="tl" rotWithShape="0">
              <a:prstClr val="black">
                <a:alpha val="40000"/>
              </a:prstClr>
            </a:outerShdw>
          </a:effectLst>
        </p:spPr>
      </p:pic>
      <p:sp>
        <p:nvSpPr>
          <p:cNvPr id="5" name="Textfeld 4"/>
          <p:cNvSpPr txBox="1"/>
          <p:nvPr/>
        </p:nvSpPr>
        <p:spPr>
          <a:xfrm>
            <a:off x="4148150" y="259525"/>
            <a:ext cx="7527913" cy="1077218"/>
          </a:xfrm>
          <a:prstGeom prst="rect">
            <a:avLst/>
          </a:prstGeom>
          <a:noFill/>
        </p:spPr>
        <p:txBody>
          <a:bodyPr wrap="square" rtlCol="0">
            <a:spAutoFit/>
          </a:bodyPr>
          <a:lstStyle/>
          <a:p>
            <a:r>
              <a:rPr lang="de-AT" sz="3200" dirty="0">
                <a:latin typeface="Bahnschrift Condensed" panose="020B0502040204020203" pitchFamily="34" charset="0"/>
              </a:rPr>
              <a:t>Badegäste</a:t>
            </a:r>
            <a:r>
              <a:rPr lang="de-AT" sz="3200" dirty="0">
                <a:effectLst>
                  <a:outerShdw blurRad="38100" dist="38100" dir="2700000" algn="tl">
                    <a:srgbClr val="000000">
                      <a:alpha val="43137"/>
                    </a:srgbClr>
                  </a:outerShdw>
                </a:effectLst>
                <a:latin typeface="Bahnschrift Condensed" panose="020B0502040204020203" pitchFamily="34" charset="0"/>
              </a:rPr>
              <a:t> </a:t>
            </a:r>
            <a:r>
              <a:rPr lang="de-AT" sz="3200" dirty="0">
                <a:latin typeface="Bahnschrift Condensed" panose="020B0502040204020203" pitchFamily="34" charset="0"/>
              </a:rPr>
              <a:t>bedienen den </a:t>
            </a:r>
            <a:r>
              <a:rPr lang="de-AT" sz="3200" dirty="0" smtClean="0">
                <a:latin typeface="Bahnschrift Condensed" panose="020B0502040204020203" pitchFamily="34" charset="0"/>
              </a:rPr>
              <a:t>Kassenautomaten</a:t>
            </a:r>
            <a:endParaRPr lang="en-US" sz="3200" dirty="0">
              <a:latin typeface="Bahnschrift Condensed" panose="020B0502040204020203" pitchFamily="34" charset="0"/>
            </a:endParaRPr>
          </a:p>
          <a:p>
            <a:r>
              <a:rPr lang="de-AT" sz="3200" dirty="0" smtClean="0">
                <a:latin typeface="Bahnschrift Condensed" panose="020B0502040204020203" pitchFamily="34" charset="0"/>
              </a:rPr>
              <a:t>wählen </a:t>
            </a:r>
            <a:r>
              <a:rPr lang="de-AT" sz="3200" dirty="0">
                <a:latin typeface="Bahnschrift Condensed" panose="020B0502040204020203" pitchFamily="34" charset="0"/>
              </a:rPr>
              <a:t>ihren Tarif und erhalten ein Chip-Armband.</a:t>
            </a:r>
            <a:endParaRPr lang="en-US" sz="3200" dirty="0">
              <a:latin typeface="Bahnschrift Condensed" panose="020B0502040204020203" pitchFamily="34" charset="0"/>
            </a:endParaRPr>
          </a:p>
        </p:txBody>
      </p:sp>
      <p:sp>
        <p:nvSpPr>
          <p:cNvPr id="8" name="Ellipse 7"/>
          <p:cNvSpPr/>
          <p:nvPr/>
        </p:nvSpPr>
        <p:spPr>
          <a:xfrm>
            <a:off x="590763" y="1605279"/>
            <a:ext cx="1664757" cy="4673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9" name="Ellipse 8"/>
          <p:cNvSpPr/>
          <p:nvPr/>
        </p:nvSpPr>
        <p:spPr>
          <a:xfrm>
            <a:off x="560230" y="2247771"/>
            <a:ext cx="1695290" cy="42604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0" name="Ellipse 9"/>
          <p:cNvSpPr/>
          <p:nvPr/>
        </p:nvSpPr>
        <p:spPr>
          <a:xfrm>
            <a:off x="560230" y="2811943"/>
            <a:ext cx="1695290" cy="4630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Textfeld 11"/>
          <p:cNvSpPr txBox="1"/>
          <p:nvPr/>
        </p:nvSpPr>
        <p:spPr>
          <a:xfrm>
            <a:off x="515938" y="259525"/>
            <a:ext cx="3600000" cy="707886"/>
          </a:xfrm>
          <a:prstGeom prst="rect">
            <a:avLst/>
          </a:prstGeom>
          <a:solidFill>
            <a:schemeClr val="accent1">
              <a:lumMod val="20000"/>
              <a:lumOff val="80000"/>
            </a:schemeClr>
          </a:solidFill>
        </p:spPr>
        <p:txBody>
          <a:bodyPr wrap="square" rtlCol="0">
            <a:spAutoFit/>
          </a:bodyPr>
          <a:lstStyle>
            <a:defPPr>
              <a:defRPr lang="en-US"/>
            </a:defPPr>
            <a:lvl1pPr>
              <a:defRPr sz="2000">
                <a:latin typeface="Consolas" panose="020B0609020204030204" pitchFamily="49" charset="0"/>
              </a:defRPr>
            </a:lvl1pPr>
          </a:lstStyle>
          <a:p>
            <a:r>
              <a:rPr lang="de-AT" dirty="0"/>
              <a:t>Functional Interface -Lambda, Method Reference</a:t>
            </a:r>
            <a:endParaRPr lang="en-US" dirty="0"/>
          </a:p>
        </p:txBody>
      </p:sp>
      <p:sp>
        <p:nvSpPr>
          <p:cNvPr id="14" name="Rechteck 13"/>
          <p:cNvSpPr/>
          <p:nvPr/>
        </p:nvSpPr>
        <p:spPr>
          <a:xfrm>
            <a:off x="560231" y="3488711"/>
            <a:ext cx="669130" cy="290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7978" y="1525232"/>
            <a:ext cx="2784166" cy="3926958"/>
          </a:xfrm>
          <a:prstGeom prst="rect">
            <a:avLst/>
          </a:prstGeom>
        </p:spPr>
      </p:pic>
    </p:spTree>
    <p:extLst>
      <p:ext uri="{BB962C8B-B14F-4D97-AF65-F5344CB8AC3E}">
        <p14:creationId xmlns:p14="http://schemas.microsoft.com/office/powerpoint/2010/main" val="2624998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38" y="1322364"/>
            <a:ext cx="5437234" cy="3174444"/>
          </a:xfrm>
          <a:prstGeom prst="rect">
            <a:avLst/>
          </a:prstGeom>
          <a:ln w="22225">
            <a:noFill/>
          </a:ln>
          <a:effectLst>
            <a:outerShdw blurRad="50800" dist="38100" dir="2700000" algn="tl" rotWithShape="0">
              <a:prstClr val="black">
                <a:alpha val="40000"/>
              </a:prstClr>
            </a:outerShdw>
          </a:effectLst>
        </p:spPr>
      </p:pic>
      <p:sp>
        <p:nvSpPr>
          <p:cNvPr id="5" name="Textfeld 4"/>
          <p:cNvSpPr txBox="1"/>
          <p:nvPr/>
        </p:nvSpPr>
        <p:spPr>
          <a:xfrm>
            <a:off x="4148150" y="259525"/>
            <a:ext cx="7527913" cy="1077218"/>
          </a:xfrm>
          <a:prstGeom prst="rect">
            <a:avLst/>
          </a:prstGeom>
          <a:noFill/>
        </p:spPr>
        <p:txBody>
          <a:bodyPr wrap="square" rtlCol="0">
            <a:spAutoFit/>
          </a:bodyPr>
          <a:lstStyle/>
          <a:p>
            <a:r>
              <a:rPr lang="de-AT" sz="3200" dirty="0">
                <a:latin typeface="Bahnschrift Condensed" panose="020B0502040204020203" pitchFamily="34" charset="0"/>
              </a:rPr>
              <a:t>Badegäste</a:t>
            </a:r>
            <a:r>
              <a:rPr lang="de-AT" sz="3200" dirty="0">
                <a:effectLst>
                  <a:outerShdw blurRad="38100" dist="38100" dir="2700000" algn="tl">
                    <a:srgbClr val="000000">
                      <a:alpha val="43137"/>
                    </a:srgbClr>
                  </a:outerShdw>
                </a:effectLst>
                <a:latin typeface="Bahnschrift Condensed" panose="020B0502040204020203" pitchFamily="34" charset="0"/>
              </a:rPr>
              <a:t> </a:t>
            </a:r>
            <a:r>
              <a:rPr lang="de-AT" sz="3200" dirty="0">
                <a:latin typeface="Bahnschrift Condensed" panose="020B0502040204020203" pitchFamily="34" charset="0"/>
              </a:rPr>
              <a:t>bedienen den </a:t>
            </a:r>
            <a:r>
              <a:rPr lang="de-AT" sz="3200" dirty="0" smtClean="0">
                <a:latin typeface="Bahnschrift Condensed" panose="020B0502040204020203" pitchFamily="34" charset="0"/>
              </a:rPr>
              <a:t>Kassenautomaten</a:t>
            </a:r>
            <a:endParaRPr lang="en-US" sz="3200" dirty="0" smtClean="0">
              <a:latin typeface="Bahnschrift Condensed" panose="020B0502040204020203" pitchFamily="34" charset="0"/>
            </a:endParaRPr>
          </a:p>
          <a:p>
            <a:r>
              <a:rPr lang="de-AT" sz="3200" dirty="0" smtClean="0">
                <a:latin typeface="Bahnschrift Condensed" panose="020B0502040204020203" pitchFamily="34" charset="0"/>
              </a:rPr>
              <a:t>wählen ihren Tarif und erhalten ein Chip-Armband.</a:t>
            </a:r>
            <a:endParaRPr lang="en-US" sz="3200" dirty="0">
              <a:latin typeface="Bahnschrift Condensed" panose="020B0502040204020203" pitchFamily="34" charset="0"/>
            </a:endParaRPr>
          </a:p>
        </p:txBody>
      </p:sp>
      <p:sp>
        <p:nvSpPr>
          <p:cNvPr id="8" name="Ellipse 7"/>
          <p:cNvSpPr/>
          <p:nvPr/>
        </p:nvSpPr>
        <p:spPr>
          <a:xfrm>
            <a:off x="590763" y="1605279"/>
            <a:ext cx="1664757" cy="4673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9" name="Ellipse 8"/>
          <p:cNvSpPr/>
          <p:nvPr/>
        </p:nvSpPr>
        <p:spPr>
          <a:xfrm>
            <a:off x="560230" y="2247771"/>
            <a:ext cx="1695290" cy="42604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0" name="Ellipse 9"/>
          <p:cNvSpPr/>
          <p:nvPr/>
        </p:nvSpPr>
        <p:spPr>
          <a:xfrm>
            <a:off x="560230" y="2811943"/>
            <a:ext cx="1695290" cy="4630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Textfeld 11"/>
          <p:cNvSpPr txBox="1"/>
          <p:nvPr/>
        </p:nvSpPr>
        <p:spPr>
          <a:xfrm>
            <a:off x="515938" y="259525"/>
            <a:ext cx="3600000" cy="709200"/>
          </a:xfrm>
          <a:prstGeom prst="rect">
            <a:avLst/>
          </a:prstGeom>
          <a:solidFill>
            <a:schemeClr val="accent1">
              <a:lumMod val="20000"/>
              <a:lumOff val="80000"/>
            </a:schemeClr>
          </a:solidFill>
        </p:spPr>
        <p:txBody>
          <a:bodyPr wrap="square" rtlCol="0">
            <a:spAutoFit/>
          </a:bodyPr>
          <a:lstStyle>
            <a:defPPr>
              <a:defRPr lang="en-US"/>
            </a:defPPr>
            <a:lvl1pPr>
              <a:defRPr sz="2000">
                <a:latin typeface="Consolas" panose="020B0609020204030204" pitchFamily="49" charset="0"/>
              </a:defRPr>
            </a:lvl1pPr>
          </a:lstStyle>
          <a:p>
            <a:r>
              <a:rPr lang="de-AT" dirty="0"/>
              <a:t>Functional Interface -Lambda, Method Reference</a:t>
            </a:r>
            <a:endParaRPr lang="en-US" dirty="0"/>
          </a:p>
        </p:txBody>
      </p:sp>
      <p:sp>
        <p:nvSpPr>
          <p:cNvPr id="14" name="Rechteck 13"/>
          <p:cNvSpPr/>
          <p:nvPr/>
        </p:nvSpPr>
        <p:spPr>
          <a:xfrm>
            <a:off x="560231" y="3488711"/>
            <a:ext cx="669130" cy="290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978" y="1525232"/>
            <a:ext cx="2784166" cy="3926958"/>
          </a:xfrm>
          <a:prstGeom prst="rect">
            <a:avLst/>
          </a:prstGeom>
        </p:spPr>
      </p:pic>
    </p:spTree>
    <p:custDataLst>
      <p:tags r:id="rId2"/>
    </p:custDataLst>
    <p:extLst>
      <p:ext uri="{BB962C8B-B14F-4D97-AF65-F5344CB8AC3E}">
        <p14:creationId xmlns:p14="http://schemas.microsoft.com/office/powerpoint/2010/main" val="10123557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590763" y="1605279"/>
            <a:ext cx="1664757" cy="4673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9" name="Ellipse 8"/>
          <p:cNvSpPr/>
          <p:nvPr/>
        </p:nvSpPr>
        <p:spPr>
          <a:xfrm>
            <a:off x="560230" y="2247771"/>
            <a:ext cx="1695290" cy="42604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0" name="Ellipse 9"/>
          <p:cNvSpPr/>
          <p:nvPr/>
        </p:nvSpPr>
        <p:spPr>
          <a:xfrm>
            <a:off x="560230" y="2811943"/>
            <a:ext cx="1695290" cy="4630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Textfeld 11"/>
          <p:cNvSpPr txBox="1"/>
          <p:nvPr/>
        </p:nvSpPr>
        <p:spPr>
          <a:xfrm>
            <a:off x="515938" y="259525"/>
            <a:ext cx="3600000" cy="707886"/>
          </a:xfrm>
          <a:prstGeom prst="rect">
            <a:avLst/>
          </a:prstGeom>
          <a:solidFill>
            <a:schemeClr val="accent1">
              <a:lumMod val="20000"/>
              <a:lumOff val="80000"/>
            </a:schemeClr>
          </a:solidFill>
        </p:spPr>
        <p:txBody>
          <a:bodyPr wrap="square" rtlCol="0">
            <a:spAutoFit/>
          </a:bodyPr>
          <a:lstStyle/>
          <a:p>
            <a:r>
              <a:rPr lang="de-AT" sz="2000" dirty="0">
                <a:latin typeface="Consolas" panose="020B0609020204030204" pitchFamily="49" charset="0"/>
              </a:rPr>
              <a:t>Functional Interface -Lambda, Method Reference</a:t>
            </a:r>
            <a:endParaRPr lang="en-US" sz="2000" dirty="0">
              <a:latin typeface="Consolas" panose="020B0609020204030204" pitchFamily="49" charset="0"/>
            </a:endParaRPr>
          </a:p>
        </p:txBody>
      </p:sp>
      <p:sp>
        <p:nvSpPr>
          <p:cNvPr id="14" name="Rechteck 13"/>
          <p:cNvSpPr/>
          <p:nvPr/>
        </p:nvSpPr>
        <p:spPr>
          <a:xfrm>
            <a:off x="560231" y="3488711"/>
            <a:ext cx="669130" cy="290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 name="Textfeld 1"/>
          <p:cNvSpPr txBox="1"/>
          <p:nvPr/>
        </p:nvSpPr>
        <p:spPr>
          <a:xfrm>
            <a:off x="6614160" y="2951131"/>
            <a:ext cx="4185920" cy="461665"/>
          </a:xfrm>
          <a:prstGeom prst="rect">
            <a:avLst/>
          </a:prstGeom>
          <a:solidFill>
            <a:schemeClr val="bg2">
              <a:alpha val="49000"/>
            </a:schemeClr>
          </a:solidFill>
        </p:spPr>
        <p:txBody>
          <a:bodyPr wrap="square" rtlCol="0">
            <a:spAutoFit/>
          </a:bodyPr>
          <a:lstStyle/>
          <a:p>
            <a:r>
              <a:rPr lang="de-DE" sz="2400" dirty="0" smtClean="0"/>
              <a:t>Was </a:t>
            </a:r>
            <a:r>
              <a:rPr lang="de-DE" sz="2400" dirty="0"/>
              <a:t>geschieht</a:t>
            </a:r>
            <a:r>
              <a:rPr lang="de-DE" sz="2400" dirty="0" smtClean="0"/>
              <a:t> im Programm?</a:t>
            </a:r>
            <a:endParaRPr lang="en-US" sz="2400" dirty="0"/>
          </a:p>
        </p:txBody>
      </p:sp>
      <p:pic>
        <p:nvPicPr>
          <p:cNvPr id="6" name="Grafik 5"/>
          <p:cNvPicPr>
            <a:picLocks noChangeAspect="1"/>
          </p:cNvPicPr>
          <p:nvPr/>
        </p:nvPicPr>
        <p:blipFill>
          <a:blip r:embed="rId3"/>
          <a:stretch>
            <a:fillRect/>
          </a:stretch>
        </p:blipFill>
        <p:spPr>
          <a:xfrm>
            <a:off x="6298957" y="3948162"/>
            <a:ext cx="5608806" cy="323116"/>
          </a:xfrm>
          <a:prstGeom prst="rect">
            <a:avLst/>
          </a:prstGeom>
        </p:spPr>
      </p:pic>
      <p:sp>
        <p:nvSpPr>
          <p:cNvPr id="3" name="Textfeld 2"/>
          <p:cNvSpPr txBox="1"/>
          <p:nvPr/>
        </p:nvSpPr>
        <p:spPr>
          <a:xfrm>
            <a:off x="6480810" y="4086612"/>
            <a:ext cx="1771650" cy="369332"/>
          </a:xfrm>
          <a:prstGeom prst="rect">
            <a:avLst/>
          </a:prstGeom>
          <a:noFill/>
        </p:spPr>
        <p:txBody>
          <a:bodyPr wrap="square" rtlCol="0">
            <a:spAutoFit/>
          </a:bodyPr>
          <a:lstStyle/>
          <a:p>
            <a:r>
              <a:rPr lang="de-DE" dirty="0" smtClean="0"/>
              <a:t>…</a:t>
            </a:r>
          </a:p>
        </p:txBody>
      </p:sp>
      <p:pic>
        <p:nvPicPr>
          <p:cNvPr id="13" name="Grafik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38" y="1322364"/>
            <a:ext cx="5437234" cy="3174444"/>
          </a:xfrm>
          <a:prstGeom prst="rect">
            <a:avLst/>
          </a:prstGeom>
          <a:ln w="22225">
            <a:noFill/>
          </a:ln>
          <a:effectLst>
            <a:outerShdw blurRad="50800" dist="38100" dir="2700000" algn="tl" rotWithShape="0">
              <a:prstClr val="black">
                <a:alpha val="40000"/>
              </a:prstClr>
            </a:outerShdw>
          </a:effectLst>
        </p:spPr>
      </p:pic>
      <p:sp>
        <p:nvSpPr>
          <p:cNvPr id="16" name="Ellipse 15"/>
          <p:cNvSpPr/>
          <p:nvPr/>
        </p:nvSpPr>
        <p:spPr>
          <a:xfrm>
            <a:off x="561600" y="2246400"/>
            <a:ext cx="1695290" cy="42604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7" name="Ellipse 16"/>
          <p:cNvSpPr/>
          <p:nvPr/>
        </p:nvSpPr>
        <p:spPr>
          <a:xfrm>
            <a:off x="590400" y="1605600"/>
            <a:ext cx="1663200" cy="46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5" name="Ellipse 14"/>
          <p:cNvSpPr/>
          <p:nvPr/>
        </p:nvSpPr>
        <p:spPr>
          <a:xfrm>
            <a:off x="561600" y="2811600"/>
            <a:ext cx="1695290" cy="463046"/>
          </a:xfrm>
          <a:prstGeom prst="ellipse">
            <a:avLst/>
          </a:prstGeom>
          <a:noFill/>
          <a:ln w="190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w="12700">
                <a:solidFill>
                  <a:prstClr val="black"/>
                </a:solidFill>
              </a:ln>
              <a:solidFill>
                <a:prstClr val="white"/>
              </a:solidFill>
              <a:effectLst/>
              <a:uLnTx/>
              <a:uFillTx/>
              <a:latin typeface="Tw Cen MT" panose="020B0602020104020603"/>
              <a:ea typeface="+mn-ea"/>
              <a:cs typeface="+mn-cs"/>
            </a:endParaRPr>
          </a:p>
        </p:txBody>
      </p:sp>
      <p:sp>
        <p:nvSpPr>
          <p:cNvPr id="18" name="Rechteck 17"/>
          <p:cNvSpPr/>
          <p:nvPr/>
        </p:nvSpPr>
        <p:spPr>
          <a:xfrm>
            <a:off x="561600" y="3488400"/>
            <a:ext cx="669130" cy="290809"/>
          </a:xfrm>
          <a:prstGeom prst="rect">
            <a:avLst/>
          </a:prstGeom>
          <a:noFill/>
          <a:ln w="158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Tw Cen MT" panose="020B0602020104020603"/>
              <a:ea typeface="+mn-ea"/>
              <a:cs typeface="+mn-cs"/>
            </a:endParaRPr>
          </a:p>
        </p:txBody>
      </p:sp>
      <p:sp>
        <p:nvSpPr>
          <p:cNvPr id="19" name="Textfeld 18"/>
          <p:cNvSpPr txBox="1"/>
          <p:nvPr/>
        </p:nvSpPr>
        <p:spPr>
          <a:xfrm>
            <a:off x="4148150" y="259525"/>
            <a:ext cx="7527913" cy="1077218"/>
          </a:xfrm>
          <a:prstGeom prst="rect">
            <a:avLst/>
          </a:prstGeom>
          <a:noFill/>
        </p:spPr>
        <p:txBody>
          <a:bodyPr wrap="square" rtlCol="0">
            <a:spAutoFit/>
          </a:bodyPr>
          <a:lstStyle/>
          <a:p>
            <a:r>
              <a:rPr lang="de-AT" sz="3200" dirty="0">
                <a:latin typeface="Bahnschrift Condensed" panose="020B0502040204020203" pitchFamily="34" charset="0"/>
              </a:rPr>
              <a:t>Badegäste</a:t>
            </a:r>
            <a:r>
              <a:rPr lang="de-AT" sz="3200" dirty="0">
                <a:effectLst>
                  <a:outerShdw blurRad="38100" dist="38100" dir="2700000" algn="tl">
                    <a:srgbClr val="000000">
                      <a:alpha val="43137"/>
                    </a:srgbClr>
                  </a:outerShdw>
                </a:effectLst>
                <a:latin typeface="Bahnschrift Condensed" panose="020B0502040204020203" pitchFamily="34" charset="0"/>
              </a:rPr>
              <a:t> </a:t>
            </a:r>
            <a:r>
              <a:rPr lang="de-AT" sz="3200" dirty="0">
                <a:latin typeface="Bahnschrift Condensed" panose="020B0502040204020203" pitchFamily="34" charset="0"/>
              </a:rPr>
              <a:t>bedienen den </a:t>
            </a:r>
            <a:r>
              <a:rPr lang="de-AT" sz="3200" dirty="0" smtClean="0">
                <a:latin typeface="Bahnschrift Condensed" panose="020B0502040204020203" pitchFamily="34" charset="0"/>
              </a:rPr>
              <a:t>Kassenautomaten…</a:t>
            </a:r>
            <a:endParaRPr lang="en-US" sz="3200" dirty="0">
              <a:latin typeface="Bahnschrift Condensed" panose="020B0502040204020203" pitchFamily="34" charset="0"/>
            </a:endParaRPr>
          </a:p>
          <a:p>
            <a:r>
              <a:rPr lang="de-AT" sz="3200" dirty="0" smtClean="0">
                <a:latin typeface="Bahnschrift Condensed" panose="020B0502040204020203" pitchFamily="34" charset="0"/>
              </a:rPr>
              <a:t>wählen </a:t>
            </a:r>
            <a:r>
              <a:rPr lang="de-AT" sz="3200" dirty="0">
                <a:latin typeface="Bahnschrift Condensed" panose="020B0502040204020203" pitchFamily="34" charset="0"/>
              </a:rPr>
              <a:t>ihren Tarif und erhalten ein Chip-Armband.</a:t>
            </a:r>
            <a:endParaRPr lang="en-US" sz="3200" dirty="0">
              <a:latin typeface="Bahnschrift Condensed" panose="020B0502040204020203" pitchFamily="34" charset="0"/>
            </a:endParaRPr>
          </a:p>
        </p:txBody>
      </p:sp>
    </p:spTree>
    <p:extLst>
      <p:ext uri="{BB962C8B-B14F-4D97-AF65-F5344CB8AC3E}">
        <p14:creationId xmlns:p14="http://schemas.microsoft.com/office/powerpoint/2010/main" val="255903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9" presetClass="path" presetSubtype="0" accel="50000" decel="50000" fill="hold" grpId="0" nodeType="afterEffect">
                                  <p:stCondLst>
                                    <p:cond delay="0"/>
                                  </p:stCondLst>
                                  <p:childTnLst>
                                    <p:animMotion origin="layout" path="M 3.33333E-6 4.44444E-6 L 0.46341 0.32777 " pathEditMode="relative" rAng="0" ptsTypes="AA">
                                      <p:cBhvr>
                                        <p:cTn id="13" dur="1000" fill="hold"/>
                                        <p:tgtEl>
                                          <p:spTgt spid="17"/>
                                        </p:tgtEl>
                                        <p:attrNameLst>
                                          <p:attrName>ppt_x</p:attrName>
                                          <p:attrName>ppt_y</p:attrName>
                                        </p:attrNameLst>
                                      </p:cBhvr>
                                      <p:rCtr x="23164" y="1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feld 11"/>
          <p:cNvSpPr txBox="1"/>
          <p:nvPr/>
        </p:nvSpPr>
        <p:spPr>
          <a:xfrm>
            <a:off x="515938" y="259525"/>
            <a:ext cx="3600000" cy="709200"/>
          </a:xfrm>
          <a:prstGeom prst="rect">
            <a:avLst/>
          </a:prstGeom>
          <a:solidFill>
            <a:schemeClr val="accent1">
              <a:lumMod val="20000"/>
              <a:lumOff val="80000"/>
            </a:schemeClr>
          </a:solidFill>
        </p:spPr>
        <p:txBody>
          <a:bodyPr wrap="square" rtlCol="0">
            <a:spAutoFit/>
          </a:bodyPr>
          <a:lstStyle/>
          <a:p>
            <a:r>
              <a:rPr lang="de-AT" sz="2000" dirty="0">
                <a:latin typeface="Consolas" panose="020B0609020204030204" pitchFamily="49" charset="0"/>
              </a:rPr>
              <a:t>Functional Interface -Lambda, Method Reference</a:t>
            </a:r>
            <a:endParaRPr lang="en-US" sz="2000" dirty="0">
              <a:latin typeface="Consolas" panose="020B0609020204030204" pitchFamily="49" charset="0"/>
            </a:endParaRPr>
          </a:p>
        </p:txBody>
      </p:sp>
      <p:pic>
        <p:nvPicPr>
          <p:cNvPr id="6" name="Grafik 5"/>
          <p:cNvPicPr>
            <a:picLocks noChangeAspect="1"/>
          </p:cNvPicPr>
          <p:nvPr/>
        </p:nvPicPr>
        <p:blipFill>
          <a:blip r:embed="rId3"/>
          <a:stretch>
            <a:fillRect/>
          </a:stretch>
        </p:blipFill>
        <p:spPr>
          <a:xfrm>
            <a:off x="6298957" y="3948162"/>
            <a:ext cx="5608806" cy="323116"/>
          </a:xfrm>
          <a:prstGeom prst="rect">
            <a:avLst/>
          </a:prstGeom>
        </p:spPr>
      </p:pic>
      <p:sp>
        <p:nvSpPr>
          <p:cNvPr id="3" name="Textfeld 2"/>
          <p:cNvSpPr txBox="1"/>
          <p:nvPr/>
        </p:nvSpPr>
        <p:spPr>
          <a:xfrm>
            <a:off x="6480810" y="4086612"/>
            <a:ext cx="1771650" cy="369332"/>
          </a:xfrm>
          <a:prstGeom prst="rect">
            <a:avLst/>
          </a:prstGeom>
          <a:noFill/>
        </p:spPr>
        <p:txBody>
          <a:bodyPr wrap="square" rtlCol="0">
            <a:spAutoFit/>
          </a:bodyPr>
          <a:lstStyle/>
          <a:p>
            <a:r>
              <a:rPr lang="de-DE" dirty="0" smtClean="0"/>
              <a:t>…</a:t>
            </a:r>
          </a:p>
        </p:txBody>
      </p:sp>
    </p:spTree>
    <p:extLst>
      <p:ext uri="{BB962C8B-B14F-4D97-AF65-F5344CB8AC3E}">
        <p14:creationId xmlns:p14="http://schemas.microsoft.com/office/powerpoint/2010/main" val="1623089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298957" y="3948162"/>
            <a:ext cx="5608806" cy="323116"/>
          </a:xfrm>
          <a:prstGeom prst="rect">
            <a:avLst/>
          </a:prstGeom>
        </p:spPr>
      </p:pic>
      <p:sp>
        <p:nvSpPr>
          <p:cNvPr id="4" name="Textfeld 3"/>
          <p:cNvSpPr txBox="1"/>
          <p:nvPr/>
        </p:nvSpPr>
        <p:spPr>
          <a:xfrm>
            <a:off x="515938" y="259525"/>
            <a:ext cx="3600000" cy="707886"/>
          </a:xfrm>
          <a:prstGeom prst="rect">
            <a:avLst/>
          </a:prstGeom>
          <a:solidFill>
            <a:schemeClr val="accent1">
              <a:lumMod val="20000"/>
              <a:lumOff val="80000"/>
            </a:schemeClr>
          </a:solidFill>
        </p:spPr>
        <p:txBody>
          <a:bodyPr wrap="square" rtlCol="0">
            <a:spAutoFit/>
          </a:bodyPr>
          <a:lstStyle/>
          <a:p>
            <a:r>
              <a:rPr lang="de-AT" sz="2000" dirty="0">
                <a:latin typeface="Consolas" panose="020B0609020204030204" pitchFamily="49" charset="0"/>
              </a:rPr>
              <a:t>Functional Interface -Lambda, Method Reference</a:t>
            </a:r>
            <a:endParaRPr lang="en-US" sz="2000" dirty="0">
              <a:latin typeface="Consolas" panose="020B0609020204030204" pitchFamily="49" charset="0"/>
            </a:endParaRPr>
          </a:p>
        </p:txBody>
      </p:sp>
    </p:spTree>
    <p:extLst>
      <p:ext uri="{BB962C8B-B14F-4D97-AF65-F5344CB8AC3E}">
        <p14:creationId xmlns:p14="http://schemas.microsoft.com/office/powerpoint/2010/main" val="21111039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58333E-6 4.44444E-6 L -0.4138 -0.21088 " pathEditMode="relative" rAng="0" ptsTypes="AA">
                                      <p:cBhvr>
                                        <p:cTn id="6" dur="1000" fill="hold"/>
                                        <p:tgtEl>
                                          <p:spTgt spid="3"/>
                                        </p:tgtEl>
                                        <p:attrNameLst>
                                          <p:attrName>ppt_x</p:attrName>
                                          <p:attrName>ppt_y</p:attrName>
                                        </p:attrNameLst>
                                      </p:cBhvr>
                                      <p:rCtr x="-20690" y="-10556"/>
                                    </p:animMotion>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4"/>
</p:tagLst>
</file>

<file path=ppt/tags/tag2.xml><?xml version="1.0" encoding="utf-8"?>
<p:tagLst xmlns:a="http://schemas.openxmlformats.org/drawingml/2006/main" xmlns:r="http://schemas.openxmlformats.org/officeDocument/2006/relationships" xmlns:p="http://schemas.openxmlformats.org/presentationml/2006/main">
  <p:tag name="TIMING" val="|3"/>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14.1"/>
</p:tagLst>
</file>

<file path=ppt/tags/tag5.xml><?xml version="1.0" encoding="utf-8"?>
<p:tagLst xmlns:a="http://schemas.openxmlformats.org/drawingml/2006/main" xmlns:r="http://schemas.openxmlformats.org/officeDocument/2006/relationships" xmlns:p="http://schemas.openxmlformats.org/presentationml/2006/main">
  <p:tag name="TIMING" val="|2.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3.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4.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5.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0</TotalTime>
  <Words>286</Words>
  <Application>Microsoft Office PowerPoint</Application>
  <PresentationFormat>Breitbild</PresentationFormat>
  <Paragraphs>82</Paragraphs>
  <Slides>30</Slides>
  <Notes>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Bahnschrift Condensed</vt:lpstr>
      <vt:lpstr>Calibri</vt:lpstr>
      <vt:lpstr>Consolas</vt:lpstr>
      <vt:lpstr>Tw Cen MT</vt:lpstr>
      <vt:lpstr>Tw Cen MT Condensed</vt:lpstr>
      <vt:lpstr>Wingdings 3</vt:lpstr>
      <vt:lpstr>Integral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Schwimmbad</dc:title>
  <dc:creator>Frantisek Rusek</dc:creator>
  <cp:lastModifiedBy>Frantisek Rusek</cp:lastModifiedBy>
  <cp:revision>159</cp:revision>
  <dcterms:created xsi:type="dcterms:W3CDTF">2020-01-06T21:32:45Z</dcterms:created>
  <dcterms:modified xsi:type="dcterms:W3CDTF">2020-04-10T06:39:23Z</dcterms:modified>
</cp:coreProperties>
</file>