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040" cy="566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040" cy="5669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COVID FAQ Assistant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620000" y="167976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392000" y="1234080"/>
            <a:ext cx="2289600" cy="401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40000" y="194400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Solution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Cleaning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Augmentation</a:t>
            </a:r>
            <a:endParaRPr b="0" lang="en-AU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Back Translation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Synonyms Substitution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Spelling</a:t>
            </a:r>
            <a:endParaRPr b="0" lang="en-AU" sz="21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192000" y="1440000"/>
            <a:ext cx="9680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Spelling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544000" y="1981800"/>
            <a:ext cx="251928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When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Covid end?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5904000" y="3744000"/>
            <a:ext cx="25714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When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weill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Covid end?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rot="3724200">
            <a:off x="5865120" y="2430360"/>
            <a:ext cx="1931040" cy="111492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01b39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060000" y="1368000"/>
            <a:ext cx="5939280" cy="422892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84000" y="110376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Oversampling Before v.s. After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 - Oversampling for Questions &amp; Labels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92000" y="1152000"/>
            <a:ext cx="9287280" cy="453276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224000" y="3312000"/>
            <a:ext cx="1871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Improvement 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Grouped groups of categories with same number of questions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512000" y="1170360"/>
            <a:ext cx="8524080" cy="449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Transfer Learning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Language Model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Text Classification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752000" y="4560480"/>
            <a:ext cx="345528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 use all questions even without categories to improve accuracy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2232000" y="4272480"/>
            <a:ext cx="417528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Wiki Corpus + Covid Domain Corpus</a:t>
            </a:r>
            <a:endParaRPr b="0" lang="en-AU" sz="1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584080" y="2592000"/>
            <a:ext cx="5551200" cy="1283040"/>
          </a:xfrm>
          <a:prstGeom prst="rect">
            <a:avLst/>
          </a:prstGeom>
          <a:ln>
            <a:solidFill>
              <a:srgbClr val="808080"/>
            </a:solidFill>
            <a:custDash>
              <a:ds d="100000" sp="500000"/>
              <a:ds d="100000" sp="5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64880" y="2162520"/>
            <a:ext cx="2930400" cy="310032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116000" y="1031760"/>
            <a:ext cx="8963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Training Language Model</a:t>
            </a:r>
            <a:endParaRPr b="0" lang="en-AU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One Cycle Policy – less epoch to train complex models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Progressive Model Training</a:t>
            </a:r>
            <a:endParaRPr b="0" lang="en-AU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1"/>
              </a:spcAft>
            </a:pPr>
            <a:endParaRPr b="0" lang="en-AU" sz="21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344400" y="2160000"/>
            <a:ext cx="2990880" cy="30322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6552000" y="2088000"/>
            <a:ext cx="3139920" cy="313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64880" y="2162520"/>
            <a:ext cx="1418400" cy="150084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12000" y="743760"/>
            <a:ext cx="421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Training Language Model</a:t>
            </a:r>
            <a:endParaRPr b="0" lang="en-AU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Fit One Cycle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Progressive Model Training</a:t>
            </a:r>
            <a:endParaRPr b="0" lang="en-AU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1"/>
              </a:spcAft>
            </a:pPr>
            <a:endParaRPr b="0" lang="en-AU" sz="21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76400" y="3816000"/>
            <a:ext cx="1478880" cy="14990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1728000" y="2160000"/>
            <a:ext cx="1583280" cy="158328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4"/>
          <a:stretch/>
        </p:blipFill>
        <p:spPr>
          <a:xfrm>
            <a:off x="2344320" y="1819080"/>
            <a:ext cx="3846960" cy="35802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5"/>
          <a:stretch/>
        </p:blipFill>
        <p:spPr>
          <a:xfrm>
            <a:off x="6165720" y="1847520"/>
            <a:ext cx="3913560" cy="355176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2736360" y="5400000"/>
            <a:ext cx="30924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Trained with Over-sampled Data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6955200" y="5393520"/>
            <a:ext cx="25178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Trained with Original Data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584440" y="2592360"/>
            <a:ext cx="5551200" cy="1283040"/>
          </a:xfrm>
          <a:prstGeom prst="rect">
            <a:avLst/>
          </a:prstGeom>
          <a:ln>
            <a:solidFill>
              <a:srgbClr val="808080"/>
            </a:solidFill>
            <a:custDash>
              <a:ds d="100000" sp="500000"/>
              <a:ds d="100000" sp="500000"/>
            </a:custDash>
          </a:ln>
        </p:spPr>
      </p:pic>
      <p:sp>
        <p:nvSpPr>
          <p:cNvPr id="145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440000" y="115200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Text Classification Model Training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050640" y="3528000"/>
            <a:ext cx="620640" cy="575280"/>
          </a:xfrm>
          <a:custGeom>
            <a:avLst/>
            <a:gdLst/>
            <a:ahLst/>
            <a:rect l="l" t="t" r="r" b="b"/>
            <a:pathLst>
              <a:path w="16620" h="16644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3050640" y="3528000"/>
            <a:ext cx="620640" cy="575280"/>
          </a:xfrm>
          <a:custGeom>
            <a:avLst/>
            <a:gdLst/>
            <a:ahLst/>
            <a:rect l="l" t="t" r="r" b="b"/>
            <a:pathLst>
              <a:path w="16620" h="16644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5282640" y="3528000"/>
            <a:ext cx="620640" cy="575280"/>
          </a:xfrm>
          <a:custGeom>
            <a:avLst/>
            <a:gdLst/>
            <a:ahLst/>
            <a:rect l="l" t="t" r="r" b="b"/>
            <a:pathLst>
              <a:path w="16620" h="16644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40000" y="115200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Text Classification – Training Model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44000" y="1728000"/>
            <a:ext cx="4180320" cy="308520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760000" y="1764000"/>
            <a:ext cx="4151880" cy="305640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4716000" y="3132000"/>
            <a:ext cx="4953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..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176000" y="2808000"/>
            <a:ext cx="16477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Same technique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627480" y="1492560"/>
            <a:ext cx="9199800" cy="354132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40000" y="115200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Text Classification – Training Model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807920" y="5011920"/>
            <a:ext cx="3270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Trained with Over-sampled Data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5944680" y="5011920"/>
            <a:ext cx="2685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Trained with Original Data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COVID FAQ Assistant – Project Architecture</a:t>
            </a:r>
            <a:endParaRPr b="0" lang="en-AU" sz="33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548000" y="1092600"/>
            <a:ext cx="8351280" cy="40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COVID FAQ Assistant – Techniques in Data Science Projects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372400" y="2304000"/>
            <a:ext cx="2019600" cy="205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AU" sz="1000" spc="-1" strike="noStrike">
                <a:latin typeface="Arial"/>
              </a:rPr>
              <a:t>For Data Augmentation</a:t>
            </a:r>
            <a:endParaRPr b="0" lang="en-AU" sz="1000" spc="-1" strike="noStrike">
              <a:latin typeface="Arial"/>
            </a:endParaRPr>
          </a:p>
          <a:p>
            <a:r>
              <a:rPr b="1" lang="en-AU" sz="1000" spc="-1" strike="noStrike">
                <a:latin typeface="Arial"/>
              </a:rPr>
              <a:t>1. Back Translation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2. </a:t>
            </a:r>
            <a:r>
              <a:rPr b="1" lang="en-AU" sz="1000" spc="-1" strike="noStrike">
                <a:latin typeface="Arial"/>
              </a:rPr>
              <a:t>Synonyms Substitution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3. </a:t>
            </a:r>
            <a:r>
              <a:rPr b="1" lang="en-AU" sz="1000" spc="-1" strike="noStrike">
                <a:latin typeface="Arial"/>
              </a:rPr>
              <a:t>Spelling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5112000" y="2232000"/>
            <a:ext cx="3891600" cy="34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AU" sz="1000" spc="-1" strike="noStrike">
                <a:latin typeface="Arial"/>
              </a:rPr>
              <a:t>For Training Model</a:t>
            </a:r>
            <a:endParaRPr b="0" lang="en-AU" sz="1000" spc="-1" strike="noStrike">
              <a:latin typeface="Arial"/>
            </a:endParaRPr>
          </a:p>
          <a:p>
            <a:r>
              <a:rPr b="1" lang="en-AU" sz="1000" spc="-1" strike="noStrike">
                <a:latin typeface="Arial"/>
              </a:rPr>
              <a:t>1. One Cycle Policy</a:t>
            </a:r>
            <a:endParaRPr b="0" lang="en-AU" sz="1000" spc="-1" strike="noStrike">
              <a:latin typeface="Arial"/>
            </a:endParaRPr>
          </a:p>
          <a:p>
            <a:r>
              <a:rPr b="1" lang="en-AU" sz="1000" spc="-1" strike="noStrike">
                <a:latin typeface="Arial"/>
              </a:rPr>
              <a:t>2. Progressive Model Training</a:t>
            </a:r>
            <a:endParaRPr b="0" lang="en-AU" sz="1000" spc="-1" strike="noStrike">
              <a:latin typeface="Arial"/>
            </a:endParaRPr>
          </a:p>
          <a:p>
            <a:r>
              <a:rPr b="1" lang="en-AU" sz="1000" spc="-1" strike="noStrike">
                <a:latin typeface="Arial"/>
              </a:rPr>
              <a:t>3. Transfer Learning</a:t>
            </a:r>
            <a:endParaRPr b="0" lang="en-AU" sz="1000" spc="-1" strike="noStrike">
              <a:latin typeface="Arial"/>
            </a:endParaRPr>
          </a:p>
          <a:p>
            <a:r>
              <a:rPr b="1" lang="en-AU" sz="1000" spc="-1" strike="noStrike">
                <a:latin typeface="Arial"/>
              </a:rPr>
              <a:t>4. Learning Rate Finding</a:t>
            </a:r>
            <a:endParaRPr b="0" lang="en-AU" sz="1000" spc="-1" strike="noStrike">
              <a:latin typeface="Arial"/>
            </a:endParaRPr>
          </a:p>
          <a:p>
            <a:r>
              <a:rPr b="1" lang="en-AU" sz="1000" spc="-1" strike="noStrike">
                <a:latin typeface="Arial"/>
              </a:rPr>
              <a:t>5. Mixed Precision or Half Precision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Covid FAQ Assistant - Content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850040" y="1224000"/>
            <a:ext cx="4845240" cy="31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1. Final App Demo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Data Analysis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3. Issues with the data set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4. Solutions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4.1 Data Cleaning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4.2 Data Augmentation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5. Training Model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6. API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7. Front-end App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 rot="16200000">
            <a:off x="7391520" y="1218960"/>
            <a:ext cx="432720" cy="447480"/>
          </a:xfrm>
          <a:custGeom>
            <a:avLst/>
            <a:gdLst/>
            <a:ah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332000" y="79200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Observations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Not enough data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Dirty data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567"/>
              </a:spcAft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Issues with the data set</a:t>
            </a:r>
            <a:endParaRPr b="0" lang="en-AU" sz="33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368000" y="1764000"/>
            <a:ext cx="8567280" cy="385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32000" y="136800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Observations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Not enough data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Dirty data 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1611 Entire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1245 Dirty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1244 Q&amp;C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208 Categories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32% 2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10% 3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23% 6 …...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567"/>
              </a:spcAft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Issues with the data set</a:t>
            </a:r>
            <a:endParaRPr b="0" lang="en-AU" sz="33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564000" y="998640"/>
            <a:ext cx="5903280" cy="464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567"/>
              </a:spcAft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 - Solutions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404000" y="146376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Solution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Cleaning</a:t>
            </a:r>
            <a:endParaRPr b="0" lang="en-AU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Remove dirty data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Remove non-useful columns</a:t>
            </a:r>
            <a:endParaRPr b="0" lang="en-AU" sz="21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Pre-processing</a:t>
            </a:r>
            <a:endParaRPr b="0" lang="en-AU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Tokenization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Lower Case 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Remove Punctuations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Numeralization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Stopwords</a:t>
            </a:r>
            <a:endParaRPr b="0" lang="en-AU" sz="21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Augmentation</a:t>
            </a:r>
            <a:endParaRPr b="0" lang="en-AU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Back Translation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Synonyms Substitution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Spelling</a:t>
            </a:r>
            <a:endParaRPr b="0" lang="en-AU" sz="21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256000" y="2456640"/>
            <a:ext cx="4466160" cy="16466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8280000" y="1418400"/>
            <a:ext cx="1646640" cy="88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392000" y="1854720"/>
            <a:ext cx="5544360" cy="196056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16000" y="124776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Solution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1"/>
              </a:spcAft>
            </a:pP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Augmentation Pipeline</a:t>
            </a:r>
            <a:endParaRPr b="0" lang="en-AU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Back Translation(BT)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Synonyms Substitution(SS)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Spelling(SP)</a:t>
            </a:r>
            <a:endParaRPr b="0" lang="en-AU" sz="21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88000" y="4015080"/>
            <a:ext cx="5759280" cy="11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For augmenting 1 question with 10 output:(Improvement)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(SS + SP)  VS  (BT + SS + SP)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0.004620790481567383 seconds VS 12.24682903289795 seconds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Improvement</a:t>
            </a:r>
            <a:endParaRPr b="0" lang="en-A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440000" y="1944000"/>
            <a:ext cx="8099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Solution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Cleaning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Augmentation</a:t>
            </a:r>
            <a:endParaRPr b="0" lang="en-AU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Back Translation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Synonyms Substitution</a:t>
            </a:r>
            <a:endParaRPr b="0" lang="en-AU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Spelling</a:t>
            </a:r>
            <a:endParaRPr b="0" lang="en-AU" sz="21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92000" y="1440000"/>
            <a:ext cx="244008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Synonyms Substitution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824000" y="1837800"/>
            <a:ext cx="460728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article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will focus on summarizing data augmentation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techniques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in NLP.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5131800" y="3781800"/>
            <a:ext cx="42274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write-up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will focus on summarizing data augmentation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methods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in NLP.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 rot="3724200">
            <a:off x="6213600" y="1949760"/>
            <a:ext cx="2115720" cy="213696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01b39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240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2021-06-28T19:46:09Z</dcterms:created>
  <dc:creator/>
  <dc:description/>
  <dc:language>en-AU</dc:language>
  <cp:lastModifiedBy/>
  <dcterms:modified xsi:type="dcterms:W3CDTF">2021-06-30T22:01:46Z</dcterms:modified>
  <cp:revision>26</cp:revision>
  <dc:subject/>
  <dc:title>DNA</dc:title>
</cp:coreProperties>
</file>