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AU"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AU"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AU"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AU"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AU"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AU"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AU"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AU"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AU"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AU"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AU"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AU"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AU"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AU"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AU"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AU"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AU"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AU"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AU"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AU"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AU"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AU"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AU"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AU"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AU"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AU"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AU"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AU"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AU"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AU"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AU"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AU"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AU"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3960" cy="566820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3960" cy="566820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COVID FAQ Assistant</a:t>
            </a:r>
            <a:endParaRPr b="0" lang="en-AU" sz="3300" spc="-1" strike="noStrike">
              <a:latin typeface="Arial"/>
            </a:endParaRPr>
          </a:p>
        </p:txBody>
      </p:sp>
      <p:sp>
        <p:nvSpPr>
          <p:cNvPr id="79" name="CustomShape 2"/>
          <p:cNvSpPr/>
          <p:nvPr/>
        </p:nvSpPr>
        <p:spPr>
          <a:xfrm>
            <a:off x="1620000" y="1679760"/>
            <a:ext cx="8098200" cy="3286440"/>
          </a:xfrm>
          <a:prstGeom prst="rect">
            <a:avLst/>
          </a:prstGeom>
          <a:noFill/>
          <a:ln>
            <a:noFill/>
          </a:ln>
        </p:spPr>
        <p:style>
          <a:lnRef idx="0"/>
          <a:fillRef idx="0"/>
          <a:effectRef idx="0"/>
          <a:fontRef idx="minor"/>
        </p:style>
      </p:sp>
      <p:pic>
        <p:nvPicPr>
          <p:cNvPr id="80" name="" descr=""/>
          <p:cNvPicPr/>
          <p:nvPr/>
        </p:nvPicPr>
        <p:blipFill>
          <a:blip r:embed="rId1"/>
          <a:stretch/>
        </p:blipFill>
        <p:spPr>
          <a:xfrm>
            <a:off x="4392000" y="1234080"/>
            <a:ext cx="2288520" cy="4017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Data Analysis</a:t>
            </a:r>
            <a:endParaRPr b="0" lang="en-AU" sz="3300" spc="-1" strike="noStrike">
              <a:latin typeface="Arial"/>
            </a:endParaRPr>
          </a:p>
        </p:txBody>
      </p:sp>
      <p:sp>
        <p:nvSpPr>
          <p:cNvPr id="110" name="CustomShape 2"/>
          <p:cNvSpPr/>
          <p:nvPr/>
        </p:nvSpPr>
        <p:spPr>
          <a:xfrm>
            <a:off x="1440000" y="1944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Solution</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Cleaning</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Augmentation</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Back Translation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Synonyms Substitution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Spelling</a:t>
            </a:r>
            <a:endParaRPr b="0" lang="en-AU" sz="2100" spc="-1" strike="noStrike">
              <a:latin typeface="Arial"/>
            </a:endParaRPr>
          </a:p>
        </p:txBody>
      </p:sp>
      <p:sp>
        <p:nvSpPr>
          <p:cNvPr id="111" name="CustomShape 3"/>
          <p:cNvSpPr/>
          <p:nvPr/>
        </p:nvSpPr>
        <p:spPr>
          <a:xfrm>
            <a:off x="6192000" y="1440000"/>
            <a:ext cx="122400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600" spc="-1" strike="noStrike">
                <a:solidFill>
                  <a:srgbClr val="000000"/>
                </a:solidFill>
                <a:latin typeface="Arial"/>
                <a:ea typeface="DejaVu Sans"/>
              </a:rPr>
              <a:t>Spelling</a:t>
            </a:r>
            <a:endParaRPr b="0" lang="en-AU" sz="1600" spc="-1" strike="noStrike">
              <a:latin typeface="Arial"/>
            </a:endParaRPr>
          </a:p>
        </p:txBody>
      </p:sp>
      <p:sp>
        <p:nvSpPr>
          <p:cNvPr id="112" name="CustomShape 4"/>
          <p:cNvSpPr/>
          <p:nvPr/>
        </p:nvSpPr>
        <p:spPr>
          <a:xfrm>
            <a:off x="5544000" y="1981800"/>
            <a:ext cx="2518200" cy="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When </a:t>
            </a:r>
            <a:r>
              <a:rPr b="1" i="1" lang="en-AU" sz="1600" spc="-1" strike="noStrike">
                <a:solidFill>
                  <a:srgbClr val="000000"/>
                </a:solidFill>
                <a:latin typeface="Arial"/>
                <a:ea typeface="DejaVu Sans"/>
              </a:rPr>
              <a:t>will</a:t>
            </a:r>
            <a:r>
              <a:rPr b="0" lang="en-AU" sz="1600" spc="-1" strike="noStrike">
                <a:solidFill>
                  <a:srgbClr val="000000"/>
                </a:solidFill>
                <a:latin typeface="Arial"/>
                <a:ea typeface="DejaVu Sans"/>
              </a:rPr>
              <a:t> Covid end?</a:t>
            </a:r>
            <a:endParaRPr b="0" lang="en-AU" sz="1600" spc="-1" strike="noStrike">
              <a:latin typeface="Arial"/>
            </a:endParaRPr>
          </a:p>
        </p:txBody>
      </p:sp>
      <p:sp>
        <p:nvSpPr>
          <p:cNvPr id="113" name="CustomShape 5"/>
          <p:cNvSpPr/>
          <p:nvPr/>
        </p:nvSpPr>
        <p:spPr>
          <a:xfrm>
            <a:off x="5904000" y="3744000"/>
            <a:ext cx="2570400" cy="430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When </a:t>
            </a:r>
            <a:r>
              <a:rPr b="1" i="1" lang="en-AU" sz="1600" spc="-1" strike="noStrike">
                <a:solidFill>
                  <a:srgbClr val="000000"/>
                </a:solidFill>
                <a:latin typeface="Arial"/>
                <a:ea typeface="DejaVu Sans"/>
              </a:rPr>
              <a:t>weill</a:t>
            </a:r>
            <a:r>
              <a:rPr b="0" lang="en-AU" sz="1600" spc="-1" strike="noStrike">
                <a:solidFill>
                  <a:srgbClr val="000000"/>
                </a:solidFill>
                <a:latin typeface="Arial"/>
                <a:ea typeface="DejaVu Sans"/>
              </a:rPr>
              <a:t> Covid end?</a:t>
            </a:r>
            <a:endParaRPr b="0" lang="en-AU" sz="1600" spc="-1" strike="noStrike">
              <a:latin typeface="Arial"/>
            </a:endParaRPr>
          </a:p>
        </p:txBody>
      </p:sp>
      <p:sp>
        <p:nvSpPr>
          <p:cNvPr id="114" name="CustomShape 6"/>
          <p:cNvSpPr/>
          <p:nvPr/>
        </p:nvSpPr>
        <p:spPr>
          <a:xfrm rot="3724200">
            <a:off x="5865120" y="2430000"/>
            <a:ext cx="1929960" cy="1113840"/>
          </a:xfrm>
          <a:prstGeom prst="swooshArrow">
            <a:avLst>
              <a:gd name="adj1" fmla="val 25000"/>
              <a:gd name="adj2" fmla="val 25000"/>
            </a:avLst>
          </a:prstGeom>
          <a:solidFill>
            <a:srgbClr val="01b39d"/>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tretch/>
        </p:blipFill>
        <p:spPr>
          <a:xfrm>
            <a:off x="3060000" y="1368000"/>
            <a:ext cx="5938200" cy="4227840"/>
          </a:xfrm>
          <a:prstGeom prst="rect">
            <a:avLst/>
          </a:prstGeom>
          <a:ln>
            <a:noFill/>
          </a:ln>
        </p:spPr>
      </p:pic>
      <p:sp>
        <p:nvSpPr>
          <p:cNvPr id="116"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Data Analysis</a:t>
            </a:r>
            <a:endParaRPr b="0" lang="en-AU" sz="3300" spc="-1" strike="noStrike">
              <a:latin typeface="Arial"/>
            </a:endParaRPr>
          </a:p>
        </p:txBody>
      </p:sp>
      <p:sp>
        <p:nvSpPr>
          <p:cNvPr id="117" name="CustomShape 2"/>
          <p:cNvSpPr/>
          <p:nvPr/>
        </p:nvSpPr>
        <p:spPr>
          <a:xfrm>
            <a:off x="1584000" y="110376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i="1" lang="en-AU" sz="1800" spc="-1" strike="noStrike">
                <a:solidFill>
                  <a:srgbClr val="050505"/>
                </a:solidFill>
                <a:latin typeface="Arial"/>
                <a:ea typeface="DejaVu Sans"/>
              </a:rPr>
              <a:t>Oversampling Before v.s. After</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Data Analysis - Oversampling for Questions &amp; Labels</a:t>
            </a:r>
            <a:endParaRPr b="0" lang="en-AU" sz="3300" spc="-1" strike="noStrike">
              <a:latin typeface="Arial"/>
            </a:endParaRPr>
          </a:p>
        </p:txBody>
      </p:sp>
      <p:sp>
        <p:nvSpPr>
          <p:cNvPr id="119" name="CustomShape 2"/>
          <p:cNvSpPr/>
          <p:nvPr/>
        </p:nvSpPr>
        <p:spPr>
          <a:xfrm>
            <a:off x="1620000" y="1368000"/>
            <a:ext cx="8098200" cy="3286440"/>
          </a:xfrm>
          <a:prstGeom prst="rect">
            <a:avLst/>
          </a:prstGeom>
          <a:noFill/>
          <a:ln>
            <a:noFill/>
          </a:ln>
        </p:spPr>
        <p:style>
          <a:lnRef idx="0"/>
          <a:fillRef idx="0"/>
          <a:effectRef idx="0"/>
          <a:fontRef idx="minor"/>
        </p:style>
      </p:sp>
      <p:pic>
        <p:nvPicPr>
          <p:cNvPr id="120" name="" descr=""/>
          <p:cNvPicPr/>
          <p:nvPr/>
        </p:nvPicPr>
        <p:blipFill>
          <a:blip r:embed="rId1"/>
          <a:stretch/>
        </p:blipFill>
        <p:spPr>
          <a:xfrm>
            <a:off x="792000" y="1152000"/>
            <a:ext cx="9286200" cy="4531680"/>
          </a:xfrm>
          <a:prstGeom prst="rect">
            <a:avLst/>
          </a:prstGeom>
          <a:ln>
            <a:noFill/>
          </a:ln>
        </p:spPr>
      </p:pic>
      <p:sp>
        <p:nvSpPr>
          <p:cNvPr id="121" name="CustomShape 3"/>
          <p:cNvSpPr/>
          <p:nvPr/>
        </p:nvSpPr>
        <p:spPr>
          <a:xfrm>
            <a:off x="1224000" y="3312000"/>
            <a:ext cx="187020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Improvement </a:t>
            </a: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Grouped groups of categories with same number of questions</a:t>
            </a:r>
            <a:endParaRPr b="0" lang="en-AU" sz="3300" spc="-1" strike="noStrike">
              <a:latin typeface="Arial"/>
            </a:endParaRPr>
          </a:p>
        </p:txBody>
      </p:sp>
      <p:sp>
        <p:nvSpPr>
          <p:cNvPr id="123" name="CustomShape 2"/>
          <p:cNvSpPr/>
          <p:nvPr/>
        </p:nvSpPr>
        <p:spPr>
          <a:xfrm>
            <a:off x="1620000" y="1368000"/>
            <a:ext cx="8098200" cy="3286440"/>
          </a:xfrm>
          <a:prstGeom prst="rect">
            <a:avLst/>
          </a:prstGeom>
          <a:noFill/>
          <a:ln>
            <a:noFill/>
          </a:ln>
        </p:spPr>
        <p:style>
          <a:lnRef idx="0"/>
          <a:fillRef idx="0"/>
          <a:effectRef idx="0"/>
          <a:fontRef idx="minor"/>
        </p:style>
      </p:sp>
      <p:pic>
        <p:nvPicPr>
          <p:cNvPr id="124" name="" descr=""/>
          <p:cNvPicPr/>
          <p:nvPr/>
        </p:nvPicPr>
        <p:blipFill>
          <a:blip r:embed="rId1"/>
          <a:stretch/>
        </p:blipFill>
        <p:spPr>
          <a:xfrm>
            <a:off x="1512000" y="1170360"/>
            <a:ext cx="8523000" cy="4497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Another Solution to combat the imbalanced data</a:t>
            </a:r>
            <a:endParaRPr b="0" lang="en-AU" sz="3300" spc="-1" strike="noStrike">
              <a:latin typeface="Arial"/>
            </a:endParaRPr>
          </a:p>
        </p:txBody>
      </p:sp>
      <p:sp>
        <p:nvSpPr>
          <p:cNvPr id="126" name="CustomShape 2"/>
          <p:cNvSpPr/>
          <p:nvPr/>
        </p:nvSpPr>
        <p:spPr>
          <a:xfrm>
            <a:off x="1620000" y="1368000"/>
            <a:ext cx="8098200" cy="3286440"/>
          </a:xfrm>
          <a:prstGeom prst="rect">
            <a:avLst/>
          </a:prstGeom>
          <a:noFill/>
          <a:ln>
            <a:noFill/>
          </a:ln>
        </p:spPr>
        <p:style>
          <a:lnRef idx="0"/>
          <a:fillRef idx="0"/>
          <a:effectRef idx="0"/>
          <a:fontRef idx="minor"/>
        </p:style>
      </p:sp>
      <p:sp>
        <p:nvSpPr>
          <p:cNvPr id="127" name="CustomShape 3"/>
          <p:cNvSpPr/>
          <p:nvPr/>
        </p:nvSpPr>
        <p:spPr>
          <a:xfrm>
            <a:off x="1728000" y="1260000"/>
            <a:ext cx="7919280" cy="37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00" spc="-1" strike="noStrike">
                <a:solidFill>
                  <a:srgbClr val="000000"/>
                </a:solidFill>
                <a:latin typeface="Arial"/>
                <a:ea typeface="DejaVu Sans"/>
              </a:rPr>
              <a:t>Another solution to combat the imbalanced data is to train separated models. We can divide the categories against the number of their sampling data. For example, we could have groups like:</a:t>
            </a:r>
            <a:endParaRPr b="0" lang="en-AU" sz="1000" spc="-1" strike="noStrike">
              <a:latin typeface="Arial"/>
            </a:endParaRPr>
          </a:p>
        </p:txBody>
      </p:sp>
      <p:sp>
        <p:nvSpPr>
          <p:cNvPr id="128" name="CustomShape 4"/>
          <p:cNvSpPr/>
          <p:nvPr/>
        </p:nvSpPr>
        <p:spPr>
          <a:xfrm>
            <a:off x="1798920" y="3888000"/>
            <a:ext cx="7919280" cy="79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000" spc="-1" strike="noStrike">
                <a:solidFill>
                  <a:srgbClr val="000000"/>
                </a:solidFill>
                <a:latin typeface="Arial"/>
                <a:ea typeface="DejaVu Sans"/>
              </a:rPr>
              <a:t>(You can adjust the granularity accordingly, the models above are just for the explanation.)</a:t>
            </a:r>
            <a:endParaRPr b="0" lang="en-AU" sz="1000" spc="-1" strike="noStrike">
              <a:latin typeface="Arial"/>
            </a:endParaRPr>
          </a:p>
          <a:p>
            <a:pPr>
              <a:lnSpc>
                <a:spcPct val="100000"/>
              </a:lnSpc>
            </a:pPr>
            <a:r>
              <a:rPr b="0" lang="en-AU" sz="1000" spc="-1" strike="noStrike">
                <a:solidFill>
                  <a:srgbClr val="000000"/>
                </a:solidFill>
                <a:latin typeface="Arial"/>
                <a:ea typeface="DejaVu Sans"/>
              </a:rPr>
              <a:t>When classifying a question, we iterate through all models to generate pairs of prediction with probability and pick up the prediction with the highest probability. </a:t>
            </a:r>
            <a:endParaRPr b="0" lang="en-AU" sz="1000" spc="-1" strike="noStrike">
              <a:latin typeface="Arial"/>
            </a:endParaRPr>
          </a:p>
        </p:txBody>
      </p:sp>
      <p:sp>
        <p:nvSpPr>
          <p:cNvPr id="129" name="CustomShape 5"/>
          <p:cNvSpPr/>
          <p:nvPr/>
        </p:nvSpPr>
        <p:spPr>
          <a:xfrm>
            <a:off x="1757520" y="1812600"/>
            <a:ext cx="7919280" cy="2326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00" spc="-1" strike="noStrike">
                <a:solidFill>
                  <a:srgbClr val="000000"/>
                </a:solidFill>
                <a:latin typeface="Arial"/>
                <a:ea typeface="DejaVu Sans"/>
              </a:rPr>
              <a:t>1. Model 30, for all categories which have number of sampling data less than 30</a:t>
            </a:r>
            <a:endParaRPr b="0" lang="en-AU" sz="1000" spc="-1" strike="noStrike">
              <a:latin typeface="Arial"/>
            </a:endParaRPr>
          </a:p>
          <a:p>
            <a:pPr>
              <a:lnSpc>
                <a:spcPct val="100000"/>
              </a:lnSpc>
            </a:pPr>
            <a:r>
              <a:rPr b="1" lang="en-AU" sz="1000" spc="-1" strike="noStrike">
                <a:solidFill>
                  <a:srgbClr val="000000"/>
                </a:solidFill>
                <a:latin typeface="Arial"/>
                <a:ea typeface="DejaVu Sans"/>
              </a:rPr>
              <a:t>2. Model 90, for all categories which have number of sampling data less than 90 but greater than 30</a:t>
            </a:r>
            <a:endParaRPr b="0" lang="en-AU" sz="1000" spc="-1" strike="noStrike">
              <a:latin typeface="Arial"/>
            </a:endParaRPr>
          </a:p>
          <a:p>
            <a:pPr>
              <a:lnSpc>
                <a:spcPct val="100000"/>
              </a:lnSpc>
            </a:pPr>
            <a:r>
              <a:rPr b="1" lang="en-AU" sz="1000" spc="-1" strike="noStrike">
                <a:solidFill>
                  <a:srgbClr val="000000"/>
                </a:solidFill>
                <a:latin typeface="Arial"/>
                <a:ea typeface="DejaVu Sans"/>
              </a:rPr>
              <a:t>3. Model 130, for all categories which have number of sampling data less than 130 but greater than 90</a:t>
            </a:r>
            <a:endParaRPr b="0" lang="en-AU" sz="1000" spc="-1" strike="noStrike">
              <a:latin typeface="Arial"/>
            </a:endParaRPr>
          </a:p>
          <a:p>
            <a:pPr>
              <a:lnSpc>
                <a:spcPct val="100000"/>
              </a:lnSpc>
            </a:pPr>
            <a:r>
              <a:rPr b="1" lang="en-AU" sz="1000" spc="-1" strike="noStrike">
                <a:solidFill>
                  <a:srgbClr val="000000"/>
                </a:solidFill>
                <a:latin typeface="Arial"/>
                <a:ea typeface="DejaVu Sans"/>
              </a:rPr>
              <a:t>4. Model 170, for all categories which have number of sampling data less than 130 but greater than 170</a:t>
            </a:r>
            <a:endParaRPr b="0" lang="en-AU" sz="1000" spc="-1" strike="noStrike">
              <a:latin typeface="Arial"/>
            </a:endParaRPr>
          </a:p>
          <a:p>
            <a:pPr>
              <a:lnSpc>
                <a:spcPct val="100000"/>
              </a:lnSpc>
            </a:pPr>
            <a:r>
              <a:rPr b="1" lang="en-AU" sz="1000" spc="-1" strike="noStrike">
                <a:solidFill>
                  <a:srgbClr val="000000"/>
                </a:solidFill>
                <a:latin typeface="Arial"/>
                <a:ea typeface="DejaVu Sans"/>
              </a:rPr>
              <a:t>5. Model High, for all the rest of categories</a:t>
            </a:r>
            <a:endParaRPr b="0" lang="en-AU" sz="1000" spc="-1" strike="noStrike">
              <a:latin typeface="Arial"/>
            </a:endParaRPr>
          </a:p>
          <a:p>
            <a:pPr>
              <a:lnSpc>
                <a:spcPct val="100000"/>
              </a:lnSpc>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Model Training</a:t>
            </a:r>
            <a:endParaRPr b="0" lang="en-AU" sz="3300" spc="-1" strike="noStrike">
              <a:latin typeface="Arial"/>
            </a:endParaRPr>
          </a:p>
        </p:txBody>
      </p:sp>
      <p:sp>
        <p:nvSpPr>
          <p:cNvPr id="131" name="CustomShape 2"/>
          <p:cNvSpPr/>
          <p:nvPr/>
        </p:nvSpPr>
        <p:spPr>
          <a:xfrm>
            <a:off x="1620000" y="1368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Transfer Learning</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Language Model</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Text Classification</a:t>
            </a:r>
            <a:endParaRPr b="0" lang="en-AU" sz="1800" spc="-1" strike="noStrike">
              <a:latin typeface="Arial"/>
            </a:endParaRPr>
          </a:p>
        </p:txBody>
      </p:sp>
      <p:sp>
        <p:nvSpPr>
          <p:cNvPr id="132" name="CustomShape 3"/>
          <p:cNvSpPr/>
          <p:nvPr/>
        </p:nvSpPr>
        <p:spPr>
          <a:xfrm>
            <a:off x="4752000" y="4560480"/>
            <a:ext cx="3454200" cy="76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I use all questions even without categories to improve accuracy</a:t>
            </a:r>
            <a:endParaRPr b="0" lang="en-AU" sz="1600" spc="-1" strike="noStrike">
              <a:latin typeface="Arial"/>
            </a:endParaRPr>
          </a:p>
        </p:txBody>
      </p:sp>
      <p:sp>
        <p:nvSpPr>
          <p:cNvPr id="133" name="CustomShape 4"/>
          <p:cNvSpPr/>
          <p:nvPr/>
        </p:nvSpPr>
        <p:spPr>
          <a:xfrm>
            <a:off x="2232000" y="4272480"/>
            <a:ext cx="4174200" cy="765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Wiki Corpus + Covid Domain Corpus</a:t>
            </a:r>
            <a:endParaRPr b="0" lang="en-AU" sz="1600" spc="-1" strike="noStrike">
              <a:latin typeface="Arial"/>
            </a:endParaRPr>
          </a:p>
        </p:txBody>
      </p:sp>
      <p:pic>
        <p:nvPicPr>
          <p:cNvPr id="134" name="" descr=""/>
          <p:cNvPicPr/>
          <p:nvPr/>
        </p:nvPicPr>
        <p:blipFill>
          <a:blip r:embed="rId1"/>
          <a:stretch/>
        </p:blipFill>
        <p:spPr>
          <a:xfrm>
            <a:off x="2584080" y="2592000"/>
            <a:ext cx="5550120" cy="1281960"/>
          </a:xfrm>
          <a:prstGeom prst="rect">
            <a:avLst/>
          </a:prstGeom>
          <a:ln>
            <a:solidFill>
              <a:srgbClr val="808080"/>
            </a:solidFill>
            <a:custDash>
              <a:ds d="100000" sp="500000"/>
              <a:ds d="100000" sp="500000"/>
            </a:custDash>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 descr=""/>
          <p:cNvPicPr/>
          <p:nvPr/>
        </p:nvPicPr>
        <p:blipFill>
          <a:blip r:embed="rId1"/>
          <a:stretch/>
        </p:blipFill>
        <p:spPr>
          <a:xfrm>
            <a:off x="164880" y="2162520"/>
            <a:ext cx="2929320" cy="3099240"/>
          </a:xfrm>
          <a:prstGeom prst="rect">
            <a:avLst/>
          </a:prstGeom>
          <a:ln>
            <a:noFill/>
          </a:ln>
        </p:spPr>
      </p:pic>
      <p:sp>
        <p:nvSpPr>
          <p:cNvPr id="136"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Model Training</a:t>
            </a:r>
            <a:endParaRPr b="0" lang="en-AU" sz="3300" spc="-1" strike="noStrike">
              <a:latin typeface="Arial"/>
            </a:endParaRPr>
          </a:p>
        </p:txBody>
      </p:sp>
      <p:sp>
        <p:nvSpPr>
          <p:cNvPr id="137" name="CustomShape 2"/>
          <p:cNvSpPr/>
          <p:nvPr/>
        </p:nvSpPr>
        <p:spPr>
          <a:xfrm>
            <a:off x="1116000" y="1031760"/>
            <a:ext cx="8962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Training Language Model</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One Cycle Policy – less epoch to train complex models</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Progressive Model Training</a:t>
            </a:r>
            <a:endParaRPr b="0" lang="en-AU" sz="2100" spc="-1" strike="noStrike">
              <a:latin typeface="Arial"/>
            </a:endParaRPr>
          </a:p>
          <a:p>
            <a:pPr>
              <a:lnSpc>
                <a:spcPct val="100000"/>
              </a:lnSpc>
              <a:spcAft>
                <a:spcPts val="791"/>
              </a:spcAft>
            </a:pPr>
            <a:endParaRPr b="0" lang="en-AU" sz="2100" spc="-1" strike="noStrike">
              <a:latin typeface="Arial"/>
            </a:endParaRPr>
          </a:p>
        </p:txBody>
      </p:sp>
      <p:pic>
        <p:nvPicPr>
          <p:cNvPr id="138" name="" descr=""/>
          <p:cNvPicPr/>
          <p:nvPr/>
        </p:nvPicPr>
        <p:blipFill>
          <a:blip r:embed="rId2"/>
          <a:stretch/>
        </p:blipFill>
        <p:spPr>
          <a:xfrm>
            <a:off x="3344400" y="2160000"/>
            <a:ext cx="2989800" cy="3031200"/>
          </a:xfrm>
          <a:prstGeom prst="rect">
            <a:avLst/>
          </a:prstGeom>
          <a:ln>
            <a:noFill/>
          </a:ln>
        </p:spPr>
      </p:pic>
      <p:pic>
        <p:nvPicPr>
          <p:cNvPr id="139" name="" descr=""/>
          <p:cNvPicPr/>
          <p:nvPr/>
        </p:nvPicPr>
        <p:blipFill>
          <a:blip r:embed="rId3"/>
          <a:stretch/>
        </p:blipFill>
        <p:spPr>
          <a:xfrm>
            <a:off x="6552000" y="2088000"/>
            <a:ext cx="3138840" cy="31388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164880" y="2162520"/>
            <a:ext cx="1417320" cy="1499760"/>
          </a:xfrm>
          <a:prstGeom prst="rect">
            <a:avLst/>
          </a:prstGeom>
          <a:ln>
            <a:noFill/>
          </a:ln>
        </p:spPr>
      </p:pic>
      <p:sp>
        <p:nvSpPr>
          <p:cNvPr id="141"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Model Training</a:t>
            </a:r>
            <a:endParaRPr b="0" lang="en-AU" sz="3300" spc="-1" strike="noStrike">
              <a:latin typeface="Arial"/>
            </a:endParaRPr>
          </a:p>
        </p:txBody>
      </p:sp>
      <p:sp>
        <p:nvSpPr>
          <p:cNvPr id="142" name="CustomShape 2"/>
          <p:cNvSpPr/>
          <p:nvPr/>
        </p:nvSpPr>
        <p:spPr>
          <a:xfrm>
            <a:off x="612000" y="743760"/>
            <a:ext cx="4210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Training Language Model</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Fit One Cycle</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Progressive Model Training</a:t>
            </a:r>
            <a:endParaRPr b="0" lang="en-AU" sz="2100" spc="-1" strike="noStrike">
              <a:latin typeface="Arial"/>
            </a:endParaRPr>
          </a:p>
          <a:p>
            <a:pPr>
              <a:lnSpc>
                <a:spcPct val="100000"/>
              </a:lnSpc>
              <a:spcAft>
                <a:spcPts val="791"/>
              </a:spcAft>
            </a:pPr>
            <a:endParaRPr b="0" lang="en-AU" sz="2100" spc="-1" strike="noStrike">
              <a:latin typeface="Arial"/>
            </a:endParaRPr>
          </a:p>
        </p:txBody>
      </p:sp>
      <p:pic>
        <p:nvPicPr>
          <p:cNvPr id="143" name="" descr=""/>
          <p:cNvPicPr/>
          <p:nvPr/>
        </p:nvPicPr>
        <p:blipFill>
          <a:blip r:embed="rId2"/>
          <a:stretch/>
        </p:blipFill>
        <p:spPr>
          <a:xfrm>
            <a:off x="176400" y="3816000"/>
            <a:ext cx="1477800" cy="1497960"/>
          </a:xfrm>
          <a:prstGeom prst="rect">
            <a:avLst/>
          </a:prstGeom>
          <a:ln>
            <a:noFill/>
          </a:ln>
        </p:spPr>
      </p:pic>
      <p:pic>
        <p:nvPicPr>
          <p:cNvPr id="144" name="" descr=""/>
          <p:cNvPicPr/>
          <p:nvPr/>
        </p:nvPicPr>
        <p:blipFill>
          <a:blip r:embed="rId3"/>
          <a:stretch/>
        </p:blipFill>
        <p:spPr>
          <a:xfrm>
            <a:off x="1728000" y="2160000"/>
            <a:ext cx="1582200" cy="1582200"/>
          </a:xfrm>
          <a:prstGeom prst="rect">
            <a:avLst/>
          </a:prstGeom>
          <a:ln>
            <a:noFill/>
          </a:ln>
        </p:spPr>
      </p:pic>
      <p:pic>
        <p:nvPicPr>
          <p:cNvPr id="145" name="" descr=""/>
          <p:cNvPicPr/>
          <p:nvPr/>
        </p:nvPicPr>
        <p:blipFill>
          <a:blip r:embed="rId4"/>
          <a:stretch/>
        </p:blipFill>
        <p:spPr>
          <a:xfrm>
            <a:off x="2344320" y="1819080"/>
            <a:ext cx="3845880" cy="3579120"/>
          </a:xfrm>
          <a:prstGeom prst="rect">
            <a:avLst/>
          </a:prstGeom>
          <a:ln>
            <a:noFill/>
          </a:ln>
        </p:spPr>
      </p:pic>
      <p:pic>
        <p:nvPicPr>
          <p:cNvPr id="146" name="" descr=""/>
          <p:cNvPicPr/>
          <p:nvPr/>
        </p:nvPicPr>
        <p:blipFill>
          <a:blip r:embed="rId5"/>
          <a:stretch/>
        </p:blipFill>
        <p:spPr>
          <a:xfrm>
            <a:off x="6165720" y="1847520"/>
            <a:ext cx="3912480" cy="3550680"/>
          </a:xfrm>
          <a:prstGeom prst="rect">
            <a:avLst/>
          </a:prstGeom>
          <a:ln>
            <a:noFill/>
          </a:ln>
        </p:spPr>
      </p:pic>
      <p:sp>
        <p:nvSpPr>
          <p:cNvPr id="147" name="CustomShape 3"/>
          <p:cNvSpPr/>
          <p:nvPr/>
        </p:nvSpPr>
        <p:spPr>
          <a:xfrm>
            <a:off x="2736360" y="5400000"/>
            <a:ext cx="309132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Trained with Over-sampled Data</a:t>
            </a:r>
            <a:endParaRPr b="0" lang="en-AU" sz="1600" spc="-1" strike="noStrike">
              <a:latin typeface="Arial"/>
            </a:endParaRPr>
          </a:p>
        </p:txBody>
      </p:sp>
      <p:sp>
        <p:nvSpPr>
          <p:cNvPr id="148" name="CustomShape 4"/>
          <p:cNvSpPr/>
          <p:nvPr/>
        </p:nvSpPr>
        <p:spPr>
          <a:xfrm>
            <a:off x="6955200" y="5393520"/>
            <a:ext cx="251676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Trained with Original Data</a:t>
            </a: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 descr=""/>
          <p:cNvPicPr/>
          <p:nvPr/>
        </p:nvPicPr>
        <p:blipFill>
          <a:blip r:embed="rId1"/>
          <a:stretch/>
        </p:blipFill>
        <p:spPr>
          <a:xfrm>
            <a:off x="2584440" y="2592360"/>
            <a:ext cx="5550120" cy="1281960"/>
          </a:xfrm>
          <a:prstGeom prst="rect">
            <a:avLst/>
          </a:prstGeom>
          <a:ln>
            <a:solidFill>
              <a:srgbClr val="808080"/>
            </a:solidFill>
            <a:custDash>
              <a:ds d="100000" sp="500000"/>
              <a:ds d="100000" sp="500000"/>
            </a:custDash>
          </a:ln>
        </p:spPr>
      </p:pic>
      <p:sp>
        <p:nvSpPr>
          <p:cNvPr id="150"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Model Training</a:t>
            </a:r>
            <a:endParaRPr b="0" lang="en-AU" sz="3300" spc="-1" strike="noStrike">
              <a:latin typeface="Arial"/>
            </a:endParaRPr>
          </a:p>
        </p:txBody>
      </p:sp>
      <p:sp>
        <p:nvSpPr>
          <p:cNvPr id="151" name="CustomShape 2"/>
          <p:cNvSpPr/>
          <p:nvPr/>
        </p:nvSpPr>
        <p:spPr>
          <a:xfrm>
            <a:off x="1440000" y="1152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Text Classification Model Training</a:t>
            </a:r>
            <a:endParaRPr b="0" lang="en-AU" sz="1800" spc="-1" strike="noStrike">
              <a:latin typeface="Arial"/>
            </a:endParaRPr>
          </a:p>
        </p:txBody>
      </p:sp>
      <p:sp>
        <p:nvSpPr>
          <p:cNvPr id="152" name="CustomShape 3"/>
          <p:cNvSpPr/>
          <p:nvPr/>
        </p:nvSpPr>
        <p:spPr>
          <a:xfrm>
            <a:off x="3050640" y="3528000"/>
            <a:ext cx="619560" cy="574200"/>
          </a:xfrm>
          <a:custGeom>
            <a:avLst/>
            <a:gdLst/>
            <a:ahLst/>
            <a:rect l="l" t="t" r="r" b="b"/>
            <a:pathLst>
              <a:path w="16620" h="16644">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3c78d8"/>
          </a:solidFill>
          <a:ln>
            <a:noFill/>
          </a:ln>
        </p:spPr>
        <p:style>
          <a:lnRef idx="0"/>
          <a:fillRef idx="0"/>
          <a:effectRef idx="0"/>
          <a:fontRef idx="minor"/>
        </p:style>
      </p:sp>
      <p:sp>
        <p:nvSpPr>
          <p:cNvPr id="153" name="CustomShape 4"/>
          <p:cNvSpPr/>
          <p:nvPr/>
        </p:nvSpPr>
        <p:spPr>
          <a:xfrm>
            <a:off x="3050640" y="3528000"/>
            <a:ext cx="619560" cy="574200"/>
          </a:xfrm>
          <a:custGeom>
            <a:avLst/>
            <a:gdLst/>
            <a:ahLst/>
            <a:rect l="l" t="t" r="r" b="b"/>
            <a:pathLst>
              <a:path w="16620" h="16644">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3c78d8"/>
          </a:solidFill>
          <a:ln>
            <a:noFill/>
          </a:ln>
        </p:spPr>
        <p:style>
          <a:lnRef idx="0"/>
          <a:fillRef idx="0"/>
          <a:effectRef idx="0"/>
          <a:fontRef idx="minor"/>
        </p:style>
      </p:sp>
      <p:sp>
        <p:nvSpPr>
          <p:cNvPr id="154" name="CustomShape 5"/>
          <p:cNvSpPr/>
          <p:nvPr/>
        </p:nvSpPr>
        <p:spPr>
          <a:xfrm>
            <a:off x="5282640" y="3528000"/>
            <a:ext cx="619560" cy="574200"/>
          </a:xfrm>
          <a:custGeom>
            <a:avLst/>
            <a:gdLst/>
            <a:ahLst/>
            <a:rect l="l" t="t" r="r" b="b"/>
            <a:pathLst>
              <a:path w="16620" h="16644">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3c78d8"/>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Model Training</a:t>
            </a:r>
            <a:endParaRPr b="0" lang="en-AU" sz="3300" spc="-1" strike="noStrike">
              <a:latin typeface="Arial"/>
            </a:endParaRPr>
          </a:p>
        </p:txBody>
      </p:sp>
      <p:sp>
        <p:nvSpPr>
          <p:cNvPr id="156" name="CustomShape 2"/>
          <p:cNvSpPr/>
          <p:nvPr/>
        </p:nvSpPr>
        <p:spPr>
          <a:xfrm>
            <a:off x="1440000" y="1152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Text Classification – Training Model</a:t>
            </a:r>
            <a:endParaRPr b="0" lang="en-AU" sz="1800" spc="-1" strike="noStrike">
              <a:latin typeface="Arial"/>
            </a:endParaRPr>
          </a:p>
        </p:txBody>
      </p:sp>
      <p:pic>
        <p:nvPicPr>
          <p:cNvPr id="157" name="" descr=""/>
          <p:cNvPicPr/>
          <p:nvPr/>
        </p:nvPicPr>
        <p:blipFill>
          <a:blip r:embed="rId1"/>
          <a:stretch/>
        </p:blipFill>
        <p:spPr>
          <a:xfrm>
            <a:off x="144000" y="1728000"/>
            <a:ext cx="4179240" cy="3084120"/>
          </a:xfrm>
          <a:prstGeom prst="rect">
            <a:avLst/>
          </a:prstGeom>
          <a:ln>
            <a:noFill/>
          </a:ln>
        </p:spPr>
      </p:pic>
      <p:pic>
        <p:nvPicPr>
          <p:cNvPr id="158" name="" descr=""/>
          <p:cNvPicPr/>
          <p:nvPr/>
        </p:nvPicPr>
        <p:blipFill>
          <a:blip r:embed="rId2"/>
          <a:stretch/>
        </p:blipFill>
        <p:spPr>
          <a:xfrm>
            <a:off x="5760000" y="1764000"/>
            <a:ext cx="4150800" cy="3055320"/>
          </a:xfrm>
          <a:prstGeom prst="rect">
            <a:avLst/>
          </a:prstGeom>
          <a:ln>
            <a:noFill/>
          </a:ln>
        </p:spPr>
      </p:pic>
      <p:sp>
        <p:nvSpPr>
          <p:cNvPr id="159" name="CustomShape 3"/>
          <p:cNvSpPr/>
          <p:nvPr/>
        </p:nvSpPr>
        <p:spPr>
          <a:xfrm>
            <a:off x="4716000" y="3132000"/>
            <a:ext cx="49428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AU" sz="1600" spc="-1" strike="noStrike">
                <a:solidFill>
                  <a:srgbClr val="000000"/>
                </a:solidFill>
                <a:latin typeface="Arial"/>
                <a:ea typeface="DejaVu Sans"/>
              </a:rPr>
              <a:t>…</a:t>
            </a:r>
            <a:r>
              <a:rPr b="1" i="1" lang="en-AU" sz="1600" spc="-1" strike="noStrike">
                <a:solidFill>
                  <a:srgbClr val="000000"/>
                </a:solidFill>
                <a:latin typeface="Arial"/>
                <a:ea typeface="DejaVu Sans"/>
              </a:rPr>
              <a:t>..</a:t>
            </a:r>
            <a:endParaRPr b="0" lang="en-AU" sz="1600" spc="-1" strike="noStrike">
              <a:latin typeface="Arial"/>
            </a:endParaRPr>
          </a:p>
        </p:txBody>
      </p:sp>
      <p:sp>
        <p:nvSpPr>
          <p:cNvPr id="160" name="CustomShape 4"/>
          <p:cNvSpPr/>
          <p:nvPr/>
        </p:nvSpPr>
        <p:spPr>
          <a:xfrm>
            <a:off x="4176000" y="2808000"/>
            <a:ext cx="164664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Same technique</a:t>
            </a: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COVID FAQ Assistant – Project Architecture</a:t>
            </a:r>
            <a:endParaRPr b="0" lang="en-AU" sz="3300" spc="-1" strike="noStrike">
              <a:latin typeface="Arial"/>
            </a:endParaRPr>
          </a:p>
        </p:txBody>
      </p:sp>
      <p:pic>
        <p:nvPicPr>
          <p:cNvPr id="82" name="" descr=""/>
          <p:cNvPicPr/>
          <p:nvPr/>
        </p:nvPicPr>
        <p:blipFill>
          <a:blip r:embed="rId1"/>
          <a:stretch/>
        </p:blipFill>
        <p:spPr>
          <a:xfrm>
            <a:off x="1548000" y="1092600"/>
            <a:ext cx="8350200" cy="408960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 descr=""/>
          <p:cNvPicPr/>
          <p:nvPr/>
        </p:nvPicPr>
        <p:blipFill>
          <a:blip r:embed="rId1"/>
          <a:stretch/>
        </p:blipFill>
        <p:spPr>
          <a:xfrm>
            <a:off x="627480" y="1492560"/>
            <a:ext cx="9198720" cy="3540240"/>
          </a:xfrm>
          <a:prstGeom prst="rect">
            <a:avLst/>
          </a:prstGeom>
          <a:ln>
            <a:noFill/>
          </a:ln>
        </p:spPr>
      </p:pic>
      <p:sp>
        <p:nvSpPr>
          <p:cNvPr id="162"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Model Training</a:t>
            </a:r>
            <a:endParaRPr b="0" lang="en-AU" sz="3300" spc="-1" strike="noStrike">
              <a:latin typeface="Arial"/>
            </a:endParaRPr>
          </a:p>
        </p:txBody>
      </p:sp>
      <p:sp>
        <p:nvSpPr>
          <p:cNvPr id="163" name="CustomShape 2"/>
          <p:cNvSpPr/>
          <p:nvPr/>
        </p:nvSpPr>
        <p:spPr>
          <a:xfrm>
            <a:off x="1440000" y="1152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Text Classification – Training Model</a:t>
            </a:r>
            <a:endParaRPr b="0" lang="en-AU" sz="1800" spc="-1" strike="noStrike">
              <a:latin typeface="Arial"/>
            </a:endParaRPr>
          </a:p>
        </p:txBody>
      </p:sp>
      <p:sp>
        <p:nvSpPr>
          <p:cNvPr id="164" name="CustomShape 3"/>
          <p:cNvSpPr/>
          <p:nvPr/>
        </p:nvSpPr>
        <p:spPr>
          <a:xfrm>
            <a:off x="1807920" y="5011920"/>
            <a:ext cx="326952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AU" sz="1600" spc="-1" strike="noStrike">
                <a:solidFill>
                  <a:srgbClr val="000000"/>
                </a:solidFill>
                <a:latin typeface="Arial"/>
                <a:ea typeface="DejaVu Sans"/>
              </a:rPr>
              <a:t>Trained with Over-sampled Data</a:t>
            </a:r>
            <a:endParaRPr b="0" lang="en-AU" sz="1600" spc="-1" strike="noStrike">
              <a:latin typeface="Arial"/>
            </a:endParaRPr>
          </a:p>
        </p:txBody>
      </p:sp>
      <p:sp>
        <p:nvSpPr>
          <p:cNvPr id="165" name="CustomShape 4"/>
          <p:cNvSpPr/>
          <p:nvPr/>
        </p:nvSpPr>
        <p:spPr>
          <a:xfrm>
            <a:off x="5944680" y="5011920"/>
            <a:ext cx="268452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AU" sz="1600" spc="-1" strike="noStrike">
                <a:solidFill>
                  <a:srgbClr val="000000"/>
                </a:solidFill>
                <a:latin typeface="Arial"/>
                <a:ea typeface="DejaVu Sans"/>
              </a:rPr>
              <a:t>Trained with Original Data</a:t>
            </a: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COVID FAQ Assistant – Techniques in Data Science Projects</a:t>
            </a:r>
            <a:endParaRPr b="0" lang="en-AU" sz="3300" spc="-1" strike="noStrike">
              <a:latin typeface="Arial"/>
            </a:endParaRPr>
          </a:p>
        </p:txBody>
      </p:sp>
      <p:sp>
        <p:nvSpPr>
          <p:cNvPr id="84" name="CustomShape 2"/>
          <p:cNvSpPr/>
          <p:nvPr/>
        </p:nvSpPr>
        <p:spPr>
          <a:xfrm>
            <a:off x="2372400" y="2304000"/>
            <a:ext cx="2018520" cy="2049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00" spc="-1" strike="noStrike">
                <a:solidFill>
                  <a:srgbClr val="000000"/>
                </a:solidFill>
                <a:latin typeface="Arial"/>
                <a:ea typeface="DejaVu Sans"/>
              </a:rPr>
              <a:t>For Data Augmentation</a:t>
            </a:r>
            <a:endParaRPr b="0" lang="en-AU" sz="1000" spc="-1" strike="noStrike">
              <a:latin typeface="Arial"/>
            </a:endParaRPr>
          </a:p>
          <a:p>
            <a:pPr>
              <a:lnSpc>
                <a:spcPct val="100000"/>
              </a:lnSpc>
            </a:pPr>
            <a:r>
              <a:rPr b="1" lang="en-AU" sz="1000" spc="-1" strike="noStrike">
                <a:solidFill>
                  <a:srgbClr val="000000"/>
                </a:solidFill>
                <a:latin typeface="Arial"/>
                <a:ea typeface="DejaVu Sans"/>
              </a:rPr>
              <a:t>1. Back Translation</a:t>
            </a:r>
            <a:endParaRPr b="0" lang="en-AU" sz="1000" spc="-1" strike="noStrike">
              <a:latin typeface="Arial"/>
            </a:endParaRPr>
          </a:p>
          <a:p>
            <a:pPr>
              <a:lnSpc>
                <a:spcPct val="100000"/>
              </a:lnSpc>
            </a:pPr>
            <a:r>
              <a:rPr b="0" lang="en-AU" sz="1000" spc="-1" strike="noStrike">
                <a:solidFill>
                  <a:srgbClr val="000000"/>
                </a:solidFill>
                <a:latin typeface="Arial"/>
                <a:ea typeface="DejaVu Sans"/>
              </a:rPr>
              <a:t>2. </a:t>
            </a:r>
            <a:r>
              <a:rPr b="1" lang="en-AU" sz="1000" spc="-1" strike="noStrike">
                <a:solidFill>
                  <a:srgbClr val="000000"/>
                </a:solidFill>
                <a:latin typeface="Arial"/>
                <a:ea typeface="DejaVu Sans"/>
              </a:rPr>
              <a:t>Synonyms Substitution</a:t>
            </a:r>
            <a:endParaRPr b="0" lang="en-AU" sz="1000" spc="-1" strike="noStrike">
              <a:latin typeface="Arial"/>
            </a:endParaRPr>
          </a:p>
          <a:p>
            <a:pPr>
              <a:lnSpc>
                <a:spcPct val="100000"/>
              </a:lnSpc>
            </a:pPr>
            <a:r>
              <a:rPr b="0" lang="en-AU" sz="1000" spc="-1" strike="noStrike">
                <a:solidFill>
                  <a:srgbClr val="000000"/>
                </a:solidFill>
                <a:latin typeface="Arial"/>
                <a:ea typeface="DejaVu Sans"/>
              </a:rPr>
              <a:t>3. </a:t>
            </a:r>
            <a:r>
              <a:rPr b="1" lang="en-AU" sz="1000" spc="-1" strike="noStrike">
                <a:solidFill>
                  <a:srgbClr val="000000"/>
                </a:solidFill>
                <a:latin typeface="Arial"/>
                <a:ea typeface="DejaVu Sans"/>
              </a:rPr>
              <a:t>Spelling</a:t>
            </a:r>
            <a:endParaRPr b="0" lang="en-AU" sz="1000" spc="-1" strike="noStrike">
              <a:latin typeface="Arial"/>
            </a:endParaRPr>
          </a:p>
          <a:p>
            <a:pPr>
              <a:lnSpc>
                <a:spcPct val="100000"/>
              </a:lnSpc>
            </a:pPr>
            <a:endParaRPr b="0" lang="en-AU" sz="1000" spc="-1" strike="noStrike">
              <a:latin typeface="Arial"/>
            </a:endParaRPr>
          </a:p>
        </p:txBody>
      </p:sp>
      <p:sp>
        <p:nvSpPr>
          <p:cNvPr id="85" name="CustomShape 3"/>
          <p:cNvSpPr/>
          <p:nvPr/>
        </p:nvSpPr>
        <p:spPr>
          <a:xfrm>
            <a:off x="5112000" y="2232000"/>
            <a:ext cx="3890520" cy="344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00" spc="-1" strike="noStrike">
                <a:solidFill>
                  <a:srgbClr val="000000"/>
                </a:solidFill>
                <a:latin typeface="Arial"/>
                <a:ea typeface="DejaVu Sans"/>
              </a:rPr>
              <a:t>For Training Model</a:t>
            </a:r>
            <a:endParaRPr b="0" lang="en-AU" sz="1000" spc="-1" strike="noStrike">
              <a:latin typeface="Arial"/>
            </a:endParaRPr>
          </a:p>
          <a:p>
            <a:pPr>
              <a:lnSpc>
                <a:spcPct val="100000"/>
              </a:lnSpc>
            </a:pPr>
            <a:r>
              <a:rPr b="1" lang="en-AU" sz="1000" spc="-1" strike="noStrike">
                <a:solidFill>
                  <a:srgbClr val="000000"/>
                </a:solidFill>
                <a:latin typeface="Arial"/>
                <a:ea typeface="DejaVu Sans"/>
              </a:rPr>
              <a:t>1. One Cycle Policy</a:t>
            </a:r>
            <a:endParaRPr b="0" lang="en-AU" sz="1000" spc="-1" strike="noStrike">
              <a:latin typeface="Arial"/>
            </a:endParaRPr>
          </a:p>
          <a:p>
            <a:pPr>
              <a:lnSpc>
                <a:spcPct val="100000"/>
              </a:lnSpc>
            </a:pPr>
            <a:r>
              <a:rPr b="1" lang="en-AU" sz="1000" spc="-1" strike="noStrike">
                <a:solidFill>
                  <a:srgbClr val="000000"/>
                </a:solidFill>
                <a:latin typeface="Arial"/>
                <a:ea typeface="DejaVu Sans"/>
              </a:rPr>
              <a:t>2. Progressive Model Training</a:t>
            </a:r>
            <a:endParaRPr b="0" lang="en-AU" sz="1000" spc="-1" strike="noStrike">
              <a:latin typeface="Arial"/>
            </a:endParaRPr>
          </a:p>
          <a:p>
            <a:pPr>
              <a:lnSpc>
                <a:spcPct val="100000"/>
              </a:lnSpc>
            </a:pPr>
            <a:r>
              <a:rPr b="1" lang="en-AU" sz="1000" spc="-1" strike="noStrike">
                <a:solidFill>
                  <a:srgbClr val="000000"/>
                </a:solidFill>
                <a:latin typeface="Arial"/>
                <a:ea typeface="DejaVu Sans"/>
              </a:rPr>
              <a:t>3. Transfer Learning</a:t>
            </a:r>
            <a:endParaRPr b="0" lang="en-AU" sz="1000" spc="-1" strike="noStrike">
              <a:latin typeface="Arial"/>
            </a:endParaRPr>
          </a:p>
          <a:p>
            <a:pPr>
              <a:lnSpc>
                <a:spcPct val="100000"/>
              </a:lnSpc>
            </a:pPr>
            <a:r>
              <a:rPr b="1" lang="en-AU" sz="1000" spc="-1" strike="noStrike">
                <a:solidFill>
                  <a:srgbClr val="000000"/>
                </a:solidFill>
                <a:latin typeface="Arial"/>
                <a:ea typeface="DejaVu Sans"/>
              </a:rPr>
              <a:t>4. Learning Rate Finding</a:t>
            </a:r>
            <a:endParaRPr b="0" lang="en-AU" sz="1000" spc="-1" strike="noStrike">
              <a:latin typeface="Arial"/>
            </a:endParaRPr>
          </a:p>
          <a:p>
            <a:pPr>
              <a:lnSpc>
                <a:spcPct val="100000"/>
              </a:lnSpc>
            </a:pPr>
            <a:r>
              <a:rPr b="1" lang="en-AU" sz="1000" spc="-1" strike="noStrike">
                <a:solidFill>
                  <a:srgbClr val="000000"/>
                </a:solidFill>
                <a:latin typeface="Arial"/>
                <a:ea typeface="DejaVu Sans"/>
              </a:rPr>
              <a:t>5. Mixed Precision or Half Precision</a:t>
            </a:r>
            <a:endParaRPr b="0" lang="en-AU" sz="1000" spc="-1" strike="noStrike">
              <a:latin typeface="Arial"/>
            </a:endParaRPr>
          </a:p>
          <a:p>
            <a:pPr>
              <a:lnSpc>
                <a:spcPct val="100000"/>
              </a:lnSpc>
            </a:pP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Covid FAQ Assistant - Content</a:t>
            </a:r>
            <a:endParaRPr b="0" lang="en-AU" sz="3300" spc="-1" strike="noStrike">
              <a:latin typeface="Arial"/>
            </a:endParaRPr>
          </a:p>
        </p:txBody>
      </p:sp>
      <p:sp>
        <p:nvSpPr>
          <p:cNvPr id="87" name="CustomShape 2"/>
          <p:cNvSpPr/>
          <p:nvPr/>
        </p:nvSpPr>
        <p:spPr>
          <a:xfrm>
            <a:off x="1850040" y="1224000"/>
            <a:ext cx="4844160" cy="3112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AU" sz="1800" spc="-1" strike="noStrike">
              <a:latin typeface="Arial"/>
            </a:endParaRPr>
          </a:p>
          <a:p>
            <a:pPr>
              <a:lnSpc>
                <a:spcPct val="100000"/>
              </a:lnSpc>
            </a:pPr>
            <a:r>
              <a:rPr b="0" lang="en-AU" sz="1600" spc="-1" strike="noStrike">
                <a:solidFill>
                  <a:srgbClr val="000000"/>
                </a:solidFill>
                <a:latin typeface="Arial"/>
                <a:ea typeface="DejaVu Sans"/>
              </a:rPr>
              <a:t>1. Final App Demo</a:t>
            </a:r>
            <a:endParaRPr b="0" lang="en-AU" sz="1600" spc="-1" strike="noStrike">
              <a:latin typeface="Arial"/>
            </a:endParaRPr>
          </a:p>
          <a:p>
            <a:pPr>
              <a:lnSpc>
                <a:spcPct val="100000"/>
              </a:lnSpc>
            </a:pPr>
            <a:r>
              <a:rPr b="0" lang="en-AU" sz="1800" spc="-1" strike="noStrike">
                <a:solidFill>
                  <a:srgbClr val="000000"/>
                </a:solidFill>
                <a:latin typeface="Arial"/>
                <a:ea typeface="DejaVu Sans"/>
              </a:rPr>
              <a:t>2. Data Analysis</a:t>
            </a:r>
            <a:endParaRPr b="0" lang="en-AU" sz="1800" spc="-1" strike="noStrike">
              <a:latin typeface="Arial"/>
            </a:endParaRPr>
          </a:p>
          <a:p>
            <a:pPr>
              <a:lnSpc>
                <a:spcPct val="100000"/>
              </a:lnSpc>
            </a:pPr>
            <a:r>
              <a:rPr b="0" lang="en-AU" sz="1600" spc="-1" strike="noStrike">
                <a:solidFill>
                  <a:srgbClr val="000000"/>
                </a:solidFill>
                <a:latin typeface="Arial"/>
                <a:ea typeface="DejaVu Sans"/>
              </a:rPr>
              <a:t>3. Issues with the data set</a:t>
            </a:r>
            <a:endParaRPr b="0" lang="en-AU" sz="1600" spc="-1" strike="noStrike">
              <a:latin typeface="Arial"/>
            </a:endParaRPr>
          </a:p>
          <a:p>
            <a:pPr>
              <a:lnSpc>
                <a:spcPct val="100000"/>
              </a:lnSpc>
            </a:pPr>
            <a:r>
              <a:rPr b="0" lang="en-AU" sz="1600" spc="-1" strike="noStrike">
                <a:solidFill>
                  <a:srgbClr val="000000"/>
                </a:solidFill>
                <a:latin typeface="Arial"/>
                <a:ea typeface="DejaVu Sans"/>
              </a:rPr>
              <a:t>4. Solutions</a:t>
            </a:r>
            <a:endParaRPr b="0" lang="en-AU" sz="1600" spc="-1" strike="noStrike">
              <a:latin typeface="Arial"/>
            </a:endParaRPr>
          </a:p>
          <a:p>
            <a:pPr>
              <a:lnSpc>
                <a:spcPct val="100000"/>
              </a:lnSpc>
            </a:pPr>
            <a:r>
              <a:rPr b="0" lang="en-AU" sz="1600" spc="-1" strike="noStrike">
                <a:solidFill>
                  <a:srgbClr val="000000"/>
                </a:solidFill>
                <a:latin typeface="Arial"/>
                <a:ea typeface="DejaVu Sans"/>
              </a:rPr>
              <a:t>4.1 Data Cleaning</a:t>
            </a:r>
            <a:endParaRPr b="0" lang="en-AU" sz="1600" spc="-1" strike="noStrike">
              <a:latin typeface="Arial"/>
            </a:endParaRPr>
          </a:p>
          <a:p>
            <a:pPr>
              <a:lnSpc>
                <a:spcPct val="100000"/>
              </a:lnSpc>
            </a:pPr>
            <a:r>
              <a:rPr b="0" lang="en-AU" sz="1600" spc="-1" strike="noStrike">
                <a:solidFill>
                  <a:srgbClr val="000000"/>
                </a:solidFill>
                <a:latin typeface="Arial"/>
                <a:ea typeface="DejaVu Sans"/>
              </a:rPr>
              <a:t>4.2 Data Augmentation</a:t>
            </a:r>
            <a:endParaRPr b="0" lang="en-AU" sz="1600" spc="-1" strike="noStrike">
              <a:latin typeface="Arial"/>
            </a:endParaRPr>
          </a:p>
          <a:p>
            <a:pPr>
              <a:lnSpc>
                <a:spcPct val="100000"/>
              </a:lnSpc>
            </a:pPr>
            <a:r>
              <a:rPr b="0" lang="en-AU" sz="1600" spc="-1" strike="noStrike">
                <a:solidFill>
                  <a:srgbClr val="000000"/>
                </a:solidFill>
                <a:latin typeface="Arial"/>
                <a:ea typeface="DejaVu Sans"/>
              </a:rPr>
              <a:t>5. Training Model</a:t>
            </a:r>
            <a:endParaRPr b="0" lang="en-AU" sz="1600" spc="-1" strike="noStrike">
              <a:latin typeface="Arial"/>
            </a:endParaRPr>
          </a:p>
          <a:p>
            <a:pPr>
              <a:lnSpc>
                <a:spcPct val="100000"/>
              </a:lnSpc>
            </a:pPr>
            <a:r>
              <a:rPr b="0" lang="en-AU" sz="1600" spc="-1" strike="noStrike">
                <a:solidFill>
                  <a:srgbClr val="000000"/>
                </a:solidFill>
                <a:latin typeface="Arial"/>
                <a:ea typeface="DejaVu Sans"/>
              </a:rPr>
              <a:t>6. API</a:t>
            </a:r>
            <a:endParaRPr b="0" lang="en-AU" sz="1600" spc="-1" strike="noStrike">
              <a:latin typeface="Arial"/>
            </a:endParaRPr>
          </a:p>
          <a:p>
            <a:pPr>
              <a:lnSpc>
                <a:spcPct val="100000"/>
              </a:lnSpc>
            </a:pPr>
            <a:r>
              <a:rPr b="0" lang="en-AU" sz="1600" spc="-1" strike="noStrike">
                <a:solidFill>
                  <a:srgbClr val="000000"/>
                </a:solidFill>
                <a:latin typeface="Arial"/>
                <a:ea typeface="DejaVu Sans"/>
              </a:rPr>
              <a:t>7. Front-end App</a:t>
            </a:r>
            <a:endParaRPr b="0" lang="en-AU" sz="1600" spc="-1" strike="noStrike">
              <a:latin typeface="Arial"/>
            </a:endParaRPr>
          </a:p>
        </p:txBody>
      </p:sp>
      <p:sp>
        <p:nvSpPr>
          <p:cNvPr id="88" name="CustomShape 3"/>
          <p:cNvSpPr/>
          <p:nvPr/>
        </p:nvSpPr>
        <p:spPr>
          <a:xfrm rot="16200000">
            <a:off x="7391520" y="1220040"/>
            <a:ext cx="431640" cy="446400"/>
          </a:xfrm>
          <a:custGeom>
            <a:avLst/>
            <a:gdLst/>
            <a:ahLst/>
            <a:rect l="l" t="t" r="r" b="b"/>
            <a:pathLst>
              <a:path w="13133" h="13573">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3c78d8"/>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332000" y="792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Observations</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Not enough data</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Dirty data </a:t>
            </a:r>
            <a:endParaRPr b="0" lang="en-AU" sz="1800" spc="-1" strike="noStrike">
              <a:latin typeface="Arial"/>
            </a:endParaRPr>
          </a:p>
        </p:txBody>
      </p:sp>
      <p:sp>
        <p:nvSpPr>
          <p:cNvPr id="90" name="CustomShape 2"/>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spcAft>
                <a:spcPts val="567"/>
              </a:spcAft>
            </a:pPr>
            <a:r>
              <a:rPr b="0" lang="en-AU" sz="3300" spc="-1" strike="noStrike">
                <a:solidFill>
                  <a:srgbClr val="050505"/>
                </a:solidFill>
                <a:latin typeface="Times New Roman"/>
                <a:ea typeface="DejaVu Sans"/>
              </a:rPr>
              <a:t>Issues with the data set</a:t>
            </a:r>
            <a:endParaRPr b="0" lang="en-AU" sz="3300" spc="-1" strike="noStrike">
              <a:latin typeface="Arial"/>
            </a:endParaRPr>
          </a:p>
        </p:txBody>
      </p:sp>
      <p:pic>
        <p:nvPicPr>
          <p:cNvPr id="91" name="" descr=""/>
          <p:cNvPicPr/>
          <p:nvPr/>
        </p:nvPicPr>
        <p:blipFill>
          <a:blip r:embed="rId1"/>
          <a:stretch/>
        </p:blipFill>
        <p:spPr>
          <a:xfrm>
            <a:off x="1368000" y="1764000"/>
            <a:ext cx="8566200" cy="3851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332000" y="1368000"/>
            <a:ext cx="8098200" cy="3286440"/>
          </a:xfrm>
          <a:prstGeom prst="rect">
            <a:avLst/>
          </a:prstGeom>
          <a:noFill/>
          <a:ln>
            <a:noFill/>
          </a:ln>
        </p:spPr>
        <p:style>
          <a:lnRef idx="0"/>
          <a:fillRef idx="0"/>
          <a:effectRef idx="0"/>
          <a:fontRef idx="minor"/>
        </p:style>
        <p:txBody>
          <a:bodyPr lIns="0" rIns="0" tIns="0" bIns="0">
            <a:normAutofit fontScale="91000"/>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Observations</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Not enough data</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Dirty data </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1611 Entire</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1245 Dirty</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1244 Q&amp;C</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208 Categories</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32% 2</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10% 3</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lang="en-AU" sz="1800" spc="-1" strike="noStrike">
                <a:solidFill>
                  <a:srgbClr val="050505"/>
                </a:solidFill>
                <a:latin typeface="Arial"/>
                <a:ea typeface="DejaVu Sans"/>
              </a:rPr>
              <a:t>23% 6 …...</a:t>
            </a:r>
            <a:endParaRPr b="0" lang="en-AU" sz="1800" spc="-1" strike="noStrike">
              <a:latin typeface="Arial"/>
            </a:endParaRPr>
          </a:p>
        </p:txBody>
      </p:sp>
      <p:sp>
        <p:nvSpPr>
          <p:cNvPr id="93" name="CustomShape 2"/>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spcAft>
                <a:spcPts val="567"/>
              </a:spcAft>
            </a:pPr>
            <a:r>
              <a:rPr b="0" lang="en-AU" sz="3300" spc="-1" strike="noStrike">
                <a:solidFill>
                  <a:srgbClr val="050505"/>
                </a:solidFill>
                <a:latin typeface="Times New Roman"/>
                <a:ea typeface="DejaVu Sans"/>
              </a:rPr>
              <a:t>Issues with the data set</a:t>
            </a:r>
            <a:endParaRPr b="0" lang="en-AU" sz="3300" spc="-1" strike="noStrike">
              <a:latin typeface="Arial"/>
            </a:endParaRPr>
          </a:p>
        </p:txBody>
      </p:sp>
      <p:pic>
        <p:nvPicPr>
          <p:cNvPr id="94" name="" descr=""/>
          <p:cNvPicPr/>
          <p:nvPr/>
        </p:nvPicPr>
        <p:blipFill>
          <a:blip r:embed="rId1"/>
          <a:stretch/>
        </p:blipFill>
        <p:spPr>
          <a:xfrm>
            <a:off x="3564000" y="998640"/>
            <a:ext cx="5902200" cy="4645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spcAft>
                <a:spcPts val="567"/>
              </a:spcAft>
            </a:pPr>
            <a:r>
              <a:rPr b="0" lang="en-AU" sz="3300" spc="-1" strike="noStrike">
                <a:solidFill>
                  <a:srgbClr val="050505"/>
                </a:solidFill>
                <a:latin typeface="Times New Roman"/>
                <a:ea typeface="DejaVu Sans"/>
              </a:rPr>
              <a:t>Data Analysis - Solutions</a:t>
            </a:r>
            <a:endParaRPr b="0" lang="en-AU" sz="3300" spc="-1" strike="noStrike">
              <a:latin typeface="Arial"/>
            </a:endParaRPr>
          </a:p>
        </p:txBody>
      </p:sp>
      <p:sp>
        <p:nvSpPr>
          <p:cNvPr id="96" name="CustomShape 2"/>
          <p:cNvSpPr/>
          <p:nvPr/>
        </p:nvSpPr>
        <p:spPr>
          <a:xfrm>
            <a:off x="1404000" y="1463760"/>
            <a:ext cx="8098200" cy="3286440"/>
          </a:xfrm>
          <a:prstGeom prst="rect">
            <a:avLst/>
          </a:prstGeom>
          <a:noFill/>
          <a:ln>
            <a:noFill/>
          </a:ln>
        </p:spPr>
        <p:style>
          <a:lnRef idx="0"/>
          <a:fillRef idx="0"/>
          <a:effectRef idx="0"/>
          <a:fontRef idx="minor"/>
        </p:style>
        <p:txBody>
          <a:bodyPr lIns="0" rIns="0" tIns="0" bIns="0">
            <a:normAutofit fontScale="47000"/>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Solution</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Cleaning</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Remove dirty data</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Remove non-useful columns</a:t>
            </a:r>
            <a:endParaRPr b="0" lang="en-AU" sz="21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Pre-processing</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Tokenization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Lower Case </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Remove Punctuations</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Numeralization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Stopwords</a:t>
            </a:r>
            <a:endParaRPr b="0" lang="en-AU" sz="21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Augmentation</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Back Translation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Synonyms Substitution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Spelling</a:t>
            </a:r>
            <a:endParaRPr b="0" lang="en-AU" sz="2100" spc="-1" strike="noStrike">
              <a:latin typeface="Arial"/>
            </a:endParaRPr>
          </a:p>
        </p:txBody>
      </p:sp>
      <p:pic>
        <p:nvPicPr>
          <p:cNvPr id="97" name="" descr=""/>
          <p:cNvPicPr/>
          <p:nvPr/>
        </p:nvPicPr>
        <p:blipFill>
          <a:blip r:embed="rId1"/>
          <a:stretch/>
        </p:blipFill>
        <p:spPr>
          <a:xfrm>
            <a:off x="5256000" y="2456640"/>
            <a:ext cx="4465080" cy="1645560"/>
          </a:xfrm>
          <a:prstGeom prst="rect">
            <a:avLst/>
          </a:prstGeom>
          <a:ln>
            <a:noFill/>
          </a:ln>
        </p:spPr>
      </p:pic>
      <p:pic>
        <p:nvPicPr>
          <p:cNvPr id="98" name="" descr=""/>
          <p:cNvPicPr/>
          <p:nvPr/>
        </p:nvPicPr>
        <p:blipFill>
          <a:blip r:embed="rId2"/>
          <a:stretch/>
        </p:blipFill>
        <p:spPr>
          <a:xfrm>
            <a:off x="8280000" y="1418400"/>
            <a:ext cx="1645560" cy="883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 descr=""/>
          <p:cNvPicPr/>
          <p:nvPr/>
        </p:nvPicPr>
        <p:blipFill>
          <a:blip r:embed="rId1"/>
          <a:stretch/>
        </p:blipFill>
        <p:spPr>
          <a:xfrm>
            <a:off x="4392000" y="1854720"/>
            <a:ext cx="5543280" cy="1959480"/>
          </a:xfrm>
          <a:prstGeom prst="rect">
            <a:avLst/>
          </a:prstGeom>
          <a:ln>
            <a:noFill/>
          </a:ln>
        </p:spPr>
      </p:pic>
      <p:sp>
        <p:nvSpPr>
          <p:cNvPr id="100"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Data Analysis</a:t>
            </a:r>
            <a:endParaRPr b="0" lang="en-AU" sz="3300" spc="-1" strike="noStrike">
              <a:latin typeface="Arial"/>
            </a:endParaRPr>
          </a:p>
        </p:txBody>
      </p:sp>
      <p:sp>
        <p:nvSpPr>
          <p:cNvPr id="101" name="CustomShape 2"/>
          <p:cNvSpPr/>
          <p:nvPr/>
        </p:nvSpPr>
        <p:spPr>
          <a:xfrm>
            <a:off x="1116000" y="124776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Solution</a:t>
            </a:r>
            <a:endParaRPr b="0" lang="en-AU" sz="1800" spc="-1" strike="noStrike">
              <a:latin typeface="Arial"/>
            </a:endParaRPr>
          </a:p>
          <a:p>
            <a:pPr>
              <a:lnSpc>
                <a:spcPct val="100000"/>
              </a:lnSpc>
              <a:spcAft>
                <a:spcPts val="791"/>
              </a:spcAft>
            </a:pP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Augmentation Pipeline</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Back Translation(BT)</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Synonyms Substitution(SS)</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Spelling(SP)</a:t>
            </a:r>
            <a:endParaRPr b="0" lang="en-AU" sz="2100" spc="-1" strike="noStrike">
              <a:latin typeface="Arial"/>
            </a:endParaRPr>
          </a:p>
        </p:txBody>
      </p:sp>
      <p:sp>
        <p:nvSpPr>
          <p:cNvPr id="102" name="CustomShape 3"/>
          <p:cNvSpPr/>
          <p:nvPr/>
        </p:nvSpPr>
        <p:spPr>
          <a:xfrm>
            <a:off x="3888000" y="4015080"/>
            <a:ext cx="5758200" cy="1167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00" spc="-1" strike="noStrike">
                <a:solidFill>
                  <a:srgbClr val="000000"/>
                </a:solidFill>
                <a:latin typeface="Liberation Mono;Courier New;DejaVu Sans Mono"/>
                <a:ea typeface="Liberation Mono;Courier New;DejaVu Sans Mono"/>
              </a:rPr>
              <a:t>For augmenting 1 question with 10 output:(Improvement)</a:t>
            </a:r>
            <a:endParaRPr b="0" lang="en-AU" sz="1000" spc="-1" strike="noStrike">
              <a:latin typeface="Arial"/>
            </a:endParaRPr>
          </a:p>
          <a:p>
            <a:pPr>
              <a:lnSpc>
                <a:spcPct val="100000"/>
              </a:lnSpc>
            </a:pPr>
            <a:endParaRPr b="0" lang="en-AU" sz="1000" spc="-1" strike="noStrike">
              <a:latin typeface="Arial"/>
            </a:endParaRPr>
          </a:p>
          <a:p>
            <a:pPr>
              <a:lnSpc>
                <a:spcPct val="100000"/>
              </a:lnSpc>
            </a:pPr>
            <a:r>
              <a:rPr b="1" lang="en-AU" sz="1000" spc="-1" strike="noStrike">
                <a:solidFill>
                  <a:srgbClr val="000000"/>
                </a:solidFill>
                <a:latin typeface="Liberation Mono;Courier New;DejaVu Sans Mono"/>
                <a:ea typeface="Liberation Mono;Courier New;DejaVu Sans Mono"/>
              </a:rPr>
              <a:t>(SS + SP)  VS  (BT + SS + SP)</a:t>
            </a:r>
            <a:endParaRPr b="0" lang="en-AU" sz="1000" spc="-1" strike="noStrike">
              <a:latin typeface="Arial"/>
            </a:endParaRPr>
          </a:p>
          <a:p>
            <a:pPr>
              <a:lnSpc>
                <a:spcPct val="100000"/>
              </a:lnSpc>
            </a:pPr>
            <a:r>
              <a:rPr b="1" lang="en-AU" sz="1000" spc="-1" strike="noStrike">
                <a:solidFill>
                  <a:srgbClr val="000000"/>
                </a:solidFill>
                <a:latin typeface="Liberation Mono;Courier New;DejaVu Sans Mono"/>
                <a:ea typeface="Liberation Mono;Courier New;DejaVu Sans Mono"/>
              </a:rPr>
              <a:t>0.004620790481567383 seconds VS 12.24682903289795 seconds</a:t>
            </a:r>
            <a:endParaRPr b="0" lang="en-AU" sz="1000" spc="-1" strike="noStrike">
              <a:latin typeface="Arial"/>
            </a:endParaRPr>
          </a:p>
          <a:p>
            <a:pPr>
              <a:lnSpc>
                <a:spcPct val="100000"/>
              </a:lnSpc>
            </a:pPr>
            <a:endParaRPr b="0" lang="en-AU" sz="1000" spc="-1" strike="noStrike">
              <a:latin typeface="Arial"/>
            </a:endParaRPr>
          </a:p>
          <a:p>
            <a:pPr>
              <a:lnSpc>
                <a:spcPct val="100000"/>
              </a:lnSpc>
            </a:pPr>
            <a:r>
              <a:rPr b="1" lang="en-AU" sz="1000" spc="-1" strike="noStrike">
                <a:solidFill>
                  <a:srgbClr val="000000"/>
                </a:solidFill>
                <a:latin typeface="Liberation Mono;Courier New;DejaVu Sans Mono"/>
                <a:ea typeface="Liberation Mono;Courier New;DejaVu Sans Mono"/>
              </a:rPr>
              <a:t>Improvement</a:t>
            </a:r>
            <a:endParaRPr b="0" lang="en-AU"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620000" y="216000"/>
            <a:ext cx="8098200" cy="934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AU" sz="3300" spc="-1" strike="noStrike">
                <a:solidFill>
                  <a:srgbClr val="050505"/>
                </a:solidFill>
                <a:latin typeface="Times New Roman"/>
                <a:ea typeface="DejaVu Sans"/>
              </a:rPr>
              <a:t>Data Analysis</a:t>
            </a:r>
            <a:endParaRPr b="0" lang="en-AU" sz="3300" spc="-1" strike="noStrike">
              <a:latin typeface="Arial"/>
            </a:endParaRPr>
          </a:p>
        </p:txBody>
      </p:sp>
      <p:sp>
        <p:nvSpPr>
          <p:cNvPr id="104" name="CustomShape 2"/>
          <p:cNvSpPr/>
          <p:nvPr/>
        </p:nvSpPr>
        <p:spPr>
          <a:xfrm>
            <a:off x="1440000" y="1944000"/>
            <a:ext cx="8098200" cy="3286440"/>
          </a:xfrm>
          <a:prstGeom prst="rect">
            <a:avLst/>
          </a:prstGeom>
          <a:noFill/>
          <a:ln>
            <a:noFill/>
          </a:ln>
        </p:spPr>
        <p:style>
          <a:lnRef idx="0"/>
          <a:fillRef idx="0"/>
          <a:effectRef idx="0"/>
          <a:fontRef idx="minor"/>
        </p:style>
        <p:txBody>
          <a:bodyPr lIns="0" rIns="0" tIns="0" bIns="0">
            <a:normAutofit/>
          </a:bodyPr>
          <a:p>
            <a:pPr marL="432000" indent="-322200">
              <a:lnSpc>
                <a:spcPct val="100000"/>
              </a:lnSpc>
              <a:spcAft>
                <a:spcPts val="791"/>
              </a:spcAft>
              <a:buClr>
                <a:srgbClr val="0066ff"/>
              </a:buClr>
              <a:buSzPct val="40000"/>
              <a:buFont typeface="Wingdings" charset="2"/>
              <a:buChar char=""/>
            </a:pPr>
            <a:r>
              <a:rPr b="1" lang="en-AU" sz="1800" spc="-1" strike="noStrike">
                <a:solidFill>
                  <a:srgbClr val="050505"/>
                </a:solidFill>
                <a:latin typeface="Arial"/>
                <a:ea typeface="DejaVu Sans"/>
              </a:rPr>
              <a:t>Solution</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Cleaning</a:t>
            </a:r>
            <a:endParaRPr b="0" lang="en-AU" sz="1800" spc="-1" strike="noStrike">
              <a:latin typeface="Arial"/>
            </a:endParaRPr>
          </a:p>
          <a:p>
            <a:pPr marL="432000" indent="-322200">
              <a:lnSpc>
                <a:spcPct val="100000"/>
              </a:lnSpc>
              <a:spcAft>
                <a:spcPts val="791"/>
              </a:spcAft>
              <a:buClr>
                <a:srgbClr val="0066ff"/>
              </a:buClr>
              <a:buSzPct val="40000"/>
              <a:buFont typeface="Wingdings" charset="2"/>
              <a:buChar char=""/>
            </a:pPr>
            <a:r>
              <a:rPr b="0" i="1" lang="en-AU" sz="1800" spc="-1" strike="noStrike">
                <a:solidFill>
                  <a:srgbClr val="050505"/>
                </a:solidFill>
                <a:latin typeface="Arial"/>
                <a:ea typeface="DejaVu Sans"/>
              </a:rPr>
              <a:t>Data Augmentation</a:t>
            </a:r>
            <a:endParaRPr b="0" lang="en-AU" sz="18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Back Translation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Synonyms Substitution</a:t>
            </a:r>
            <a:endParaRPr b="0" lang="en-AU" sz="2100" spc="-1" strike="noStrike">
              <a:latin typeface="Arial"/>
            </a:endParaRPr>
          </a:p>
          <a:p>
            <a:pPr lvl="1" marL="864000" indent="-322200">
              <a:lnSpc>
                <a:spcPct val="100000"/>
              </a:lnSpc>
              <a:spcAft>
                <a:spcPts val="848"/>
              </a:spcAft>
              <a:buClr>
                <a:srgbClr val="0066ff"/>
              </a:buClr>
              <a:buSzPct val="40000"/>
              <a:buFont typeface="Symbol"/>
              <a:buChar char=""/>
            </a:pPr>
            <a:r>
              <a:rPr b="0" i="1" lang="en-AU" sz="2100" spc="-1" strike="noStrike">
                <a:solidFill>
                  <a:srgbClr val="050505"/>
                </a:solidFill>
                <a:latin typeface="Arial"/>
                <a:ea typeface="DejaVu Sans"/>
              </a:rPr>
              <a:t>Spelling</a:t>
            </a:r>
            <a:endParaRPr b="0" lang="en-AU" sz="2100" spc="-1" strike="noStrike">
              <a:latin typeface="Arial"/>
            </a:endParaRPr>
          </a:p>
        </p:txBody>
      </p:sp>
      <p:sp>
        <p:nvSpPr>
          <p:cNvPr id="105" name="CustomShape 3"/>
          <p:cNvSpPr/>
          <p:nvPr/>
        </p:nvSpPr>
        <p:spPr>
          <a:xfrm>
            <a:off x="5256000" y="1485720"/>
            <a:ext cx="2808000" cy="3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600" spc="-1" strike="noStrike">
                <a:solidFill>
                  <a:srgbClr val="000000"/>
                </a:solidFill>
                <a:latin typeface="Arial"/>
                <a:ea typeface="DejaVu Sans"/>
              </a:rPr>
              <a:t>Synonyms Substitution</a:t>
            </a:r>
            <a:endParaRPr b="0" lang="en-AU" sz="1600" spc="-1" strike="noStrike">
              <a:latin typeface="Arial"/>
            </a:endParaRPr>
          </a:p>
        </p:txBody>
      </p:sp>
      <p:sp>
        <p:nvSpPr>
          <p:cNvPr id="106" name="CustomShape 4"/>
          <p:cNvSpPr/>
          <p:nvPr/>
        </p:nvSpPr>
        <p:spPr>
          <a:xfrm>
            <a:off x="4824000" y="1837800"/>
            <a:ext cx="4606200" cy="68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This </a:t>
            </a:r>
            <a:r>
              <a:rPr b="1" i="1" lang="en-AU" sz="1600" spc="-1" strike="noStrike">
                <a:solidFill>
                  <a:srgbClr val="000000"/>
                </a:solidFill>
                <a:latin typeface="Arial"/>
                <a:ea typeface="DejaVu Sans"/>
              </a:rPr>
              <a:t>article</a:t>
            </a:r>
            <a:r>
              <a:rPr b="0" lang="en-AU" sz="1600" spc="-1" strike="noStrike">
                <a:solidFill>
                  <a:srgbClr val="000000"/>
                </a:solidFill>
                <a:latin typeface="Arial"/>
                <a:ea typeface="DejaVu Sans"/>
              </a:rPr>
              <a:t> will focus on summarising data augmentation </a:t>
            </a:r>
            <a:r>
              <a:rPr b="1" i="1" lang="en-AU" sz="1600" spc="-1" strike="noStrike">
                <a:solidFill>
                  <a:srgbClr val="000000"/>
                </a:solidFill>
                <a:latin typeface="Arial"/>
                <a:ea typeface="DejaVu Sans"/>
              </a:rPr>
              <a:t>techniques</a:t>
            </a:r>
            <a:r>
              <a:rPr b="0" lang="en-AU" sz="1600" spc="-1" strike="noStrike">
                <a:solidFill>
                  <a:srgbClr val="000000"/>
                </a:solidFill>
                <a:latin typeface="Arial"/>
                <a:ea typeface="DejaVu Sans"/>
              </a:rPr>
              <a:t> in NLP.</a:t>
            </a:r>
            <a:endParaRPr b="0" lang="en-AU" sz="1600" spc="-1" strike="noStrike">
              <a:latin typeface="Arial"/>
            </a:endParaRPr>
          </a:p>
        </p:txBody>
      </p:sp>
      <p:sp>
        <p:nvSpPr>
          <p:cNvPr id="107" name="CustomShape 5"/>
          <p:cNvSpPr/>
          <p:nvPr/>
        </p:nvSpPr>
        <p:spPr>
          <a:xfrm>
            <a:off x="5131800" y="3781800"/>
            <a:ext cx="4226400" cy="111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600" spc="-1" strike="noStrike">
                <a:solidFill>
                  <a:srgbClr val="000000"/>
                </a:solidFill>
                <a:latin typeface="Arial"/>
                <a:ea typeface="DejaVu Sans"/>
              </a:rPr>
              <a:t>This </a:t>
            </a:r>
            <a:r>
              <a:rPr b="1" i="1" lang="en-AU" sz="1600" spc="-1" strike="noStrike">
                <a:solidFill>
                  <a:srgbClr val="000000"/>
                </a:solidFill>
                <a:latin typeface="Arial"/>
                <a:ea typeface="DejaVu Sans"/>
              </a:rPr>
              <a:t>write-up</a:t>
            </a:r>
            <a:r>
              <a:rPr b="0" lang="en-AU" sz="1600" spc="-1" strike="noStrike">
                <a:solidFill>
                  <a:srgbClr val="000000"/>
                </a:solidFill>
                <a:latin typeface="Arial"/>
                <a:ea typeface="DejaVu Sans"/>
              </a:rPr>
              <a:t> will focus on summarising data augmentation </a:t>
            </a:r>
            <a:r>
              <a:rPr b="1" i="1" lang="en-AU" sz="1600" spc="-1" strike="noStrike">
                <a:solidFill>
                  <a:srgbClr val="000000"/>
                </a:solidFill>
                <a:latin typeface="Arial"/>
                <a:ea typeface="DejaVu Sans"/>
              </a:rPr>
              <a:t>methods</a:t>
            </a:r>
            <a:r>
              <a:rPr b="0" lang="en-AU" sz="1600" spc="-1" strike="noStrike">
                <a:solidFill>
                  <a:srgbClr val="000000"/>
                </a:solidFill>
                <a:latin typeface="Arial"/>
                <a:ea typeface="DejaVu Sans"/>
              </a:rPr>
              <a:t> in NLP.</a:t>
            </a:r>
            <a:endParaRPr b="0" lang="en-AU" sz="1600" spc="-1" strike="noStrike">
              <a:latin typeface="Arial"/>
            </a:endParaRPr>
          </a:p>
        </p:txBody>
      </p:sp>
      <p:sp>
        <p:nvSpPr>
          <p:cNvPr id="108" name="CustomShape 6"/>
          <p:cNvSpPr/>
          <p:nvPr/>
        </p:nvSpPr>
        <p:spPr>
          <a:xfrm rot="3724200">
            <a:off x="6213600" y="1949400"/>
            <a:ext cx="2114640" cy="2135880"/>
          </a:xfrm>
          <a:prstGeom prst="swooshArrow">
            <a:avLst>
              <a:gd name="adj1" fmla="val 25000"/>
              <a:gd name="adj2" fmla="val 25000"/>
            </a:avLst>
          </a:prstGeom>
          <a:solidFill>
            <a:srgbClr val="01b39d"/>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DNA</Template>
  <TotalTime>272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2021-06-28T19:46:09Z</dcterms:created>
  <dc:creator/>
  <dc:description/>
  <dc:language>en-AU</dc:language>
  <cp:lastModifiedBy/>
  <dcterms:modified xsi:type="dcterms:W3CDTF">2021-07-13T23:44:19Z</dcterms:modified>
  <cp:revision>33</cp:revision>
  <dc:subject/>
  <dc:title>DNA</dc:title>
</cp:coreProperties>
</file>