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7" r:id="rId2"/>
    <p:sldId id="278" r:id="rId3"/>
    <p:sldId id="261" r:id="rId4"/>
    <p:sldId id="279" r:id="rId5"/>
    <p:sldId id="271" r:id="rId6"/>
    <p:sldId id="285" r:id="rId7"/>
    <p:sldId id="259" r:id="rId8"/>
    <p:sldId id="258" r:id="rId9"/>
    <p:sldId id="287" r:id="rId10"/>
    <p:sldId id="286" r:id="rId11"/>
    <p:sldId id="264" r:id="rId12"/>
    <p:sldId id="282" r:id="rId13"/>
    <p:sldId id="281" r:id="rId14"/>
    <p:sldId id="272" r:id="rId15"/>
    <p:sldId id="273" r:id="rId16"/>
    <p:sldId id="274" r:id="rId17"/>
    <p:sldId id="280" r:id="rId18"/>
    <p:sldId id="284" r:id="rId19"/>
    <p:sldId id="269" r:id="rId20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38"/>
    <p:restoredTop sz="94830"/>
  </p:normalViewPr>
  <p:slideViewPr>
    <p:cSldViewPr snapToGrid="0" snapToObjects="1">
      <p:cViewPr varScale="1">
        <p:scale>
          <a:sx n="151" d="100"/>
          <a:sy n="151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7" d="100"/>
          <a:sy n="147" d="100"/>
        </p:scale>
        <p:origin x="421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E2263B-7640-9643-8D3D-60CC29109F0D}" type="doc">
      <dgm:prSet loTypeId="urn:microsoft.com/office/officeart/2005/8/layout/chevron2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17E72C-92E3-BC44-A193-EEF558A1300A}">
      <dgm:prSet phldrT="[Text]"/>
      <dgm:spPr/>
      <dgm:t>
        <a:bodyPr/>
        <a:lstStyle/>
        <a:p>
          <a:r>
            <a:rPr lang="en-US" dirty="0" err="1"/>
            <a:t>Diseño</a:t>
          </a:r>
          <a:endParaRPr lang="en-US" dirty="0"/>
        </a:p>
      </dgm:t>
    </dgm:pt>
    <dgm:pt modelId="{FCE31194-A4F9-1243-9DC6-4FD5250AE410}" type="parTrans" cxnId="{0B1593B3-4043-4349-9807-C87D7BB2D946}">
      <dgm:prSet/>
      <dgm:spPr/>
      <dgm:t>
        <a:bodyPr/>
        <a:lstStyle/>
        <a:p>
          <a:endParaRPr lang="en-US"/>
        </a:p>
      </dgm:t>
    </dgm:pt>
    <dgm:pt modelId="{30BEEE9E-3FD4-D745-818D-6690432CF6D4}" type="sibTrans" cxnId="{0B1593B3-4043-4349-9807-C87D7BB2D946}">
      <dgm:prSet/>
      <dgm:spPr/>
      <dgm:t>
        <a:bodyPr/>
        <a:lstStyle/>
        <a:p>
          <a:endParaRPr lang="en-US"/>
        </a:p>
      </dgm:t>
    </dgm:pt>
    <dgm:pt modelId="{8D4683AE-8302-0C4F-8E4A-F56AC94DEBD3}">
      <dgm:prSet phldrT="[Text]"/>
      <dgm:spPr/>
      <dgm:t>
        <a:bodyPr/>
        <a:lstStyle/>
        <a:p>
          <a:pPr rtl="0"/>
          <a:r>
            <a:rPr lang="en-US" dirty="0" err="1"/>
            <a:t>Diagramas</a:t>
          </a:r>
          <a:r>
            <a:rPr lang="en-US" dirty="0"/>
            <a:t> de </a:t>
          </a:r>
          <a:r>
            <a:rPr lang="en-US" dirty="0" err="1"/>
            <a:t>flujo</a:t>
          </a:r>
          <a:endParaRPr lang="en-US" dirty="0"/>
        </a:p>
      </dgm:t>
    </dgm:pt>
    <dgm:pt modelId="{AFBD8F15-02CF-0042-A0E9-B47BEA0DF311}" type="parTrans" cxnId="{CED5070D-966F-1D47-BEE1-4DC809946CD2}">
      <dgm:prSet/>
      <dgm:spPr/>
      <dgm:t>
        <a:bodyPr/>
        <a:lstStyle/>
        <a:p>
          <a:endParaRPr lang="en-US"/>
        </a:p>
      </dgm:t>
    </dgm:pt>
    <dgm:pt modelId="{7A77F3BE-057C-9F4D-9D15-A693AC9BEB9F}" type="sibTrans" cxnId="{CED5070D-966F-1D47-BEE1-4DC809946CD2}">
      <dgm:prSet/>
      <dgm:spPr/>
      <dgm:t>
        <a:bodyPr/>
        <a:lstStyle/>
        <a:p>
          <a:endParaRPr lang="en-US"/>
        </a:p>
      </dgm:t>
    </dgm:pt>
    <dgm:pt modelId="{9F2EC54B-42AA-394C-A16E-912A11535AC3}">
      <dgm:prSet phldrT="[Text]"/>
      <dgm:spPr/>
      <dgm:t>
        <a:bodyPr/>
        <a:lstStyle/>
        <a:p>
          <a:pPr rtl="0"/>
          <a:r>
            <a:rPr lang="en-US" dirty="0"/>
            <a:t>Test Driven Development</a:t>
          </a:r>
        </a:p>
      </dgm:t>
    </dgm:pt>
    <dgm:pt modelId="{FFF1A38C-554D-4A47-A865-61A42661027E}" type="parTrans" cxnId="{EE2D366D-CE85-244D-AB69-22EAAD9AB948}">
      <dgm:prSet/>
      <dgm:spPr/>
      <dgm:t>
        <a:bodyPr/>
        <a:lstStyle/>
        <a:p>
          <a:endParaRPr lang="en-US"/>
        </a:p>
      </dgm:t>
    </dgm:pt>
    <dgm:pt modelId="{E9FB4ED2-5B9F-B648-AB7A-DA024D27727E}" type="sibTrans" cxnId="{EE2D366D-CE85-244D-AB69-22EAAD9AB948}">
      <dgm:prSet/>
      <dgm:spPr/>
      <dgm:t>
        <a:bodyPr/>
        <a:lstStyle/>
        <a:p>
          <a:endParaRPr lang="en-US"/>
        </a:p>
      </dgm:t>
    </dgm:pt>
    <dgm:pt modelId="{7021F171-5F27-FC4F-B9C8-71ACF7876073}">
      <dgm:prSet phldrT="[Text]"/>
      <dgm:spPr/>
      <dgm:t>
        <a:bodyPr/>
        <a:lstStyle/>
        <a:p>
          <a:r>
            <a:rPr lang="en-US" dirty="0"/>
            <a:t>Desarrollo</a:t>
          </a:r>
        </a:p>
      </dgm:t>
    </dgm:pt>
    <dgm:pt modelId="{8378ADB5-7939-8246-BF09-6EA5B7A16B91}" type="parTrans" cxnId="{DAB5AAE0-99F6-2749-B884-9AF152667A94}">
      <dgm:prSet/>
      <dgm:spPr/>
      <dgm:t>
        <a:bodyPr/>
        <a:lstStyle/>
        <a:p>
          <a:endParaRPr lang="en-US"/>
        </a:p>
      </dgm:t>
    </dgm:pt>
    <dgm:pt modelId="{8704C62A-6E6D-5C4C-8215-24ABCB758471}" type="sibTrans" cxnId="{DAB5AAE0-99F6-2749-B884-9AF152667A94}">
      <dgm:prSet/>
      <dgm:spPr/>
      <dgm:t>
        <a:bodyPr/>
        <a:lstStyle/>
        <a:p>
          <a:endParaRPr lang="en-US"/>
        </a:p>
      </dgm:t>
    </dgm:pt>
    <dgm:pt modelId="{015058C4-2F22-1A48-9C2C-F8C0E2C859EA}">
      <dgm:prSet phldrT="[Text]"/>
      <dgm:spPr/>
      <dgm:t>
        <a:bodyPr/>
        <a:lstStyle/>
        <a:p>
          <a:r>
            <a:rPr lang="en-US" dirty="0" err="1">
              <a:solidFill>
                <a:srgbClr val="FF0000"/>
              </a:solidFill>
            </a:rPr>
            <a:t>Solución</a:t>
          </a:r>
          <a:endParaRPr lang="en-US" dirty="0">
            <a:solidFill>
              <a:srgbClr val="FF0000"/>
            </a:solidFill>
          </a:endParaRPr>
        </a:p>
      </dgm:t>
    </dgm:pt>
    <dgm:pt modelId="{D7E64F96-7DD5-BC4A-9BA0-21E860791573}" type="parTrans" cxnId="{F164AC11-2953-144D-87D3-CB744CFFCE8C}">
      <dgm:prSet/>
      <dgm:spPr/>
      <dgm:t>
        <a:bodyPr/>
        <a:lstStyle/>
        <a:p>
          <a:endParaRPr lang="en-US"/>
        </a:p>
      </dgm:t>
    </dgm:pt>
    <dgm:pt modelId="{45C39AE2-5466-B94B-A9C3-594D6CF80AE4}" type="sibTrans" cxnId="{F164AC11-2953-144D-87D3-CB744CFFCE8C}">
      <dgm:prSet/>
      <dgm:spPr/>
      <dgm:t>
        <a:bodyPr/>
        <a:lstStyle/>
        <a:p>
          <a:endParaRPr lang="en-US"/>
        </a:p>
      </dgm:t>
    </dgm:pt>
    <dgm:pt modelId="{49E52465-F673-E543-909D-BE81EC3EB2E1}">
      <dgm:prSet phldrT="[Text]"/>
      <dgm:spPr/>
      <dgm:t>
        <a:bodyPr/>
        <a:lstStyle/>
        <a:p>
          <a:r>
            <a:rPr lang="en-US" dirty="0" err="1"/>
            <a:t>Pruebas</a:t>
          </a:r>
          <a:endParaRPr lang="en-US" dirty="0"/>
        </a:p>
      </dgm:t>
    </dgm:pt>
    <dgm:pt modelId="{FDA83F61-F2A8-8142-85F2-025BCB690755}" type="parTrans" cxnId="{388BC9A3-2F9A-3749-9724-79EF37183279}">
      <dgm:prSet/>
      <dgm:spPr/>
      <dgm:t>
        <a:bodyPr/>
        <a:lstStyle/>
        <a:p>
          <a:endParaRPr lang="en-US"/>
        </a:p>
      </dgm:t>
    </dgm:pt>
    <dgm:pt modelId="{8311FD16-B5C3-A74F-9288-47AA25E6E22E}" type="sibTrans" cxnId="{388BC9A3-2F9A-3749-9724-79EF37183279}">
      <dgm:prSet/>
      <dgm:spPr/>
      <dgm:t>
        <a:bodyPr/>
        <a:lstStyle/>
        <a:p>
          <a:endParaRPr lang="en-US"/>
        </a:p>
      </dgm:t>
    </dgm:pt>
    <dgm:pt modelId="{67FEDC4C-11D0-704F-BFDF-DCD6D074CD11}">
      <dgm:prSet phldrT="[Text]"/>
      <dgm:spPr/>
      <dgm:t>
        <a:bodyPr/>
        <a:lstStyle/>
        <a:p>
          <a:pPr rtl="0"/>
          <a:r>
            <a:rPr lang="en-US" dirty="0" err="1"/>
            <a:t>Verificar</a:t>
          </a:r>
          <a:r>
            <a:rPr lang="en-US" dirty="0"/>
            <a:t> </a:t>
          </a:r>
          <a:r>
            <a:rPr lang="en-US" dirty="0" err="1"/>
            <a:t>requerimientos</a:t>
          </a:r>
          <a:endParaRPr lang="en-US" dirty="0"/>
        </a:p>
      </dgm:t>
    </dgm:pt>
    <dgm:pt modelId="{72E4084F-3CF6-5649-97CD-51143D805F32}" type="parTrans" cxnId="{9F17AF5F-5CA0-9A41-9B4B-3BC04DD00A9A}">
      <dgm:prSet/>
      <dgm:spPr/>
      <dgm:t>
        <a:bodyPr/>
        <a:lstStyle/>
        <a:p>
          <a:endParaRPr lang="en-US"/>
        </a:p>
      </dgm:t>
    </dgm:pt>
    <dgm:pt modelId="{B676FF0B-3525-2248-91E2-ED986C0D4A06}" type="sibTrans" cxnId="{9F17AF5F-5CA0-9A41-9B4B-3BC04DD00A9A}">
      <dgm:prSet/>
      <dgm:spPr/>
      <dgm:t>
        <a:bodyPr/>
        <a:lstStyle/>
        <a:p>
          <a:endParaRPr lang="en-US"/>
        </a:p>
      </dgm:t>
    </dgm:pt>
    <dgm:pt modelId="{207E532D-EFF0-5344-A0A8-BFEC3D17A490}">
      <dgm:prSet phldrT="[Text]"/>
      <dgm:spPr/>
      <dgm:t>
        <a:bodyPr/>
        <a:lstStyle/>
        <a:p>
          <a:pPr rtl="0"/>
          <a:r>
            <a:rPr lang="en-US" dirty="0" err="1"/>
            <a:t>Pruebas</a:t>
          </a:r>
          <a:r>
            <a:rPr lang="en-US" dirty="0"/>
            <a:t> </a:t>
          </a:r>
          <a:r>
            <a:rPr lang="en-US" dirty="0" err="1"/>
            <a:t>unitarias</a:t>
          </a:r>
          <a:r>
            <a:rPr lang="en-US" dirty="0"/>
            <a:t> y de </a:t>
          </a:r>
          <a:r>
            <a:rPr lang="en-US" dirty="0" err="1"/>
            <a:t>integración</a:t>
          </a:r>
          <a:endParaRPr lang="en-US" dirty="0"/>
        </a:p>
      </dgm:t>
    </dgm:pt>
    <dgm:pt modelId="{F2452820-C556-6A4F-B91E-434C714C424F}" type="parTrans" cxnId="{ED7015E0-7CA1-3C4E-AF33-4C1E8932F954}">
      <dgm:prSet/>
      <dgm:spPr/>
      <dgm:t>
        <a:bodyPr/>
        <a:lstStyle/>
        <a:p>
          <a:endParaRPr lang="en-US"/>
        </a:p>
      </dgm:t>
    </dgm:pt>
    <dgm:pt modelId="{598DDBD0-6496-3E4F-A2D1-1372F8F9144F}" type="sibTrans" cxnId="{ED7015E0-7CA1-3C4E-AF33-4C1E8932F954}">
      <dgm:prSet/>
      <dgm:spPr/>
      <dgm:t>
        <a:bodyPr/>
        <a:lstStyle/>
        <a:p>
          <a:endParaRPr lang="en-US"/>
        </a:p>
      </dgm:t>
    </dgm:pt>
    <dgm:pt modelId="{324BC750-E4DD-3044-BF0B-41245596BE2B}" type="pres">
      <dgm:prSet presAssocID="{0AE2263B-7640-9643-8D3D-60CC29109F0D}" presName="linearFlow" presStyleCnt="0">
        <dgm:presLayoutVars>
          <dgm:dir/>
          <dgm:animLvl val="lvl"/>
          <dgm:resizeHandles val="exact"/>
        </dgm:presLayoutVars>
      </dgm:prSet>
      <dgm:spPr/>
    </dgm:pt>
    <dgm:pt modelId="{C9BB276D-7F0C-5840-BCBB-22459F3B9DDE}" type="pres">
      <dgm:prSet presAssocID="{E117E72C-92E3-BC44-A193-EEF558A1300A}" presName="composite" presStyleCnt="0"/>
      <dgm:spPr/>
    </dgm:pt>
    <dgm:pt modelId="{AC212769-9CAC-424B-ADFB-07A2394D45F1}" type="pres">
      <dgm:prSet presAssocID="{E117E72C-92E3-BC44-A193-EEF558A1300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6B6D24C-BB4B-1A46-91DE-13AB4606431E}" type="pres">
      <dgm:prSet presAssocID="{E117E72C-92E3-BC44-A193-EEF558A1300A}" presName="descendantText" presStyleLbl="alignAcc1" presStyleIdx="0" presStyleCnt="3">
        <dgm:presLayoutVars>
          <dgm:bulletEnabled val="1"/>
        </dgm:presLayoutVars>
      </dgm:prSet>
      <dgm:spPr/>
    </dgm:pt>
    <dgm:pt modelId="{FD63FACA-1C09-8547-8796-4EBDF3B3418A}" type="pres">
      <dgm:prSet presAssocID="{30BEEE9E-3FD4-D745-818D-6690432CF6D4}" presName="sp" presStyleCnt="0"/>
      <dgm:spPr/>
    </dgm:pt>
    <dgm:pt modelId="{F2B0AF44-2D6E-884E-9EA4-FB0433F20AB2}" type="pres">
      <dgm:prSet presAssocID="{7021F171-5F27-FC4F-B9C8-71ACF7876073}" presName="composite" presStyleCnt="0"/>
      <dgm:spPr/>
    </dgm:pt>
    <dgm:pt modelId="{1830FA2B-FF98-9245-B7B7-B68F4068CAC6}" type="pres">
      <dgm:prSet presAssocID="{7021F171-5F27-FC4F-B9C8-71ACF7876073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1D2CA2E-B714-754E-ABCD-3CE10747AAFA}" type="pres">
      <dgm:prSet presAssocID="{7021F171-5F27-FC4F-B9C8-71ACF7876073}" presName="descendantText" presStyleLbl="alignAcc1" presStyleIdx="1" presStyleCnt="3">
        <dgm:presLayoutVars>
          <dgm:bulletEnabled val="1"/>
        </dgm:presLayoutVars>
      </dgm:prSet>
      <dgm:spPr/>
    </dgm:pt>
    <dgm:pt modelId="{D24F7A5B-DD94-0247-B603-05B72A8A7C9F}" type="pres">
      <dgm:prSet presAssocID="{8704C62A-6E6D-5C4C-8215-24ABCB758471}" presName="sp" presStyleCnt="0"/>
      <dgm:spPr/>
    </dgm:pt>
    <dgm:pt modelId="{3F4C74EE-AAF9-9C4A-8650-633186528EC8}" type="pres">
      <dgm:prSet presAssocID="{49E52465-F673-E543-909D-BE81EC3EB2E1}" presName="composite" presStyleCnt="0"/>
      <dgm:spPr/>
    </dgm:pt>
    <dgm:pt modelId="{BCB9BC5F-4BE2-C540-8878-B3E23EDC5FA0}" type="pres">
      <dgm:prSet presAssocID="{49E52465-F673-E543-909D-BE81EC3EB2E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E3FF838-DE61-DE45-AE7F-AA35DB7CC384}" type="pres">
      <dgm:prSet presAssocID="{49E52465-F673-E543-909D-BE81EC3EB2E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ED5070D-966F-1D47-BEE1-4DC809946CD2}" srcId="{E117E72C-92E3-BC44-A193-EEF558A1300A}" destId="{8D4683AE-8302-0C4F-8E4A-F56AC94DEBD3}" srcOrd="0" destOrd="0" parTransId="{AFBD8F15-02CF-0042-A0E9-B47BEA0DF311}" sibTransId="{7A77F3BE-057C-9F4D-9D15-A693AC9BEB9F}"/>
    <dgm:cxn modelId="{F164AC11-2953-144D-87D3-CB744CFFCE8C}" srcId="{7021F171-5F27-FC4F-B9C8-71ACF7876073}" destId="{015058C4-2F22-1A48-9C2C-F8C0E2C859EA}" srcOrd="0" destOrd="0" parTransId="{D7E64F96-7DD5-BC4A-9BA0-21E860791573}" sibTransId="{45C39AE2-5466-B94B-A9C3-594D6CF80AE4}"/>
    <dgm:cxn modelId="{6F734C37-9FDE-7C44-B1CB-42FBA5972061}" type="presOf" srcId="{015058C4-2F22-1A48-9C2C-F8C0E2C859EA}" destId="{21D2CA2E-B714-754E-ABCD-3CE10747AAFA}" srcOrd="0" destOrd="0" presId="urn:microsoft.com/office/officeart/2005/8/layout/chevron2"/>
    <dgm:cxn modelId="{ACF2123B-2C5E-B047-A738-D60BA4178BEE}" type="presOf" srcId="{9F2EC54B-42AA-394C-A16E-912A11535AC3}" destId="{46B6D24C-BB4B-1A46-91DE-13AB4606431E}" srcOrd="0" destOrd="1" presId="urn:microsoft.com/office/officeart/2005/8/layout/chevron2"/>
    <dgm:cxn modelId="{9F17AF5F-5CA0-9A41-9B4B-3BC04DD00A9A}" srcId="{49E52465-F673-E543-909D-BE81EC3EB2E1}" destId="{67FEDC4C-11D0-704F-BFDF-DCD6D074CD11}" srcOrd="1" destOrd="0" parTransId="{72E4084F-3CF6-5649-97CD-51143D805F32}" sibTransId="{B676FF0B-3525-2248-91E2-ED986C0D4A06}"/>
    <dgm:cxn modelId="{1C33AD64-0F30-AB41-A8A0-B2B1EFB84765}" type="presOf" srcId="{207E532D-EFF0-5344-A0A8-BFEC3D17A490}" destId="{FE3FF838-DE61-DE45-AE7F-AA35DB7CC384}" srcOrd="0" destOrd="0" presId="urn:microsoft.com/office/officeart/2005/8/layout/chevron2"/>
    <dgm:cxn modelId="{EE2D366D-CE85-244D-AB69-22EAAD9AB948}" srcId="{E117E72C-92E3-BC44-A193-EEF558A1300A}" destId="{9F2EC54B-42AA-394C-A16E-912A11535AC3}" srcOrd="1" destOrd="0" parTransId="{FFF1A38C-554D-4A47-A865-61A42661027E}" sibTransId="{E9FB4ED2-5B9F-B648-AB7A-DA024D27727E}"/>
    <dgm:cxn modelId="{5CF4866F-ECE6-E54C-AC3A-BEC28F561B95}" type="presOf" srcId="{8D4683AE-8302-0C4F-8E4A-F56AC94DEBD3}" destId="{46B6D24C-BB4B-1A46-91DE-13AB4606431E}" srcOrd="0" destOrd="0" presId="urn:microsoft.com/office/officeart/2005/8/layout/chevron2"/>
    <dgm:cxn modelId="{4E6C9670-EEB6-7A40-AA04-EE76D64FF270}" type="presOf" srcId="{E117E72C-92E3-BC44-A193-EEF558A1300A}" destId="{AC212769-9CAC-424B-ADFB-07A2394D45F1}" srcOrd="0" destOrd="0" presId="urn:microsoft.com/office/officeart/2005/8/layout/chevron2"/>
    <dgm:cxn modelId="{48F7BC71-2622-CB48-8E3D-067B89EAEABB}" type="presOf" srcId="{49E52465-F673-E543-909D-BE81EC3EB2E1}" destId="{BCB9BC5F-4BE2-C540-8878-B3E23EDC5FA0}" srcOrd="0" destOrd="0" presId="urn:microsoft.com/office/officeart/2005/8/layout/chevron2"/>
    <dgm:cxn modelId="{74606175-D781-D640-8F1D-EED8E1967A28}" type="presOf" srcId="{7021F171-5F27-FC4F-B9C8-71ACF7876073}" destId="{1830FA2B-FF98-9245-B7B7-B68F4068CAC6}" srcOrd="0" destOrd="0" presId="urn:microsoft.com/office/officeart/2005/8/layout/chevron2"/>
    <dgm:cxn modelId="{B4BD6B90-8787-C847-AE14-C981E3ABCA81}" type="presOf" srcId="{67FEDC4C-11D0-704F-BFDF-DCD6D074CD11}" destId="{FE3FF838-DE61-DE45-AE7F-AA35DB7CC384}" srcOrd="0" destOrd="1" presId="urn:microsoft.com/office/officeart/2005/8/layout/chevron2"/>
    <dgm:cxn modelId="{388BC9A3-2F9A-3749-9724-79EF37183279}" srcId="{0AE2263B-7640-9643-8D3D-60CC29109F0D}" destId="{49E52465-F673-E543-909D-BE81EC3EB2E1}" srcOrd="2" destOrd="0" parTransId="{FDA83F61-F2A8-8142-85F2-025BCB690755}" sibTransId="{8311FD16-B5C3-A74F-9288-47AA25E6E22E}"/>
    <dgm:cxn modelId="{0B1593B3-4043-4349-9807-C87D7BB2D946}" srcId="{0AE2263B-7640-9643-8D3D-60CC29109F0D}" destId="{E117E72C-92E3-BC44-A193-EEF558A1300A}" srcOrd="0" destOrd="0" parTransId="{FCE31194-A4F9-1243-9DC6-4FD5250AE410}" sibTransId="{30BEEE9E-3FD4-D745-818D-6690432CF6D4}"/>
    <dgm:cxn modelId="{DC9EE8C0-AF7E-434E-A1FB-7A8743156693}" type="presOf" srcId="{0AE2263B-7640-9643-8D3D-60CC29109F0D}" destId="{324BC750-E4DD-3044-BF0B-41245596BE2B}" srcOrd="0" destOrd="0" presId="urn:microsoft.com/office/officeart/2005/8/layout/chevron2"/>
    <dgm:cxn modelId="{ED7015E0-7CA1-3C4E-AF33-4C1E8932F954}" srcId="{49E52465-F673-E543-909D-BE81EC3EB2E1}" destId="{207E532D-EFF0-5344-A0A8-BFEC3D17A490}" srcOrd="0" destOrd="0" parTransId="{F2452820-C556-6A4F-B91E-434C714C424F}" sibTransId="{598DDBD0-6496-3E4F-A2D1-1372F8F9144F}"/>
    <dgm:cxn modelId="{DAB5AAE0-99F6-2749-B884-9AF152667A94}" srcId="{0AE2263B-7640-9643-8D3D-60CC29109F0D}" destId="{7021F171-5F27-FC4F-B9C8-71ACF7876073}" srcOrd="1" destOrd="0" parTransId="{8378ADB5-7939-8246-BF09-6EA5B7A16B91}" sibTransId="{8704C62A-6E6D-5C4C-8215-24ABCB758471}"/>
    <dgm:cxn modelId="{E9175959-CF7E-E446-A2C8-FA483C8F2D32}" type="presParOf" srcId="{324BC750-E4DD-3044-BF0B-41245596BE2B}" destId="{C9BB276D-7F0C-5840-BCBB-22459F3B9DDE}" srcOrd="0" destOrd="0" presId="urn:microsoft.com/office/officeart/2005/8/layout/chevron2"/>
    <dgm:cxn modelId="{47C23F4A-FA44-9346-B4B7-3C341A38D356}" type="presParOf" srcId="{C9BB276D-7F0C-5840-BCBB-22459F3B9DDE}" destId="{AC212769-9CAC-424B-ADFB-07A2394D45F1}" srcOrd="0" destOrd="0" presId="urn:microsoft.com/office/officeart/2005/8/layout/chevron2"/>
    <dgm:cxn modelId="{C6C0934C-5DF0-0741-BABB-320B45CCD156}" type="presParOf" srcId="{C9BB276D-7F0C-5840-BCBB-22459F3B9DDE}" destId="{46B6D24C-BB4B-1A46-91DE-13AB4606431E}" srcOrd="1" destOrd="0" presId="urn:microsoft.com/office/officeart/2005/8/layout/chevron2"/>
    <dgm:cxn modelId="{3F09DA26-CCB5-8F44-B10F-8E6553581C0A}" type="presParOf" srcId="{324BC750-E4DD-3044-BF0B-41245596BE2B}" destId="{FD63FACA-1C09-8547-8796-4EBDF3B3418A}" srcOrd="1" destOrd="0" presId="urn:microsoft.com/office/officeart/2005/8/layout/chevron2"/>
    <dgm:cxn modelId="{819FD614-2132-B74E-A616-2F3400C371A4}" type="presParOf" srcId="{324BC750-E4DD-3044-BF0B-41245596BE2B}" destId="{F2B0AF44-2D6E-884E-9EA4-FB0433F20AB2}" srcOrd="2" destOrd="0" presId="urn:microsoft.com/office/officeart/2005/8/layout/chevron2"/>
    <dgm:cxn modelId="{D2B0C444-F9F6-5D4C-A300-570DCF9DCF20}" type="presParOf" srcId="{F2B0AF44-2D6E-884E-9EA4-FB0433F20AB2}" destId="{1830FA2B-FF98-9245-B7B7-B68F4068CAC6}" srcOrd="0" destOrd="0" presId="urn:microsoft.com/office/officeart/2005/8/layout/chevron2"/>
    <dgm:cxn modelId="{0B8BD304-0403-794E-A7B5-C41EA5C8037A}" type="presParOf" srcId="{F2B0AF44-2D6E-884E-9EA4-FB0433F20AB2}" destId="{21D2CA2E-B714-754E-ABCD-3CE10747AAFA}" srcOrd="1" destOrd="0" presId="urn:microsoft.com/office/officeart/2005/8/layout/chevron2"/>
    <dgm:cxn modelId="{A31634BA-FE63-D449-B401-5D9A6AE906E8}" type="presParOf" srcId="{324BC750-E4DD-3044-BF0B-41245596BE2B}" destId="{D24F7A5B-DD94-0247-B603-05B72A8A7C9F}" srcOrd="3" destOrd="0" presId="urn:microsoft.com/office/officeart/2005/8/layout/chevron2"/>
    <dgm:cxn modelId="{62248CB5-E1C7-A541-969E-882A6BC9FCF2}" type="presParOf" srcId="{324BC750-E4DD-3044-BF0B-41245596BE2B}" destId="{3F4C74EE-AAF9-9C4A-8650-633186528EC8}" srcOrd="4" destOrd="0" presId="urn:microsoft.com/office/officeart/2005/8/layout/chevron2"/>
    <dgm:cxn modelId="{D6EADE34-5D95-4342-8B98-176E2BFA56AA}" type="presParOf" srcId="{3F4C74EE-AAF9-9C4A-8650-633186528EC8}" destId="{BCB9BC5F-4BE2-C540-8878-B3E23EDC5FA0}" srcOrd="0" destOrd="0" presId="urn:microsoft.com/office/officeart/2005/8/layout/chevron2"/>
    <dgm:cxn modelId="{D23B0326-E6E1-F045-8BF4-250C1B04CD75}" type="presParOf" srcId="{3F4C74EE-AAF9-9C4A-8650-633186528EC8}" destId="{FE3FF838-DE61-DE45-AE7F-AA35DB7CC38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212769-9CAC-424B-ADFB-07A2394D45F1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Diseño</a:t>
          </a:r>
          <a:endParaRPr lang="en-US" sz="2400" kern="1200" dirty="0"/>
        </a:p>
      </dsp:txBody>
      <dsp:txXfrm rot="-5400000">
        <a:off x="1" y="679096"/>
        <a:ext cx="1352020" cy="579438"/>
      </dsp:txXfrm>
    </dsp:sp>
    <dsp:sp modelId="{46B6D24C-BB4B-1A46-91DE-13AB4606431E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 err="1"/>
            <a:t>Diagramas</a:t>
          </a:r>
          <a:r>
            <a:rPr lang="en-US" sz="3500" kern="1200" dirty="0"/>
            <a:t> de </a:t>
          </a:r>
          <a:r>
            <a:rPr lang="en-US" sz="3500" kern="1200" dirty="0" err="1"/>
            <a:t>flujo</a:t>
          </a:r>
          <a:endParaRPr lang="en-US" sz="3500" kern="1200" dirty="0"/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Test Driven Development</a:t>
          </a:r>
        </a:p>
      </dsp:txBody>
      <dsp:txXfrm rot="-5400000">
        <a:off x="1352020" y="64373"/>
        <a:ext cx="6714693" cy="1132875"/>
      </dsp:txXfrm>
    </dsp:sp>
    <dsp:sp modelId="{1830FA2B-FF98-9245-B7B7-B68F4068CAC6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Desarrollo</a:t>
          </a:r>
        </a:p>
      </dsp:txBody>
      <dsp:txXfrm rot="-5400000">
        <a:off x="1" y="2419614"/>
        <a:ext cx="1352020" cy="579438"/>
      </dsp:txXfrm>
    </dsp:sp>
    <dsp:sp modelId="{21D2CA2E-B714-754E-ABCD-3CE10747AAFA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 err="1">
              <a:solidFill>
                <a:srgbClr val="FF0000"/>
              </a:solidFill>
            </a:rPr>
            <a:t>Solución</a:t>
          </a:r>
          <a:endParaRPr lang="en-US" sz="3500" kern="1200" dirty="0">
            <a:solidFill>
              <a:srgbClr val="FF0000"/>
            </a:solidFill>
          </a:endParaRPr>
        </a:p>
      </dsp:txBody>
      <dsp:txXfrm rot="-5400000">
        <a:off x="1352020" y="1804891"/>
        <a:ext cx="6714693" cy="1132875"/>
      </dsp:txXfrm>
    </dsp:sp>
    <dsp:sp modelId="{BCB9BC5F-4BE2-C540-8878-B3E23EDC5FA0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Pruebas</a:t>
          </a:r>
          <a:endParaRPr lang="en-US" sz="2400" kern="1200" dirty="0"/>
        </a:p>
      </dsp:txBody>
      <dsp:txXfrm rot="-5400000">
        <a:off x="1" y="4160131"/>
        <a:ext cx="1352020" cy="579438"/>
      </dsp:txXfrm>
    </dsp:sp>
    <dsp:sp modelId="{FE3FF838-DE61-DE45-AE7F-AA35DB7CC384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 err="1"/>
            <a:t>Pruebas</a:t>
          </a:r>
          <a:r>
            <a:rPr lang="en-US" sz="3500" kern="1200" dirty="0"/>
            <a:t> </a:t>
          </a:r>
          <a:r>
            <a:rPr lang="en-US" sz="3500" kern="1200" dirty="0" err="1"/>
            <a:t>unitarias</a:t>
          </a:r>
          <a:r>
            <a:rPr lang="en-US" sz="3500" kern="1200" dirty="0"/>
            <a:t> y de </a:t>
          </a:r>
          <a:r>
            <a:rPr lang="en-US" sz="3500" kern="1200" dirty="0" err="1"/>
            <a:t>integración</a:t>
          </a:r>
          <a:endParaRPr lang="en-US" sz="3500" kern="1200" dirty="0"/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 err="1"/>
            <a:t>Verificar</a:t>
          </a:r>
          <a:r>
            <a:rPr lang="en-US" sz="3500" kern="1200" dirty="0"/>
            <a:t> </a:t>
          </a:r>
          <a:r>
            <a:rPr lang="en-US" sz="3500" kern="1200" dirty="0" err="1"/>
            <a:t>requerimientos</a:t>
          </a:r>
          <a:endParaRPr lang="en-US" sz="3500" kern="1200" dirty="0"/>
        </a:p>
      </dsp:txBody>
      <dsp:txXfrm rot="-5400000">
        <a:off x="1352020" y="3545408"/>
        <a:ext cx="6714693" cy="1132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A7EFEE-E526-1B4F-8138-B5DDC4DA54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10552B-FF4A-4547-8D02-155B66B305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999EA-AB7F-8048-9A99-8D9A60A8BA42}" type="datetimeFigureOut">
              <a:rPr lang="es-ES_tradnl" smtClean="0"/>
              <a:t>08/05/2023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22CC4-5106-1341-9106-160BFD0632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29F67-FFFE-8942-B4EB-F2AA0F32EE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CAC16-2702-C54D-B2B4-CDE30FB04E1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4631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106C7-4001-AA47-A92E-668736E84AB3}" type="datetimeFigureOut">
              <a:rPr lang="es-ES_tradnl" smtClean="0"/>
              <a:t>08/05/2023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C7400-D1E9-0D47-9EBE-E6CB6C27D7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0062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37146-D6E3-4250-90A3-31D911502D4D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4668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1B265-9908-194F-9462-051916EE7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C9EAA-329B-FF41-B9C1-910FEC230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8560D-BCCA-D746-83B7-803C70B5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3CCA-1E6C-EB44-A8A9-5354F7913251}" type="datetimeFigureOut">
              <a:rPr lang="es-ES_tradnl" smtClean="0"/>
              <a:t>08/05/2023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15B24-0357-294D-9A9C-9CB88B34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45EBC-7BF0-EC4E-BF53-AA9E464F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FB95-2819-7141-A87C-D2E3D99494B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855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7818-2AC5-DE4A-8EAE-9B310EA7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E8938-B2FF-884A-8AB4-F111971E3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0FD29-E0DF-274E-BF6C-89CE7A8C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3CCA-1E6C-EB44-A8A9-5354F7913251}" type="datetimeFigureOut">
              <a:rPr lang="es-ES_tradnl" smtClean="0"/>
              <a:t>08/05/2023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14202-DBF2-F840-AAEE-C6CD6E34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98DD1-6F00-604C-88F2-BD08CBE4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FB95-2819-7141-A87C-D2E3D99494B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268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87E40-3EC2-E54B-9A50-FFA4BD8B3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72A41-D29C-BD4B-A039-C1F23E6D8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30C57-EB6D-B249-9446-AF9DE4FB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3CCA-1E6C-EB44-A8A9-5354F7913251}" type="datetimeFigureOut">
              <a:rPr lang="es-ES_tradnl" smtClean="0"/>
              <a:t>08/05/2023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E2718-630F-6F46-A96E-BDEFAE3B5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6D9E1-CA9D-B34B-87ED-C52CED593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FB95-2819-7141-A87C-D2E3D99494B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3445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2604-8569-4944-AB3C-F355ECBA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0FA45-7661-7947-BB0C-D7F19186D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0E2A3-91DB-3B4E-B8E5-12682F41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3CCA-1E6C-EB44-A8A9-5354F7913251}" type="datetimeFigureOut">
              <a:rPr lang="es-ES_tradnl" smtClean="0"/>
              <a:t>08/05/2023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46DE3-AF61-3D43-A0E1-4DF9DFFB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C425A-16E6-3648-A019-2064A440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FB95-2819-7141-A87C-D2E3D99494B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5914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47EC-EF6D-4943-944D-C2B36DE3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73EF4-1196-B74F-9827-F9256A04C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7606D-AE43-9C4A-AE2D-DF56E46EA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3CCA-1E6C-EB44-A8A9-5354F7913251}" type="datetimeFigureOut">
              <a:rPr lang="es-ES_tradnl" smtClean="0"/>
              <a:t>08/05/2023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03125-CC35-684F-A7CD-A5032B5F3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0A59A-3828-9145-9CBB-36F885DC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FB95-2819-7141-A87C-D2E3D99494B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6732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C4F53-C8F5-4D4F-A622-82A13DF5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007D3-B1F8-2040-B1AD-B947AA291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E4BE9-9FEF-E14F-85E6-B881CB621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045AA-646A-1E43-981E-72E1CCD1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3CCA-1E6C-EB44-A8A9-5354F7913251}" type="datetimeFigureOut">
              <a:rPr lang="es-ES_tradnl" smtClean="0"/>
              <a:t>08/05/2023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027A9-C85B-8A43-950B-3761D957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E805B-B5C9-384B-A46E-FC84488D5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FB95-2819-7141-A87C-D2E3D99494B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0784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06CF2-95A0-F143-8D23-3505D906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EE7D1-D669-444A-B462-630D20678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52CFA-A7F6-EF4F-9D4D-1558C55A3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E64EA-8533-C348-BF4B-86D3FA8CE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93CD17-FB17-674D-AA7F-7359B2846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849977-6088-BF45-915D-F3A942D56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3CCA-1E6C-EB44-A8A9-5354F7913251}" type="datetimeFigureOut">
              <a:rPr lang="es-ES_tradnl" smtClean="0"/>
              <a:t>08/05/2023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D6AEC6-D0D9-0B42-9206-31EE23C4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2C3ED-369A-4C4E-B48A-247668C1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FB95-2819-7141-A87C-D2E3D99494B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5856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52C3-2547-384E-B044-215DDC0E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3F656-2027-9946-A3A5-421E0C43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3CCA-1E6C-EB44-A8A9-5354F7913251}" type="datetimeFigureOut">
              <a:rPr lang="es-ES_tradnl" smtClean="0"/>
              <a:t>08/05/2023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248E5-B4AF-4B46-9D81-C873D576B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20B7C-7B2A-3C42-88B5-CE85CD22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FB95-2819-7141-A87C-D2E3D99494B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4102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4C2E44-3A02-D64A-96D6-CC22F634F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3CCA-1E6C-EB44-A8A9-5354F7913251}" type="datetimeFigureOut">
              <a:rPr lang="es-ES_tradnl" smtClean="0"/>
              <a:t>08/05/2023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2BE1E-E3AE-0F4E-962A-95241D43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AA5A9-8A5B-B846-B304-63FAEEEB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FB95-2819-7141-A87C-D2E3D99494B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8335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5C69-9482-C14E-8771-026C0251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7AEDB-7AEF-7843-BAEE-1832876B3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E1C34-CF75-5D47-8916-843FD9497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A8DE7-D04B-4E45-99EE-0C19BB204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3CCA-1E6C-EB44-A8A9-5354F7913251}" type="datetimeFigureOut">
              <a:rPr lang="es-ES_tradnl" smtClean="0"/>
              <a:t>08/05/2023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3E5A8-4786-CD4C-9B92-C04EA5B5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1BAB2-21F0-D048-A793-1B5B4B11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FB95-2819-7141-A87C-D2E3D99494B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2310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24626-6BB0-0D4B-9162-4EE273684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24F885-F8D5-A74A-9290-14F9E86AA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626E3-7ED6-0D4B-8DF4-B180522E3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CE2CC-FBFA-6249-83CE-89836698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3CCA-1E6C-EB44-A8A9-5354F7913251}" type="datetimeFigureOut">
              <a:rPr lang="es-ES_tradnl" smtClean="0"/>
              <a:t>08/05/2023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0D5A7-5E98-FD4C-8F59-2BD8AC75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82B74-5282-B44C-931B-AA77B1DC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FB95-2819-7141-A87C-D2E3D99494B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9802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6A19FA-E549-0045-BBF8-CC9669DFF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4C085-4A0B-F843-9251-521CC5DCD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0794E-9792-314F-B9B7-A97CE364A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61A3CCA-1E6C-EB44-A8A9-5354F7913251}" type="datetimeFigureOut">
              <a:rPr lang="es-ES_tradnl" smtClean="0"/>
              <a:pPr/>
              <a:t>08/05/2023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85812-CAA4-CD48-BFB1-28B50ACF7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8B7F5-69A3-4E4F-AAD0-FAF430540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5FB95-2819-7141-A87C-D2E3D99494B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3933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1"/>
          </a:solidFill>
          <a:latin typeface="Baghdad" pitchFamily="2" charset="-78"/>
          <a:ea typeface="Apple Symbols" panose="02000000000000000000" pitchFamily="2" charset="-79"/>
          <a:cs typeface="Baghdad" pitchFamily="2" charset="-7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Baghdad" pitchFamily="2" charset="-78"/>
          <a:ea typeface="Apple Symbols" panose="02000000000000000000" pitchFamily="2" charset="-79"/>
          <a:cs typeface="Baghdad" pitchFamily="2" charset="-7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Baghdad" pitchFamily="2" charset="-78"/>
          <a:ea typeface="Apple Symbols" panose="02000000000000000000" pitchFamily="2" charset="-79"/>
          <a:cs typeface="Baghdad" pitchFamily="2" charset="-7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aghdad" pitchFamily="2" charset="-78"/>
          <a:ea typeface="Apple Symbols" panose="02000000000000000000" pitchFamily="2" charset="-79"/>
          <a:cs typeface="Baghdad" pitchFamily="2" charset="-7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aghdad" pitchFamily="2" charset="-78"/>
          <a:ea typeface="Apple Symbols" panose="02000000000000000000" pitchFamily="2" charset="-79"/>
          <a:cs typeface="Baghdad" pitchFamily="2" charset="-7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aghdad" pitchFamily="2" charset="-78"/>
          <a:ea typeface="Apple Symbols" panose="02000000000000000000" pitchFamily="2" charset="-79"/>
          <a:cs typeface="Baghdad" pitchFamily="2" charset="-7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epngimg.com/png/16781-target-png-image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20/02/sharing-sensitive-data-without-losing-control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ikkipastel.blogspot.com/2018/03/python-guideline.html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arlissy.blogspot.com/2013/08/how-to-write-lesson-plans-for-real-book.html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utomatetheboringstuff.com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franvazgom@gmail.com" TargetMode="External"/><Relationship Id="rId2" Type="http://schemas.openxmlformats.org/officeDocument/2006/relationships/hyperlink" Target="mailto:fvazquez@anahuac.m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plit.com/languages/python3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tiobe.com/tiobe-index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binary-one-null-ball-binary-code-208216/" TargetMode="External"/><Relationship Id="rId5" Type="http://schemas.openxmlformats.org/officeDocument/2006/relationships/image" Target="../media/image4.jpg"/><Relationship Id="rId4" Type="http://schemas.openxmlformats.org/officeDocument/2006/relationships/hyperlink" Target="https://en.wikiversity.org/wiki/Python_Concept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7184-time-png-clipar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epngimg.com/png/16781-target-png-imag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3303D-FB2F-BB49-A6F0-F1B1F96E2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6816198" cy="3204134"/>
          </a:xfrm>
        </p:spPr>
        <p:txBody>
          <a:bodyPr anchor="b">
            <a:normAutofit/>
          </a:bodyPr>
          <a:lstStyle/>
          <a:p>
            <a:pPr algn="l"/>
            <a:r>
              <a:rPr lang="es-MX" dirty="0">
                <a:solidFill>
                  <a:schemeClr val="tx1"/>
                </a:solidFill>
              </a:rPr>
              <a:t>Programación estructurada</a:t>
            </a:r>
            <a:r>
              <a:rPr lang="en-MX" sz="4800" dirty="0">
                <a:solidFill>
                  <a:schemeClr val="tx1"/>
                </a:solidFill>
              </a:rPr>
              <a:t> </a:t>
            </a:r>
            <a:endParaRPr lang="es-ES_tradnl" sz="4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52F2C-8675-1544-8E1B-27EF423CC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6611" y="6154615"/>
            <a:ext cx="3205386" cy="62932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s-MX" sz="2000" dirty="0">
                <a:solidFill>
                  <a:schemeClr val="tx1"/>
                </a:solidFill>
              </a:rPr>
              <a:t>Francisco Vázquez</a:t>
            </a:r>
          </a:p>
          <a:p>
            <a:pPr algn="l"/>
            <a:r>
              <a:rPr lang="es-MX" sz="2000" dirty="0">
                <a:solidFill>
                  <a:schemeClr val="tx1"/>
                </a:solidFill>
              </a:rPr>
              <a:t>https://github.com/franvazgom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DEEC64A-513F-5A4D-980E-ED6295B1CC36}"/>
              </a:ext>
            </a:extLst>
          </p:cNvPr>
          <p:cNvSpPr txBox="1">
            <a:spLocks/>
          </p:cNvSpPr>
          <p:nvPr/>
        </p:nvSpPr>
        <p:spPr>
          <a:xfrm>
            <a:off x="2648876" y="6060616"/>
            <a:ext cx="3205386" cy="804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Baghdad" pitchFamily="2" charset="-78"/>
                <a:ea typeface="Apple Symbols" panose="02000000000000000000" pitchFamily="2" charset="-79"/>
                <a:cs typeface="Baghdad" pitchFamily="2" charset="-78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Baghdad" pitchFamily="2" charset="-78"/>
                <a:ea typeface="Apple Symbols" panose="02000000000000000000" pitchFamily="2" charset="-79"/>
                <a:cs typeface="Baghdad" pitchFamily="2" charset="-78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Baghdad" pitchFamily="2" charset="-78"/>
                <a:ea typeface="Apple Symbols" panose="02000000000000000000" pitchFamily="2" charset="-79"/>
                <a:cs typeface="Baghdad" pitchFamily="2" charset="-78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Baghdad" pitchFamily="2" charset="-78"/>
                <a:ea typeface="Apple Symbols" panose="02000000000000000000" pitchFamily="2" charset="-79"/>
                <a:cs typeface="Baghdad" pitchFamily="2" charset="-78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Baghdad" pitchFamily="2" charset="-78"/>
                <a:ea typeface="Apple Symbols" panose="02000000000000000000" pitchFamily="2" charset="-79"/>
                <a:cs typeface="Baghdad" pitchFamily="2" charset="-78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_tradnl" sz="4000" dirty="0" err="1">
                <a:solidFill>
                  <a:schemeClr val="tx1"/>
                </a:solidFill>
              </a:rPr>
              <a:t>Bienvenid</a:t>
            </a:r>
            <a:r>
              <a:rPr lang="es-ES_tradnl" sz="4000" dirty="0">
                <a:solidFill>
                  <a:schemeClr val="tx1"/>
                </a:solidFill>
              </a:rPr>
              <a:t>@</a:t>
            </a:r>
          </a:p>
        </p:txBody>
      </p:sp>
    </p:spTree>
    <p:extLst>
      <p:ext uri="{BB962C8B-B14F-4D97-AF65-F5344CB8AC3E}">
        <p14:creationId xmlns:p14="http://schemas.microsoft.com/office/powerpoint/2010/main" val="196002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EED3E-D962-400A-9F2C-4BD79BC96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3721"/>
          </a:xfrm>
        </p:spPr>
        <p:txBody>
          <a:bodyPr/>
          <a:lstStyle/>
          <a:p>
            <a:pPr algn="ctr"/>
            <a:r>
              <a:rPr lang="es-MX" dirty="0" err="1"/>
              <a:t>Roadmap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3A9283D-3B84-4A53-A1F0-A3354C7E2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154" y="4314401"/>
            <a:ext cx="8969687" cy="244950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7A65752-3D57-41DD-B93C-9B5854E19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155" y="1318846"/>
            <a:ext cx="8969687" cy="269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96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AB6D-28BC-E94E-9CDA-C8B36D2CF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325149"/>
            <a:ext cx="10515600" cy="967490"/>
          </a:xfrm>
        </p:spPr>
        <p:txBody>
          <a:bodyPr/>
          <a:lstStyle/>
          <a:p>
            <a:r>
              <a:rPr lang="es-ES_tradnl" dirty="0"/>
              <a:t>Metodología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C5EC39-676C-704E-B2C8-C31B0AC48A9A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229302" y="3497431"/>
            <a:ext cx="4274265" cy="829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4400" dirty="0">
                <a:solidFill>
                  <a:srgbClr val="FF0000"/>
                </a:solidFill>
              </a:rPr>
              <a:t>100 % práctica</a:t>
            </a:r>
            <a:endParaRPr lang="es-ES_tradnl" sz="44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3DC96B4-B4BB-AA41-9812-6174B9490386}"/>
              </a:ext>
            </a:extLst>
          </p:cNvPr>
          <p:cNvGraphicFramePr/>
          <p:nvPr/>
        </p:nvGraphicFramePr>
        <p:xfrm>
          <a:off x="2926303" y="133261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5013580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49011-9AEE-565B-197A-6F49BEE5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Objetivos del módulo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32D43-EEBE-054D-70A6-6B3461379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685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Programar</a:t>
            </a:r>
            <a:r>
              <a:rPr lang="en-US" dirty="0"/>
              <a:t>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estructurada</a:t>
            </a:r>
            <a:endParaRPr lang="en-US" dirty="0"/>
          </a:p>
          <a:p>
            <a:r>
              <a:rPr lang="en-US" dirty="0" err="1"/>
              <a:t>Entender</a:t>
            </a:r>
            <a:r>
              <a:rPr lang="en-US" dirty="0"/>
              <a:t> la </a:t>
            </a:r>
            <a:r>
              <a:rPr lang="en-US" dirty="0" err="1">
                <a:solidFill>
                  <a:srgbClr val="FF0000"/>
                </a:solidFill>
              </a:rPr>
              <a:t>sintaxis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Alcanzar</a:t>
            </a:r>
            <a:r>
              <a:rPr lang="en-US" dirty="0"/>
              <a:t> un </a:t>
            </a:r>
            <a:r>
              <a:rPr lang="en-US" dirty="0" err="1">
                <a:solidFill>
                  <a:srgbClr val="FF0000"/>
                </a:solidFill>
              </a:rPr>
              <a:t>pensamiento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computacional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Incrementar</a:t>
            </a:r>
            <a:r>
              <a:rPr lang="en-US" dirty="0"/>
              <a:t> el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>
                <a:solidFill>
                  <a:srgbClr val="FF0000"/>
                </a:solidFill>
              </a:rPr>
              <a:t>abstracción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Contar</a:t>
            </a:r>
            <a:r>
              <a:rPr lang="en-US" dirty="0"/>
              <a:t> con las </a:t>
            </a:r>
            <a:r>
              <a:rPr lang="en-US" dirty="0">
                <a:solidFill>
                  <a:srgbClr val="FF0000"/>
                </a:solidFill>
              </a:rPr>
              <a:t>bases</a:t>
            </a:r>
            <a:r>
              <a:rPr lang="en-US" dirty="0"/>
              <a:t> </a:t>
            </a:r>
            <a:r>
              <a:rPr lang="en-US" dirty="0" err="1"/>
              <a:t>necesarias</a:t>
            </a:r>
            <a:r>
              <a:rPr lang="en-US" dirty="0"/>
              <a:t> para </a:t>
            </a:r>
            <a:r>
              <a:rPr lang="en-US" dirty="0" err="1"/>
              <a:t>seguir</a:t>
            </a:r>
            <a:r>
              <a:rPr lang="en-US" dirty="0"/>
              <a:t> </a:t>
            </a:r>
            <a:r>
              <a:rPr lang="en-US" dirty="0" err="1"/>
              <a:t>avanzando</a:t>
            </a:r>
            <a:r>
              <a:rPr lang="en-US" dirty="0"/>
              <a:t>…</a:t>
            </a:r>
          </a:p>
          <a:p>
            <a:endParaRPr lang="es-ES_tradnl" dirty="0"/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011C2A38-EBC8-081F-283B-BE3E41E27C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26522" r="9089" b="1555"/>
          <a:stretch/>
        </p:blipFill>
        <p:spPr>
          <a:xfrm>
            <a:off x="8862646" y="1796094"/>
            <a:ext cx="3875434" cy="306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09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C0486E3C-CBC9-6A97-6198-795377AAC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821634" y="2209455"/>
            <a:ext cx="7233846" cy="40690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D4B056-F74E-5E5B-A94D-5A518BF7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Proyecto..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37723-B0DD-AB92-0648-749B3D2A6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1008" y="1497496"/>
            <a:ext cx="8666922" cy="4995379"/>
          </a:xfrm>
        </p:spPr>
        <p:txBody>
          <a:bodyPr/>
          <a:lstStyle/>
          <a:p>
            <a:r>
              <a:rPr lang="es-ES_tradnl" dirty="0">
                <a:solidFill>
                  <a:srgbClr val="FF0000"/>
                </a:solidFill>
              </a:rPr>
              <a:t>Crear un proyecto </a:t>
            </a:r>
            <a:r>
              <a:rPr lang="es-ES_tradnl" dirty="0"/>
              <a:t>que cumpla:</a:t>
            </a:r>
          </a:p>
          <a:p>
            <a:pPr lvl="1"/>
            <a:r>
              <a:rPr lang="es-ES_tradnl" dirty="0"/>
              <a:t>Leer una base de datos de un archivo CSV</a:t>
            </a:r>
          </a:p>
          <a:p>
            <a:pPr lvl="1"/>
            <a:r>
              <a:rPr lang="es-ES_tradnl" dirty="0"/>
              <a:t>Obtener estadísticos básicos (promedio, máximo, mínimo, %, etc.)</a:t>
            </a:r>
          </a:p>
          <a:p>
            <a:pPr lvl="1"/>
            <a:r>
              <a:rPr lang="es-ES_tradnl" dirty="0"/>
              <a:t>Mostrar tablas “resumen” de los estadísticos </a:t>
            </a:r>
          </a:p>
          <a:p>
            <a:pPr lvl="1"/>
            <a:r>
              <a:rPr lang="es-ES_tradnl" dirty="0"/>
              <a:t>Graficar series de tiempo, barras y pastel. </a:t>
            </a:r>
          </a:p>
        </p:txBody>
      </p:sp>
    </p:spTree>
    <p:extLst>
      <p:ext uri="{BB962C8B-B14F-4D97-AF65-F5344CB8AC3E}">
        <p14:creationId xmlns:p14="http://schemas.microsoft.com/office/powerpoint/2010/main" val="3478721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AB8653-220D-1348-8CEC-1EF3914F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365125"/>
            <a:ext cx="11059160" cy="1325563"/>
          </a:xfrm>
        </p:spPr>
        <p:txBody>
          <a:bodyPr/>
          <a:lstStyle/>
          <a:p>
            <a:r>
              <a:rPr lang="es-ES_tradnl" dirty="0"/>
              <a:t>Podrás presentar resultados 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504B76-77F8-BC41-BA07-2BEC75F87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47280" y="3439161"/>
            <a:ext cx="4744720" cy="2459356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ü"/>
            </a:pPr>
            <a:r>
              <a:rPr lang="es-ES_tradnl" dirty="0">
                <a:solidFill>
                  <a:srgbClr val="00B050"/>
                </a:solidFill>
              </a:rPr>
              <a:t>Listas y matrices</a:t>
            </a:r>
          </a:p>
          <a:p>
            <a:pPr>
              <a:buFont typeface="Wingdings" pitchFamily="2" charset="2"/>
              <a:buChar char="ü"/>
            </a:pPr>
            <a:r>
              <a:rPr lang="es-ES_tradnl" dirty="0" err="1">
                <a:solidFill>
                  <a:srgbClr val="00B050"/>
                </a:solidFill>
              </a:rPr>
              <a:t>pyPlot</a:t>
            </a:r>
            <a:endParaRPr lang="es-ES_tradnl" dirty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s-ES_tradnl" dirty="0">
                <a:solidFill>
                  <a:srgbClr val="00B050"/>
                </a:solidFill>
              </a:rPr>
              <a:t>Ciclos anidados</a:t>
            </a:r>
          </a:p>
          <a:p>
            <a:pPr>
              <a:buFont typeface="Wingdings" pitchFamily="2" charset="2"/>
              <a:buChar char="ü"/>
            </a:pPr>
            <a:r>
              <a:rPr lang="es-ES_tradnl" dirty="0">
                <a:solidFill>
                  <a:srgbClr val="00B050"/>
                </a:solidFill>
              </a:rPr>
              <a:t>Pruebas de escritorio</a:t>
            </a:r>
          </a:p>
          <a:p>
            <a:pPr>
              <a:buFont typeface="Wingdings" pitchFamily="2" charset="2"/>
              <a:buChar char="ü"/>
            </a:pPr>
            <a:endParaRPr lang="es-ES_tradnl" dirty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ü"/>
            </a:pPr>
            <a:endParaRPr lang="es-ES_tradnl" dirty="0">
              <a:solidFill>
                <a:srgbClr val="00B050"/>
              </a:solidFill>
            </a:endParaRPr>
          </a:p>
          <a:p>
            <a:endParaRPr lang="es-ES_tradnl" dirty="0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EF8C4C1D-B3F7-1D43-830F-5CAEBD1709A9}"/>
              </a:ext>
            </a:extLst>
          </p:cNvPr>
          <p:cNvSpPr/>
          <p:nvPr/>
        </p:nvSpPr>
        <p:spPr>
          <a:xfrm rot="10800000">
            <a:off x="7660640" y="2448560"/>
            <a:ext cx="833120" cy="72136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E91C78-49D4-A343-8D50-9076BF7E40C2}"/>
              </a:ext>
            </a:extLst>
          </p:cNvPr>
          <p:cNvSpPr txBox="1"/>
          <p:nvPr/>
        </p:nvSpPr>
        <p:spPr>
          <a:xfrm>
            <a:off x="8493760" y="2578407"/>
            <a:ext cx="2213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>
                <a:solidFill>
                  <a:schemeClr val="bg1"/>
                </a:solidFill>
              </a:rPr>
              <a:t>Reportes (Tabla)</a:t>
            </a:r>
          </a:p>
        </p:txBody>
      </p: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6CCBD062-9693-A442-B269-6CC6F9CD46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348"/>
          <a:stretch/>
        </p:blipFill>
        <p:spPr>
          <a:xfrm>
            <a:off x="223520" y="1559560"/>
            <a:ext cx="7010400" cy="405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AB8653-220D-1348-8CEC-1EF3914F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84" y="243205"/>
            <a:ext cx="11631296" cy="1325563"/>
          </a:xfrm>
        </p:spPr>
        <p:txBody>
          <a:bodyPr>
            <a:normAutofit/>
          </a:bodyPr>
          <a:lstStyle/>
          <a:p>
            <a:r>
              <a:rPr lang="es-ES_tradnl" dirty="0"/>
              <a:t>Un poco de estadística</a:t>
            </a:r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EF8C4C1D-B3F7-1D43-830F-5CAEBD1709A9}"/>
              </a:ext>
            </a:extLst>
          </p:cNvPr>
          <p:cNvSpPr/>
          <p:nvPr/>
        </p:nvSpPr>
        <p:spPr>
          <a:xfrm rot="10800000">
            <a:off x="7660640" y="2448560"/>
            <a:ext cx="833120" cy="72136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E91C78-49D4-A343-8D50-9076BF7E40C2}"/>
              </a:ext>
            </a:extLst>
          </p:cNvPr>
          <p:cNvSpPr txBox="1"/>
          <p:nvPr/>
        </p:nvSpPr>
        <p:spPr>
          <a:xfrm>
            <a:off x="8493760" y="2578407"/>
            <a:ext cx="2304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>
                <a:solidFill>
                  <a:schemeClr val="bg1"/>
                </a:solidFill>
              </a:rPr>
              <a:t>Gráficas de barra</a:t>
            </a:r>
          </a:p>
        </p:txBody>
      </p:sp>
      <p:pic>
        <p:nvPicPr>
          <p:cNvPr id="11" name="Picture 10" descr="Chart, bar chart, histogram&#10;&#10;Description automatically generated">
            <a:extLst>
              <a:ext uri="{FF2B5EF4-FFF2-40B4-BE49-F238E27FC236}">
                <a16:creationId xmlns:a16="http://schemas.microsoft.com/office/drawing/2014/main" id="{51170B46-3D77-3B44-B6C4-1DC0F1007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84" y="1778601"/>
            <a:ext cx="6477195" cy="49308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D2D169-8B06-964A-BBE7-B369FC4748FC}"/>
              </a:ext>
            </a:extLst>
          </p:cNvPr>
          <p:cNvSpPr txBox="1"/>
          <p:nvPr/>
        </p:nvSpPr>
        <p:spPr>
          <a:xfrm>
            <a:off x="7660640" y="3299767"/>
            <a:ext cx="40233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ES_tradnl" sz="3600" dirty="0">
                <a:solidFill>
                  <a:srgbClr val="00B050"/>
                </a:solidFill>
              </a:rPr>
              <a:t>Listas y matrices</a:t>
            </a:r>
          </a:p>
          <a:p>
            <a:pPr>
              <a:buFont typeface="Wingdings" pitchFamily="2" charset="2"/>
              <a:buChar char="ü"/>
            </a:pPr>
            <a:r>
              <a:rPr lang="es-ES_tradnl" sz="3600" dirty="0" err="1">
                <a:solidFill>
                  <a:srgbClr val="00B050"/>
                </a:solidFill>
              </a:rPr>
              <a:t>pyPlot</a:t>
            </a:r>
            <a:endParaRPr lang="es-ES_tradnl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475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AB8653-220D-1348-8CEC-1EF3914F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45" y="343388"/>
            <a:ext cx="10515600" cy="1325563"/>
          </a:xfrm>
        </p:spPr>
        <p:txBody>
          <a:bodyPr/>
          <a:lstStyle/>
          <a:p>
            <a:r>
              <a:rPr lang="es-ES_tradnl" dirty="0"/>
              <a:t>Series de tiempo</a:t>
            </a:r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EF8C4C1D-B3F7-1D43-830F-5CAEBD1709A9}"/>
              </a:ext>
            </a:extLst>
          </p:cNvPr>
          <p:cNvSpPr/>
          <p:nvPr/>
        </p:nvSpPr>
        <p:spPr>
          <a:xfrm rot="10800000">
            <a:off x="8894187" y="2312512"/>
            <a:ext cx="833120" cy="72136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E91C78-49D4-A343-8D50-9076BF7E40C2}"/>
              </a:ext>
            </a:extLst>
          </p:cNvPr>
          <p:cNvSpPr txBox="1"/>
          <p:nvPr/>
        </p:nvSpPr>
        <p:spPr>
          <a:xfrm>
            <a:off x="9831447" y="2442360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>
                <a:solidFill>
                  <a:schemeClr val="bg1"/>
                </a:solidFill>
              </a:rPr>
              <a:t>Series de tiempo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249D90-9FE1-AC43-BA1B-42EE51E6E5BE}"/>
              </a:ext>
            </a:extLst>
          </p:cNvPr>
          <p:cNvSpPr txBox="1"/>
          <p:nvPr/>
        </p:nvSpPr>
        <p:spPr>
          <a:xfrm>
            <a:off x="8528426" y="3223963"/>
            <a:ext cx="40293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ES_tradnl" sz="3600" dirty="0">
                <a:solidFill>
                  <a:srgbClr val="00B050"/>
                </a:solidFill>
              </a:rPr>
              <a:t>Listas y matrices</a:t>
            </a:r>
          </a:p>
          <a:p>
            <a:pPr>
              <a:buFont typeface="Wingdings" pitchFamily="2" charset="2"/>
              <a:buChar char="ü"/>
            </a:pPr>
            <a:r>
              <a:rPr lang="es-ES_tradnl" sz="3600" dirty="0" err="1">
                <a:solidFill>
                  <a:srgbClr val="00B050"/>
                </a:solidFill>
              </a:rPr>
              <a:t>pyPlot</a:t>
            </a:r>
            <a:endParaRPr lang="es-ES_tradnl" sz="3600" dirty="0">
              <a:solidFill>
                <a:srgbClr val="00B050"/>
              </a:solidFill>
            </a:endParaRP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7B84667-36F5-214D-B54B-D7E671AD4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5" y="1741684"/>
            <a:ext cx="7808217" cy="487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3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C2F64-7C7A-B5B9-92BF-EE598EB3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Temario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8F8C9-4671-8912-C661-E3709FB6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848600" cy="4890485"/>
          </a:xfrm>
        </p:spPr>
        <p:txBody>
          <a:bodyPr>
            <a:normAutofit fontScale="92500" lnSpcReduction="10000"/>
          </a:bodyPr>
          <a:lstStyle/>
          <a:p>
            <a:r>
              <a:rPr lang="es-MX" i="1" dirty="0"/>
              <a:t>Instalación &amp; Consola </a:t>
            </a:r>
          </a:p>
          <a:p>
            <a:r>
              <a:rPr lang="es-MX" i="1" dirty="0"/>
              <a:t>Operadores aritméticos &amp; Variables</a:t>
            </a:r>
          </a:p>
          <a:p>
            <a:r>
              <a:rPr lang="es-MX" i="1" dirty="0"/>
              <a:t>Sentencias de control</a:t>
            </a:r>
          </a:p>
          <a:p>
            <a:r>
              <a:rPr lang="es-MX" i="1" dirty="0"/>
              <a:t>PEP-8</a:t>
            </a:r>
          </a:p>
          <a:p>
            <a:r>
              <a:rPr lang="es-MX" i="1" dirty="0"/>
              <a:t>Funciones &amp; Ciclos</a:t>
            </a:r>
          </a:p>
          <a:p>
            <a:r>
              <a:rPr lang="es-MX" i="1" dirty="0"/>
              <a:t>Tuplas, Listas, Matrices &amp; Diccionarios</a:t>
            </a:r>
          </a:p>
          <a:p>
            <a:r>
              <a:rPr lang="es-MX" i="1" dirty="0"/>
              <a:t>Archivos</a:t>
            </a:r>
          </a:p>
          <a:p>
            <a:r>
              <a:rPr lang="es-MX" i="1" dirty="0"/>
              <a:t>Excepciones</a:t>
            </a:r>
          </a:p>
          <a:p>
            <a:r>
              <a:rPr lang="es-MX" i="1" dirty="0"/>
              <a:t>Estadística básica, Gráficas</a:t>
            </a:r>
            <a:endParaRPr lang="es-ES_tradnl" dirty="0"/>
          </a:p>
        </p:txBody>
      </p:sp>
      <p:pic>
        <p:nvPicPr>
          <p:cNvPr id="6" name="Picture 5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1949CE8-5BA8-9B7A-6F7B-816B0F8842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433" r="20720" b="4602"/>
          <a:stretch/>
        </p:blipFill>
        <p:spPr>
          <a:xfrm>
            <a:off x="3573518" y="39593"/>
            <a:ext cx="8618482" cy="681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90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8DEC6-11A6-CF9D-C3B9-297CC4956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s-ES_tradnl" dirty="0">
                <a:solidFill>
                  <a:schemeClr val="tx1"/>
                </a:solidFill>
              </a:rPr>
              <a:t>Referencias</a:t>
            </a:r>
          </a:p>
        </p:txBody>
      </p:sp>
      <p:pic>
        <p:nvPicPr>
          <p:cNvPr id="5" name="Picture 4" descr="A stack of books&#10;&#10;Description automatically generated with low confidence">
            <a:extLst>
              <a:ext uri="{FF2B5EF4-FFF2-40B4-BE49-F238E27FC236}">
                <a16:creationId xmlns:a16="http://schemas.microsoft.com/office/drawing/2014/main" id="{3AEA880F-11D2-7A5D-1948-6E4DDB9A32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502" r="21607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32052-B5EF-AD4F-C774-28FE3D11C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5519186" cy="3843666"/>
          </a:xfrm>
        </p:spPr>
        <p:txBody>
          <a:bodyPr>
            <a:normAutofit/>
          </a:bodyPr>
          <a:lstStyle/>
          <a:p>
            <a:r>
              <a:rPr lang="es-ES_tradnl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https://automatetheboringstuff.com/</a:t>
            </a:r>
            <a:endParaRPr lang="es-ES_tradnl" dirty="0">
              <a:solidFill>
                <a:schemeClr val="tx1"/>
              </a:solidFill>
            </a:endParaRPr>
          </a:p>
          <a:p>
            <a:r>
              <a:rPr lang="es-ES_tradnl" dirty="0">
                <a:solidFill>
                  <a:schemeClr val="tx1"/>
                </a:solidFill>
              </a:rPr>
              <a:t>Chat GPT</a:t>
            </a:r>
          </a:p>
          <a:p>
            <a:r>
              <a:rPr lang="es-ES_tradnl" dirty="0" err="1">
                <a:solidFill>
                  <a:schemeClr val="tx1"/>
                </a:solidFill>
              </a:rPr>
              <a:t>Stackoverflow</a:t>
            </a:r>
            <a:endParaRPr lang="es-ES_tradnl" dirty="0">
              <a:solidFill>
                <a:schemeClr val="tx1"/>
              </a:solidFill>
            </a:endParaRPr>
          </a:p>
          <a:p>
            <a:r>
              <a:rPr lang="es-ES_tradnl" dirty="0">
                <a:solidFill>
                  <a:schemeClr val="tx1"/>
                </a:solidFill>
              </a:rPr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2719987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0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21" name="Group 11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22" name="Freeform: Shape 15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16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12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14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997CAB-83B9-1246-8F7E-314E07490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s-ES_tradnl" sz="7200" dirty="0" err="1"/>
              <a:t>Bienvenid</a:t>
            </a:r>
            <a:r>
              <a:rPr lang="es-ES_tradnl" sz="7200" dirty="0"/>
              <a:t>@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FF837-2046-914F-921C-6E2A0EA54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3123" y="4121497"/>
            <a:ext cx="7025753" cy="1012778"/>
          </a:xfrm>
        </p:spPr>
        <p:txBody>
          <a:bodyPr>
            <a:normAutofit/>
          </a:bodyPr>
          <a:lstStyle/>
          <a:p>
            <a:pPr algn="r"/>
            <a:r>
              <a:rPr lang="es-ES_tradnl" sz="4400" dirty="0"/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631020430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10E6-4112-84AC-B14B-5D1A459C8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Presentación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8E906-A718-686A-61CC-7E5360ABB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99329"/>
          </a:xfrm>
        </p:spPr>
        <p:txBody>
          <a:bodyPr>
            <a:normAutofit fontScale="92500"/>
          </a:bodyPr>
          <a:lstStyle/>
          <a:p>
            <a:r>
              <a:rPr lang="es-ES_tradnl" dirty="0"/>
              <a:t>Francisco Vázquez</a:t>
            </a:r>
          </a:p>
          <a:p>
            <a:r>
              <a:rPr lang="es-ES_tradnl" dirty="0"/>
              <a:t>Profesor de cátedra</a:t>
            </a:r>
          </a:p>
          <a:p>
            <a:pPr lvl="1"/>
            <a:r>
              <a:rPr lang="es-ES_tradnl" dirty="0"/>
              <a:t>Matemáticas / Ciencias de la Computación / Ingeniería</a:t>
            </a:r>
          </a:p>
          <a:p>
            <a:r>
              <a:rPr lang="es-ES_tradnl" dirty="0"/>
              <a:t>Investigador en Banxico</a:t>
            </a:r>
          </a:p>
          <a:p>
            <a:r>
              <a:rPr lang="es-ES_tradnl" dirty="0"/>
              <a:t>Celular: 55 4342 5715</a:t>
            </a:r>
          </a:p>
          <a:p>
            <a:r>
              <a:rPr lang="es-ES_tradnl" dirty="0"/>
              <a:t>Email: </a:t>
            </a:r>
          </a:p>
          <a:p>
            <a:pPr lvl="1"/>
            <a:r>
              <a:rPr lang="es-ES_tradnl" dirty="0">
                <a:hlinkClick r:id="rId2"/>
              </a:rPr>
              <a:t>fvazquez@anahuac.mx</a:t>
            </a:r>
            <a:endParaRPr lang="es-ES_tradnl" dirty="0"/>
          </a:p>
          <a:p>
            <a:pPr lvl="1"/>
            <a:r>
              <a:rPr lang="es-ES_tradnl" dirty="0">
                <a:hlinkClick r:id="rId3"/>
              </a:rPr>
              <a:t>franvazgom@gmail.com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2323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6BFD4-C478-9FBF-C07C-F291198E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s-MX" b="1" u="sng" dirty="0"/>
              <a:t>Agenda</a:t>
            </a:r>
          </a:p>
        </p:txBody>
      </p:sp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8F7BF727-8810-0B01-3B9B-40C4EF520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9" r="41194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2109EC46-4322-E71E-6835-F571F16D4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94" y="2333297"/>
            <a:ext cx="7247106" cy="4159578"/>
          </a:xfrm>
        </p:spPr>
        <p:txBody>
          <a:bodyPr>
            <a:normAutofit fontScale="92500" lnSpcReduction="10000"/>
          </a:bodyPr>
          <a:lstStyle/>
          <a:p>
            <a:r>
              <a:rPr lang="es-MX" sz="4000" dirty="0"/>
              <a:t>Generales</a:t>
            </a:r>
          </a:p>
          <a:p>
            <a:r>
              <a:rPr lang="es-MX" sz="4000" dirty="0"/>
              <a:t>Instalación software</a:t>
            </a:r>
          </a:p>
          <a:p>
            <a:r>
              <a:rPr lang="es-MX" sz="4000" dirty="0"/>
              <a:t>¿Por qué Python &amp; Django? </a:t>
            </a:r>
          </a:p>
          <a:p>
            <a:r>
              <a:rPr lang="es-MX" sz="4000" dirty="0"/>
              <a:t>Objetivos</a:t>
            </a:r>
          </a:p>
          <a:p>
            <a:r>
              <a:rPr lang="es-MX" sz="4000" dirty="0" err="1"/>
              <a:t>Roadmap</a:t>
            </a:r>
            <a:endParaRPr lang="es-MX" sz="4000" dirty="0"/>
          </a:p>
          <a:p>
            <a:r>
              <a:rPr lang="es-MX" sz="4000" dirty="0"/>
              <a:t>Temario</a:t>
            </a:r>
          </a:p>
          <a:p>
            <a:r>
              <a:rPr lang="es-MX" sz="4000" dirty="0"/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92827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63886-6F74-3ED1-929B-CA4CC5F1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Generales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B4AEE-6CD7-9B10-8577-96313C1C9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Las sesiones son grabadas y se conservan hasta una semana después de que termine cada módulo</a:t>
            </a:r>
          </a:p>
          <a:p>
            <a:r>
              <a:rPr lang="es-MX" dirty="0"/>
              <a:t>24 horas = 12 sesiones = 4 semanas</a:t>
            </a:r>
          </a:p>
          <a:p>
            <a:r>
              <a:rPr lang="es-MX" dirty="0"/>
              <a:t>08/05/2023 - 01/06/2023</a:t>
            </a:r>
          </a:p>
          <a:p>
            <a:r>
              <a:rPr lang="es-ES_tradnl" dirty="0"/>
              <a:t>80% de asistencia </a:t>
            </a:r>
            <a:r>
              <a:rPr lang="es-ES_tradnl" dirty="0">
                <a:sym typeface="Wingdings" pitchFamily="2" charset="2"/>
              </a:rPr>
              <a:t> 10 sesiones</a:t>
            </a:r>
          </a:p>
          <a:p>
            <a:r>
              <a:rPr lang="es-ES_tradnl" dirty="0"/>
              <a:t>Tareas 20% </a:t>
            </a:r>
          </a:p>
          <a:p>
            <a:r>
              <a:rPr lang="es-ES_tradnl" dirty="0"/>
              <a:t>Proyecto 80%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4220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B4E6-7687-A74B-A501-B99B1702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Instalación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BFBB6-C87F-4649-B1F5-490F6C609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0996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/>
              <a:t>Interprete</a:t>
            </a:r>
          </a:p>
          <a:p>
            <a:pPr lvl="1"/>
            <a:r>
              <a:rPr lang="es-ES_tradnl" dirty="0">
                <a:hlinkClick r:id="rId2"/>
              </a:rPr>
              <a:t>https://www.python.org/downloads/</a:t>
            </a:r>
            <a:r>
              <a:rPr lang="es-ES_tradnl" dirty="0"/>
              <a:t> </a:t>
            </a:r>
          </a:p>
          <a:p>
            <a:r>
              <a:rPr lang="es-ES_tradnl" dirty="0"/>
              <a:t>IDE &amp; Editores de texto</a:t>
            </a:r>
          </a:p>
          <a:p>
            <a:pPr lvl="1"/>
            <a:r>
              <a:rPr lang="es-ES_tradnl" dirty="0"/>
              <a:t>Block de notas</a:t>
            </a:r>
          </a:p>
          <a:p>
            <a:pPr lvl="1"/>
            <a:r>
              <a:rPr lang="es-ES_tradnl" dirty="0">
                <a:solidFill>
                  <a:srgbClr val="00B050"/>
                </a:solidFill>
              </a:rPr>
              <a:t>Visual Studio </a:t>
            </a:r>
            <a:r>
              <a:rPr lang="es-ES_tradnl" dirty="0" err="1">
                <a:solidFill>
                  <a:srgbClr val="00B050"/>
                </a:solidFill>
              </a:rPr>
              <a:t>Code</a:t>
            </a:r>
            <a:endParaRPr lang="es-ES_tradnl" dirty="0">
              <a:solidFill>
                <a:srgbClr val="00B050"/>
              </a:solidFill>
            </a:endParaRPr>
          </a:p>
          <a:p>
            <a:pPr lvl="2"/>
            <a:r>
              <a:rPr lang="es-ES_tradnl" dirty="0">
                <a:solidFill>
                  <a:srgbClr val="00B050"/>
                </a:solidFill>
                <a:hlinkClick r:id="rId3"/>
              </a:rPr>
              <a:t>https://code.visualstudio.com/</a:t>
            </a:r>
            <a:r>
              <a:rPr lang="es-ES_tradnl" dirty="0">
                <a:solidFill>
                  <a:srgbClr val="00B050"/>
                </a:solidFill>
              </a:rPr>
              <a:t> </a:t>
            </a:r>
          </a:p>
          <a:p>
            <a:pPr lvl="1"/>
            <a:r>
              <a:rPr lang="es-ES_tradnl" dirty="0" err="1"/>
              <a:t>NotePad</a:t>
            </a:r>
            <a:r>
              <a:rPr lang="es-ES_tradnl" dirty="0"/>
              <a:t> ++ </a:t>
            </a:r>
          </a:p>
          <a:p>
            <a:pPr lvl="1"/>
            <a:r>
              <a:rPr lang="es-ES_tradnl" dirty="0"/>
              <a:t>Sublime Text</a:t>
            </a:r>
          </a:p>
          <a:p>
            <a:pPr lvl="1"/>
            <a:r>
              <a:rPr lang="es-ES_tradnl" dirty="0" err="1"/>
              <a:t>PyCharm</a:t>
            </a:r>
            <a:endParaRPr lang="es-ES_tradnl" dirty="0"/>
          </a:p>
          <a:p>
            <a:pPr lvl="1"/>
            <a:r>
              <a:rPr lang="es-ES_tradnl" dirty="0" err="1"/>
              <a:t>Thonny</a:t>
            </a:r>
            <a:endParaRPr lang="es-ES_tradnl" dirty="0"/>
          </a:p>
          <a:p>
            <a:pPr lvl="1"/>
            <a:r>
              <a:rPr lang="es-ES_tradnl" dirty="0">
                <a:hlinkClick r:id="rId4"/>
              </a:rPr>
              <a:t>https://replit.com/languages/python3</a:t>
            </a:r>
            <a:r>
              <a:rPr lang="es-ES_trad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2639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8FFEB-7EF4-6417-B55C-26DD0E9F9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No olvidar agregar al PATH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3322DF-F7C1-D377-49E6-AC91600B6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260" y="1993790"/>
            <a:ext cx="8553999" cy="413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35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036C0DF-1E27-B804-07BA-8BB5F16437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9421" r="1" b="9423"/>
          <a:stretch/>
        </p:blipFill>
        <p:spPr>
          <a:xfrm>
            <a:off x="20" y="10"/>
            <a:ext cx="845029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65E00-009B-EC43-5E72-9C767015B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06" y="365125"/>
            <a:ext cx="10231273" cy="1627636"/>
          </a:xfrm>
        </p:spPr>
        <p:txBody>
          <a:bodyPr>
            <a:normAutofit/>
          </a:bodyPr>
          <a:lstStyle/>
          <a:p>
            <a:r>
              <a:rPr lang="es-ES_tradnl" dirty="0">
                <a:solidFill>
                  <a:srgbClr val="FFFFFF"/>
                </a:solidFill>
              </a:rPr>
              <a:t>¿Por qué “Python”?</a:t>
            </a:r>
            <a:br>
              <a:rPr lang="es-ES_tradnl" dirty="0">
                <a:solidFill>
                  <a:srgbClr val="FFFFFF"/>
                </a:solidFill>
              </a:rPr>
            </a:br>
            <a:r>
              <a:rPr lang="es-ES_tradnl" dirty="0">
                <a:solidFill>
                  <a:srgbClr val="FFFFFF"/>
                </a:solidFill>
              </a:rPr>
              <a:t>	</a:t>
            </a:r>
            <a:r>
              <a:rPr lang="es-ES_tradnl" dirty="0">
                <a:solidFill>
                  <a:srgbClr val="FFFFFF"/>
                </a:solidFill>
                <a:sym typeface="Wingdings" panose="05000000000000000000" pitchFamily="2" charset="2"/>
              </a:rPr>
              <a:t> </a:t>
            </a:r>
            <a:r>
              <a:rPr lang="es-ES_tradnl" b="1" dirty="0">
                <a:solidFill>
                  <a:srgbClr val="FFFFFF"/>
                </a:solidFill>
                <a:sym typeface="Wingdings" panose="05000000000000000000" pitchFamily="2" charset="2"/>
              </a:rPr>
              <a:t>Popular</a:t>
            </a:r>
            <a:endParaRPr lang="es-ES_tradnl" b="1" dirty="0">
              <a:solidFill>
                <a:srgbClr val="FFFFFF"/>
              </a:solidFill>
            </a:endParaRPr>
          </a:p>
        </p:txBody>
      </p:sp>
      <p:pic>
        <p:nvPicPr>
          <p:cNvPr id="7" name="Imagen 6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E4371C86-C768-12AE-ECA2-2531548BB41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7849" r="15638" b="1"/>
          <a:stretch/>
        </p:blipFill>
        <p:spPr>
          <a:xfrm>
            <a:off x="622599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0A989AB-3FFF-715A-7256-C623258A62EF}"/>
              </a:ext>
            </a:extLst>
          </p:cNvPr>
          <p:cNvSpPr txBox="1"/>
          <p:nvPr/>
        </p:nvSpPr>
        <p:spPr>
          <a:xfrm>
            <a:off x="6229215" y="5472995"/>
            <a:ext cx="5962785" cy="138499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sz="2800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https://www.tiobe.com/tiobe-index/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en-US" sz="2800" dirty="0" err="1">
                <a:solidFill>
                  <a:schemeClr val="bg1"/>
                </a:solidFill>
              </a:rPr>
              <a:t>ChatGPT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en-US" sz="2800" dirty="0" err="1">
                <a:solidFill>
                  <a:schemeClr val="bg1"/>
                </a:solidFill>
              </a:rPr>
              <a:t>StackOverflow</a:t>
            </a:r>
            <a:endParaRPr lang="es-MX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FF83B-96EB-49F7-54E4-2B5485EEB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06" y="1992760"/>
            <a:ext cx="6623502" cy="4585321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sz="2800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Potente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versatil</a:t>
            </a:r>
            <a:r>
              <a:rPr lang="en-US" dirty="0">
                <a:solidFill>
                  <a:srgbClr val="FFFFFF"/>
                </a:solidFill>
              </a:rPr>
              <a:t> y </a:t>
            </a:r>
            <a:r>
              <a:rPr lang="en-US" dirty="0" err="1">
                <a:solidFill>
                  <a:srgbClr val="FFFFFF"/>
                </a:solidFill>
              </a:rPr>
              <a:t>ampliamente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utilizado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Aplicaciones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escalables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Curva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aprendizaje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corta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Open source</a:t>
            </a:r>
          </a:p>
          <a:p>
            <a:r>
              <a:rPr lang="en-US" dirty="0">
                <a:solidFill>
                  <a:srgbClr val="FFFFFF"/>
                </a:solidFill>
              </a:rPr>
              <a:t>Multi-</a:t>
            </a:r>
            <a:r>
              <a:rPr lang="en-US" dirty="0" err="1">
                <a:solidFill>
                  <a:srgbClr val="FFFFFF"/>
                </a:solidFill>
              </a:rPr>
              <a:t>plataforma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Comunidad</a:t>
            </a:r>
            <a:r>
              <a:rPr lang="en-US" dirty="0">
                <a:solidFill>
                  <a:srgbClr val="FFFFFF"/>
                </a:solidFill>
              </a:rPr>
              <a:t> active y </a:t>
            </a:r>
            <a:r>
              <a:rPr lang="en-US" dirty="0" err="1">
                <a:solidFill>
                  <a:srgbClr val="FFFFFF"/>
                </a:solidFill>
              </a:rPr>
              <a:t>solidaria</a:t>
            </a:r>
            <a:endParaRPr lang="es-ES_tradn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916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E5441-CA66-91B3-A532-73DE11485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s-ES_tradnl" sz="4000" dirty="0"/>
              <a:t>¿</a:t>
            </a:r>
            <a:r>
              <a:rPr lang="es-ES_tradnl" sz="4000" dirty="0">
                <a:solidFill>
                  <a:schemeClr val="accent1">
                    <a:lumMod val="75000"/>
                  </a:schemeClr>
                </a:solidFill>
              </a:rPr>
              <a:t>Por qué Django?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D503B-9145-DC2C-713A-C91FDE475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s-ES_tradnl" sz="2000" i="1" dirty="0">
                <a:solidFill>
                  <a:schemeClr val="accent1">
                    <a:lumMod val="75000"/>
                  </a:schemeClr>
                </a:solidFill>
              </a:rPr>
              <a:t>¿Dónde debe enfocar su esfuerzo y tiempo? </a:t>
            </a:r>
          </a:p>
          <a:p>
            <a:r>
              <a:rPr lang="es-ES_tradnl" sz="20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Framework para el desarrollo Web en Python </a:t>
            </a:r>
            <a:endParaRPr lang="es-ES_tradnl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ES_tradnl" sz="2000" dirty="0">
                <a:solidFill>
                  <a:schemeClr val="accent1">
                    <a:lumMod val="75000"/>
                  </a:schemeClr>
                </a:solidFill>
              </a:rPr>
              <a:t>Versátil / Fácil de usar</a:t>
            </a:r>
          </a:p>
          <a:p>
            <a:r>
              <a:rPr lang="es-ES_tradnl" sz="2000" dirty="0">
                <a:solidFill>
                  <a:schemeClr val="accent1">
                    <a:lumMod val="75000"/>
                  </a:schemeClr>
                </a:solidFill>
              </a:rPr>
              <a:t>Aplicaciones complejas</a:t>
            </a:r>
          </a:p>
          <a:p>
            <a:r>
              <a:rPr lang="es-ES_tradnl" sz="2000" dirty="0">
                <a:solidFill>
                  <a:schemeClr val="accent1">
                    <a:lumMod val="75000"/>
                  </a:schemeClr>
                </a:solidFill>
              </a:rPr>
              <a:t>Aplicaciones web eficientes y seguras </a:t>
            </a:r>
            <a:endParaRPr lang="es-ES_tradnl" sz="2000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ES_tradnl" sz="2000" dirty="0">
                <a:solidFill>
                  <a:schemeClr val="accent1">
                    <a:lumMod val="75000"/>
                  </a:schemeClr>
                </a:solidFill>
              </a:rPr>
              <a:t>Django–</a:t>
            </a:r>
            <a:r>
              <a:rPr lang="es-ES_tradnl" sz="2000" dirty="0" err="1">
                <a:solidFill>
                  <a:schemeClr val="accent1">
                    <a:lumMod val="75000"/>
                  </a:schemeClr>
                </a:solidFill>
              </a:rPr>
              <a:t>rest</a:t>
            </a:r>
            <a:r>
              <a:rPr lang="es-ES_tradnl" sz="2000" dirty="0">
                <a:solidFill>
                  <a:schemeClr val="accent1">
                    <a:lumMod val="75000"/>
                  </a:schemeClr>
                </a:solidFill>
              </a:rPr>
              <a:t> Framework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CC7F3D1-44B4-8023-3986-B4D1843934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815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3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011C2A38-EBC8-081F-283B-BE3E41E27C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26522" r="9089" b="1555"/>
          <a:stretch/>
        </p:blipFill>
        <p:spPr>
          <a:xfrm>
            <a:off x="8862646" y="1796094"/>
            <a:ext cx="3875434" cy="30660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F49011-9AEE-565B-197A-6F49BEE5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Objetivo y competencias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32D43-EEBE-054D-70A6-6B3461379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6853"/>
            <a:ext cx="9475177" cy="4351338"/>
          </a:xfrm>
        </p:spPr>
        <p:txBody>
          <a:bodyPr>
            <a:normAutofit/>
          </a:bodyPr>
          <a:lstStyle/>
          <a:p>
            <a:r>
              <a:rPr lang="en-US" dirty="0" err="1"/>
              <a:t>Adquirir</a:t>
            </a:r>
            <a:r>
              <a:rPr lang="en-US" dirty="0"/>
              <a:t> las </a:t>
            </a:r>
            <a:r>
              <a:rPr lang="en-US" dirty="0" err="1"/>
              <a:t>habilidades</a:t>
            </a:r>
            <a:r>
              <a:rPr lang="en-US" dirty="0"/>
              <a:t> </a:t>
            </a:r>
            <a:r>
              <a:rPr lang="en-US" dirty="0" err="1"/>
              <a:t>requeridas</a:t>
            </a:r>
            <a:r>
              <a:rPr lang="en-US" dirty="0"/>
              <a:t> para </a:t>
            </a:r>
            <a:r>
              <a:rPr lang="en-US" dirty="0" err="1"/>
              <a:t>llegar</a:t>
            </a:r>
            <a:r>
              <a:rPr lang="en-US" dirty="0"/>
              <a:t> a ser un full stack developer al </a:t>
            </a:r>
            <a:r>
              <a:rPr lang="en-US" dirty="0" err="1"/>
              <a:t>terminar</a:t>
            </a:r>
            <a:r>
              <a:rPr lang="en-US" dirty="0"/>
              <a:t> con el </a:t>
            </a:r>
            <a:r>
              <a:rPr lang="en-US" dirty="0" err="1"/>
              <a:t>diplomado</a:t>
            </a:r>
            <a:r>
              <a:rPr lang="en-US" dirty="0"/>
              <a:t>. </a:t>
            </a:r>
          </a:p>
          <a:p>
            <a:r>
              <a:rPr lang="en-US" dirty="0" err="1"/>
              <a:t>Competencias</a:t>
            </a:r>
            <a:r>
              <a:rPr lang="en-US" dirty="0"/>
              <a:t> a </a:t>
            </a:r>
            <a:r>
              <a:rPr lang="en-US" dirty="0" err="1"/>
              <a:t>desarrollar</a:t>
            </a:r>
            <a:endParaRPr lang="en-US" dirty="0"/>
          </a:p>
          <a:p>
            <a:pPr lvl="1"/>
            <a:r>
              <a:rPr lang="en-US" dirty="0" err="1"/>
              <a:t>Resolución</a:t>
            </a:r>
            <a:r>
              <a:rPr lang="en-US" dirty="0"/>
              <a:t> de </a:t>
            </a:r>
            <a:r>
              <a:rPr lang="en-US" dirty="0" err="1"/>
              <a:t>problemas</a:t>
            </a:r>
            <a:endParaRPr lang="en-US" dirty="0"/>
          </a:p>
          <a:p>
            <a:pPr lvl="1"/>
            <a:r>
              <a:rPr lang="en-US" dirty="0" err="1"/>
              <a:t>Pensamiento</a:t>
            </a:r>
            <a:r>
              <a:rPr lang="en-US" dirty="0"/>
              <a:t> </a:t>
            </a:r>
            <a:r>
              <a:rPr lang="en-US" dirty="0" err="1"/>
              <a:t>analítico</a:t>
            </a:r>
            <a:r>
              <a:rPr lang="en-US" dirty="0"/>
              <a:t> y </a:t>
            </a:r>
            <a:r>
              <a:rPr lang="en-US" dirty="0" err="1"/>
              <a:t>computacional</a:t>
            </a:r>
            <a:endParaRPr lang="en-US" dirty="0"/>
          </a:p>
          <a:p>
            <a:pPr lvl="1"/>
            <a:r>
              <a:rPr lang="en-US" dirty="0" err="1"/>
              <a:t>Creatividad</a:t>
            </a:r>
            <a:r>
              <a:rPr lang="en-US" dirty="0"/>
              <a:t> e </a:t>
            </a:r>
            <a:r>
              <a:rPr lang="en-US" dirty="0" err="1"/>
              <a:t>innovación</a:t>
            </a:r>
            <a:endParaRPr lang="en-US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23117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</TotalTime>
  <Words>447</Words>
  <Application>Microsoft Office PowerPoint</Application>
  <PresentationFormat>Panorámica</PresentationFormat>
  <Paragraphs>121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Baghdad</vt:lpstr>
      <vt:lpstr>Calibri</vt:lpstr>
      <vt:lpstr>Wingdings</vt:lpstr>
      <vt:lpstr>Office Theme</vt:lpstr>
      <vt:lpstr>Programación estructurada </vt:lpstr>
      <vt:lpstr>Presentación</vt:lpstr>
      <vt:lpstr>Agenda</vt:lpstr>
      <vt:lpstr>Generales</vt:lpstr>
      <vt:lpstr>Instalación</vt:lpstr>
      <vt:lpstr>No olvidar agregar al PATH</vt:lpstr>
      <vt:lpstr>¿Por qué “Python”?   Popular</vt:lpstr>
      <vt:lpstr>¿Por qué Django?</vt:lpstr>
      <vt:lpstr>Objetivo y competencias</vt:lpstr>
      <vt:lpstr>Roadmap</vt:lpstr>
      <vt:lpstr>Metodología</vt:lpstr>
      <vt:lpstr>Objetivos del módulo I</vt:lpstr>
      <vt:lpstr>Proyecto..</vt:lpstr>
      <vt:lpstr>Podrás presentar resultados …</vt:lpstr>
      <vt:lpstr>Un poco de estadística</vt:lpstr>
      <vt:lpstr>Series de tiempo</vt:lpstr>
      <vt:lpstr>Temario</vt:lpstr>
      <vt:lpstr>Referencias</vt:lpstr>
      <vt:lpstr>Bienvenid@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Vazquez</dc:creator>
  <cp:lastModifiedBy>Francisco Javier Vázquez Gómez</cp:lastModifiedBy>
  <cp:revision>36</cp:revision>
  <dcterms:created xsi:type="dcterms:W3CDTF">2021-11-16T20:27:09Z</dcterms:created>
  <dcterms:modified xsi:type="dcterms:W3CDTF">2023-05-09T00:49:55Z</dcterms:modified>
</cp:coreProperties>
</file>