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8" r:id="rId3"/>
    <p:sldId id="280" r:id="rId4"/>
    <p:sldId id="270" r:id="rId5"/>
    <p:sldId id="271" r:id="rId6"/>
    <p:sldId id="281" r:id="rId7"/>
    <p:sldId id="282" r:id="rId8"/>
    <p:sldId id="283" r:id="rId9"/>
    <p:sldId id="284" r:id="rId10"/>
    <p:sldId id="285" r:id="rId11"/>
    <p:sldId id="28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054"/>
    <a:srgbClr val="F28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45ee2e5f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45ee2e5f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8161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2307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45ee2e66b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45ee2e66b_1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0314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792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746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6254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438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2358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5ee2e66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5ee2e66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957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80387" y="3568950"/>
            <a:ext cx="59832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Soluciones de escalabilidad y redes EVM-Compatible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170700" y="671825"/>
            <a:ext cx="2802600" cy="280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580387" y="4461472"/>
            <a:ext cx="59832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Módulo 2. </a:t>
            </a:r>
            <a:r>
              <a:rPr lang="es-ES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INTRODUCCIÓN A ETHEREUM</a:t>
            </a:r>
            <a:endParaRPr lang="es-ES" sz="9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8637A09-7584-271A-B30F-2CF4107F7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169" y="1422375"/>
            <a:ext cx="2389637" cy="13014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State chanels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27556"/>
            <a:ext cx="27774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Dos o más partes realizan varias transferencias entre ellas, aunque únicamente se registrará en la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blockchain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el estado final de las cuentas.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FA581546-2D3C-E362-2927-D5CB21DE50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2419349"/>
            <a:ext cx="240982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5690063-D20D-4DC1-FDD1-D0F7E8312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936" y="1995933"/>
            <a:ext cx="3348227" cy="310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588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Redes EVM-Compatible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27556"/>
            <a:ext cx="2777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Blockchains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que permiten ejecutar Smart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contracts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de la misma forma que lo haríamos en Ethereum.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FA581546-2D3C-E362-2927-D5CB21DE50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2419349"/>
            <a:ext cx="240982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E6FBCC-2A97-ACCD-E9D9-405ED17C38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7769" y="2709267"/>
            <a:ext cx="3805738" cy="211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7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323" y="152400"/>
            <a:ext cx="519426" cy="5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621568" y="620400"/>
            <a:ext cx="3298200" cy="4058756"/>
          </a:xfrm>
          <a:prstGeom prst="roundRect">
            <a:avLst>
              <a:gd name="adj" fmla="val 12768"/>
            </a:avLst>
          </a:prstGeom>
          <a:solidFill>
            <a:srgbClr val="39405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15"/>
          <p:cNvSpPr txBox="1"/>
          <p:nvPr/>
        </p:nvSpPr>
        <p:spPr>
          <a:xfrm>
            <a:off x="1159175" y="1578904"/>
            <a:ext cx="2491282" cy="338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Tipos de soluciones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Soluciones off-</a:t>
            </a: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chain</a:t>
            </a: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Roll-up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Optimistic</a:t>
            </a: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roll-up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Zero-</a:t>
            </a: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Knowledge</a:t>
            </a: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roll-up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Validiums</a:t>
            </a: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y </a:t>
            </a: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Voltions</a:t>
            </a: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Sidechains</a:t>
            </a: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State</a:t>
            </a: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s-ES" sz="1300" b="1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channels</a:t>
            </a: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r>
              <a:rPr lang="es-ES" sz="1300" b="1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Redes EVM-Compatible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Didact Gothic"/>
              <a:buChar char="●"/>
            </a:pPr>
            <a:endParaRPr lang="es-ES" sz="1300" b="1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1036369" y="891948"/>
            <a:ext cx="673200" cy="67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" name="Google Shape;75;p15"/>
          <p:cNvCxnSpPr/>
          <p:nvPr/>
        </p:nvCxnSpPr>
        <p:spPr>
          <a:xfrm>
            <a:off x="1200725" y="1435443"/>
            <a:ext cx="20259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/>
          <p:nvPr/>
        </p:nvSpPr>
        <p:spPr>
          <a:xfrm>
            <a:off x="1856107" y="1035259"/>
            <a:ext cx="162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Lección 2.11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174" y="1014754"/>
            <a:ext cx="427711" cy="427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369" y="2719141"/>
            <a:ext cx="1540424" cy="171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Tipos de soluciones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256106"/>
            <a:ext cx="27774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Existen soluciones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on-chain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es decir, soluciones que involucran a la red de Ethereum. También existen soluciones off-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chain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las cuales no involucran a la cadena principal de Ethereum.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72C072-68AD-3B6D-4CDD-33D2AC5D3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24" y="2428876"/>
            <a:ext cx="3978458" cy="251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226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Soluciones off-chain</a:t>
            </a:r>
            <a:endParaRPr sz="2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256106"/>
            <a:ext cx="27774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Dentro de las soluciones off-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chain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se encuentran las soluciones de capa dos. Generalmente estas soluciones se benefician de la seguridad y la descentralización de la capa principal, pero le aportan escalabilidad.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5678D04-2D24-4DC1-51DD-E0FE36A09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680" y="2423291"/>
            <a:ext cx="4002445" cy="259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449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Roll-up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27556"/>
            <a:ext cx="2777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Empaquetan transacciones y las envían en una única transacción a la red principal.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63FDD4-46F5-9215-AE28-A5DF07ECEA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8190" y="2166189"/>
            <a:ext cx="3695810" cy="297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4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Optimistic roll-up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27556"/>
            <a:ext cx="27774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Asumen que las transacciones ejecutadas son válidas y comprueban que son legítimas una vez enviadas a la cadena principal.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FA581546-2D3C-E362-2927-D5CB21DE50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2419349"/>
            <a:ext cx="240982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074" name="Picture 2" descr="Hv9dRf7MbDla2YEhUQP8D6tK+CFf+zYkAAAAASUVORK5CYII= (225×225)">
            <a:extLst>
              <a:ext uri="{FF2B5EF4-FFF2-40B4-BE49-F238E27FC236}">
                <a16:creationId xmlns:a16="http://schemas.microsoft.com/office/drawing/2014/main" id="{32CBBA05-07FA-46BC-C34B-98E9335A9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882" y="2571750"/>
            <a:ext cx="1793083" cy="179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14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Zero-knowledge roll-up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27556"/>
            <a:ext cx="2777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La diferencia con respecto a los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optimistic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roll-ups es que los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zk-rollups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sí validan las transacciones.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FA581546-2D3C-E362-2927-D5CB21DE50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2419349"/>
            <a:ext cx="240982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50B480D-FDA1-261B-807E-677EE65B8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511" y="2571750"/>
            <a:ext cx="2409825" cy="200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01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Validiums y Voltions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27556"/>
            <a:ext cx="27774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Los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validiums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envían a la red principal el hash del estado actual del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validium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s-ES" sz="1200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Los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voltions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permiten elegir al usuario si quiere que su transacción se almacene en la red principal o si únicamente se enviará el hash del estado del </a:t>
            </a:r>
            <a:r>
              <a:rPr lang="es-ES" sz="1200" dirty="0" err="1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voltion</a:t>
            </a: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.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FA581546-2D3C-E362-2927-D5CB21DE50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2419349"/>
            <a:ext cx="240982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0FC1C7D-E0E3-DB14-8802-C7F575116C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8" r="12380"/>
          <a:stretch/>
        </p:blipFill>
        <p:spPr bwMode="auto">
          <a:xfrm>
            <a:off x="4931367" y="2907507"/>
            <a:ext cx="3930344" cy="199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226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407550" y="311275"/>
            <a:ext cx="809100" cy="809100"/>
          </a:xfrm>
          <a:prstGeom prst="ellipse">
            <a:avLst/>
          </a:prstGeom>
          <a:gradFill>
            <a:gsLst>
              <a:gs pos="0">
                <a:srgbClr val="1AABFF"/>
              </a:gs>
              <a:gs pos="45000">
                <a:srgbClr val="627BE8"/>
              </a:gs>
              <a:gs pos="100000">
                <a:srgbClr val="A94AD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95850" y="409850"/>
            <a:ext cx="59832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Sidechains</a:t>
            </a: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12" y="515237"/>
            <a:ext cx="401226" cy="40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95850" y="1427556"/>
            <a:ext cx="2777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ES" sz="1200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Redes separadas e independientes de la red principal pero que puede intercambiar fondos con esta red.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FA581546-2D3C-E362-2927-D5CB21DE50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2419349"/>
            <a:ext cx="240982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92B911C-9C81-3801-4C12-8DF75090DA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" t="16214" r="5262" b="15308"/>
          <a:stretch/>
        </p:blipFill>
        <p:spPr bwMode="auto">
          <a:xfrm>
            <a:off x="5081277" y="2571750"/>
            <a:ext cx="3718121" cy="205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2784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268</Words>
  <Application>Microsoft Office PowerPoint</Application>
  <PresentationFormat>On-screen Show (16:9)</PresentationFormat>
  <Paragraphs>37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Didact Gothic</vt:lpstr>
      <vt:lpstr>Montserrat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</dc:creator>
  <cp:lastModifiedBy>JUAN FRANCISCO VAÑÓ FRANCÉS</cp:lastModifiedBy>
  <cp:revision>62</cp:revision>
  <dcterms:modified xsi:type="dcterms:W3CDTF">2023-02-22T18:19:00Z</dcterms:modified>
</cp:coreProperties>
</file>