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61" r:id="rId20"/>
    <p:sldId id="276" r:id="rId21"/>
    <p:sldId id="277" r:id="rId22"/>
    <p:sldId id="278" r:id="rId23"/>
    <p:sldId id="281" r:id="rId24"/>
    <p:sldId id="282" r:id="rId25"/>
    <p:sldId id="279" r:id="rId26"/>
    <p:sldId id="280" r:id="rId27"/>
    <p:sldId id="283" r:id="rId28"/>
    <p:sldId id="285" r:id="rId29"/>
    <p:sldId id="284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847CFC-816F-41D0-AAC0-9BF4FEBC753E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14/01/2018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PSP-Tema4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Comunicación en red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s-ES_tradnl" cap="none" smtClean="0"/>
              <a:t>PDU</a:t>
            </a:r>
          </a:p>
        </p:txBody>
      </p:sp>
      <p:pic>
        <p:nvPicPr>
          <p:cNvPr id="33795" name="Imagen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56896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CuadroTexto 4"/>
          <p:cNvSpPr txBox="1">
            <a:spLocks noChangeArrowheads="1"/>
          </p:cNvSpPr>
          <p:nvPr/>
        </p:nvSpPr>
        <p:spPr bwMode="auto">
          <a:xfrm>
            <a:off x="6400800" y="1600200"/>
            <a:ext cx="1447800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2200">
                <a:latin typeface="Century Schoolbook" pitchFamily="-106" charset="0"/>
              </a:rPr>
              <a:t>A-PDU</a:t>
            </a:r>
          </a:p>
          <a:p>
            <a:endParaRPr lang="es-ES_tradnl" sz="2200">
              <a:latin typeface="Century Schoolbook" pitchFamily="-106" charset="0"/>
            </a:endParaRPr>
          </a:p>
          <a:p>
            <a:r>
              <a:rPr lang="es-ES_tradnl" sz="2200">
                <a:latin typeface="Century Schoolbook" pitchFamily="-106" charset="0"/>
              </a:rPr>
              <a:t>P-PDU</a:t>
            </a:r>
          </a:p>
          <a:p>
            <a:endParaRPr lang="es-ES_tradnl" sz="2200">
              <a:latin typeface="Century Schoolbook" pitchFamily="-106" charset="0"/>
            </a:endParaRPr>
          </a:p>
          <a:p>
            <a:r>
              <a:rPr lang="es-ES_tradnl" sz="2200">
                <a:latin typeface="Century Schoolbook" pitchFamily="-106" charset="0"/>
              </a:rPr>
              <a:t>S-PDU</a:t>
            </a:r>
          </a:p>
          <a:p>
            <a:endParaRPr lang="es-ES_tradnl" sz="2200">
              <a:latin typeface="Century Schoolbook" pitchFamily="-106" charset="0"/>
            </a:endParaRPr>
          </a:p>
          <a:p>
            <a:r>
              <a:rPr lang="es-ES_tradnl" sz="2200">
                <a:latin typeface="Century Schoolbook" pitchFamily="-106" charset="0"/>
              </a:rPr>
              <a:t>T-PDU</a:t>
            </a:r>
          </a:p>
          <a:p>
            <a:endParaRPr lang="es-ES_tradnl" sz="2200">
              <a:latin typeface="Century Schoolbook" pitchFamily="-106" charset="0"/>
            </a:endParaRPr>
          </a:p>
          <a:p>
            <a:r>
              <a:rPr lang="es-ES_tradnl" sz="2200">
                <a:latin typeface="Century Schoolbook" pitchFamily="-106" charset="0"/>
              </a:rPr>
              <a:t>Paquete</a:t>
            </a:r>
          </a:p>
          <a:p>
            <a:endParaRPr lang="es-ES_tradnl" sz="2200">
              <a:latin typeface="Century Schoolbook" pitchFamily="-106" charset="0"/>
            </a:endParaRPr>
          </a:p>
          <a:p>
            <a:r>
              <a:rPr lang="es-ES_tradnl" sz="2200">
                <a:latin typeface="Century Schoolbook" pitchFamily="-106" charset="0"/>
              </a:rPr>
              <a:t>Trama</a:t>
            </a:r>
          </a:p>
          <a:p>
            <a:endParaRPr lang="es-ES_tradnl" sz="2200">
              <a:latin typeface="Century Schoolbook" pitchFamily="-106" charset="0"/>
            </a:endParaRPr>
          </a:p>
          <a:p>
            <a:r>
              <a:rPr lang="es-ES_tradnl" sz="2200">
                <a:latin typeface="Century Schoolbook" pitchFamily="-106" charset="0"/>
              </a:rPr>
              <a:t>bits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/>
            <a:r>
              <a:rPr lang="es-ES_tradnl" cap="none" smtClean="0"/>
              <a:t>COMUNICACIÓN (NODOS INTERMEDIOS)</a:t>
            </a:r>
          </a:p>
        </p:txBody>
      </p:sp>
      <p:pic>
        <p:nvPicPr>
          <p:cNvPr id="34819" name="Imagen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2263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rma libre 11"/>
          <p:cNvSpPr>
            <a:spLocks noChangeArrowheads="1"/>
          </p:cNvSpPr>
          <p:nvPr/>
        </p:nvSpPr>
        <p:spPr bwMode="auto">
          <a:xfrm>
            <a:off x="1217613" y="1970088"/>
            <a:ext cx="5988050" cy="4021137"/>
          </a:xfrm>
          <a:custGeom>
            <a:avLst/>
            <a:gdLst>
              <a:gd name="T0" fmla="*/ 0 w 5986931"/>
              <a:gd name="T1" fmla="*/ 38873 h 4021286"/>
              <a:gd name="T2" fmla="*/ 570291 w 5986931"/>
              <a:gd name="T3" fmla="*/ 3446689 h 4021286"/>
              <a:gd name="T4" fmla="*/ 1477571 w 5986931"/>
              <a:gd name="T5" fmla="*/ 3459647 h 4021286"/>
              <a:gd name="T6" fmla="*/ 1607182 w 5986931"/>
              <a:gd name="T7" fmla="*/ 2345303 h 4021286"/>
              <a:gd name="T8" fmla="*/ 2423735 w 5986931"/>
              <a:gd name="T9" fmla="*/ 2358261 h 4021286"/>
              <a:gd name="T10" fmla="*/ 2553346 w 5986931"/>
              <a:gd name="T11" fmla="*/ 3446689 h 4021286"/>
              <a:gd name="T12" fmla="*/ 3460627 w 5986931"/>
              <a:gd name="T13" fmla="*/ 3446689 h 4021286"/>
              <a:gd name="T14" fmla="*/ 3616160 w 5986931"/>
              <a:gd name="T15" fmla="*/ 2371218 h 4021286"/>
              <a:gd name="T16" fmla="*/ 4419751 w 5986931"/>
              <a:gd name="T17" fmla="*/ 2371218 h 4021286"/>
              <a:gd name="T18" fmla="*/ 4536402 w 5986931"/>
              <a:gd name="T19" fmla="*/ 3446689 h 4021286"/>
              <a:gd name="T20" fmla="*/ 5404798 w 5986931"/>
              <a:gd name="T21" fmla="*/ 3446689 h 4021286"/>
              <a:gd name="T22" fmla="*/ 5975089 w 5986931"/>
              <a:gd name="T23" fmla="*/ 0 h 4021286"/>
              <a:gd name="T24" fmla="*/ 5975089 w 5986931"/>
              <a:gd name="T25" fmla="*/ 0 h 4021286"/>
              <a:gd name="T26" fmla="*/ 5988050 w 5986931"/>
              <a:gd name="T27" fmla="*/ 38873 h 402128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986931"/>
              <a:gd name="T43" fmla="*/ 0 h 4021286"/>
              <a:gd name="T44" fmla="*/ 5986931 w 5986931"/>
              <a:gd name="T45" fmla="*/ 4021286 h 402128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986931" h="4021286">
                <a:moveTo>
                  <a:pt x="0" y="38874"/>
                </a:moveTo>
                <a:cubicBezTo>
                  <a:pt x="161984" y="1457770"/>
                  <a:pt x="323968" y="2876667"/>
                  <a:pt x="570184" y="3446817"/>
                </a:cubicBezTo>
                <a:cubicBezTo>
                  <a:pt x="816400" y="4016967"/>
                  <a:pt x="1304512" y="3643346"/>
                  <a:pt x="1477295" y="3459775"/>
                </a:cubicBezTo>
                <a:cubicBezTo>
                  <a:pt x="1650078" y="3276204"/>
                  <a:pt x="1449217" y="2528961"/>
                  <a:pt x="1606882" y="2345390"/>
                </a:cubicBezTo>
                <a:cubicBezTo>
                  <a:pt x="1764547" y="2161819"/>
                  <a:pt x="2265617" y="2174777"/>
                  <a:pt x="2423282" y="2358348"/>
                </a:cubicBezTo>
                <a:cubicBezTo>
                  <a:pt x="2580947" y="2541919"/>
                  <a:pt x="2380086" y="3265406"/>
                  <a:pt x="2552869" y="3446817"/>
                </a:cubicBezTo>
                <a:cubicBezTo>
                  <a:pt x="2725652" y="3628228"/>
                  <a:pt x="3282878" y="3626069"/>
                  <a:pt x="3459980" y="3446817"/>
                </a:cubicBezTo>
                <a:cubicBezTo>
                  <a:pt x="3637082" y="3267565"/>
                  <a:pt x="3455660" y="2550558"/>
                  <a:pt x="3615484" y="2371306"/>
                </a:cubicBezTo>
                <a:cubicBezTo>
                  <a:pt x="3775308" y="2192054"/>
                  <a:pt x="4265580" y="2192054"/>
                  <a:pt x="4418925" y="2371306"/>
                </a:cubicBezTo>
                <a:cubicBezTo>
                  <a:pt x="4572270" y="2550558"/>
                  <a:pt x="4371410" y="3267565"/>
                  <a:pt x="4535554" y="3446817"/>
                </a:cubicBezTo>
                <a:cubicBezTo>
                  <a:pt x="4699698" y="3626069"/>
                  <a:pt x="5164052" y="4021286"/>
                  <a:pt x="5403788" y="3446817"/>
                </a:cubicBezTo>
                <a:cubicBezTo>
                  <a:pt x="5643524" y="2872348"/>
                  <a:pt x="5973972" y="0"/>
                  <a:pt x="5973972" y="0"/>
                </a:cubicBezTo>
                <a:lnTo>
                  <a:pt x="5986931" y="38874"/>
                </a:lnTo>
              </a:path>
            </a:pathLst>
          </a:custGeom>
          <a:noFill/>
          <a:ln w="25400">
            <a:solidFill>
              <a:schemeClr val="accent1"/>
            </a:solidFill>
            <a:miter lim="800000"/>
            <a:headEnd/>
            <a:tailEnd/>
          </a:ln>
          <a:effectLst>
            <a:outerShdw dist="25000" dir="5400000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/>
            <a:endParaRPr lang="es-ES_tradnl">
              <a:latin typeface="Century Schoolbook" pitchFamily="-10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s-ES_tradnl" cap="none" smtClean="0">
                <a:ea typeface="ＭＳ Ｐゴシック" pitchFamily="-106" charset="-128"/>
              </a:rPr>
              <a:t>USER DATA PROTOCOL (UDP)</a:t>
            </a:r>
          </a:p>
        </p:txBody>
      </p:sp>
      <p:sp>
        <p:nvSpPr>
          <p:cNvPr id="25602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s-ES_tradnl" smtClean="0">
                <a:ea typeface="ＭＳ Ｐゴシック" pitchFamily="-106" charset="-128"/>
              </a:rPr>
              <a:t>UDP es un protocolo de la capa de transporte que</a:t>
            </a:r>
          </a:p>
          <a:p>
            <a:pPr lvl="1" eaLnBrk="1" hangingPunct="1"/>
            <a:r>
              <a:rPr lang="es-ES_tradnl" smtClean="0">
                <a:ea typeface="ＭＳ Ｐゴシック" pitchFamily="-106" charset="-128"/>
              </a:rPr>
              <a:t>NO confirma la entrega de los mensajes</a:t>
            </a:r>
          </a:p>
          <a:p>
            <a:pPr lvl="1" eaLnBrk="1" hangingPunct="1"/>
            <a:r>
              <a:rPr lang="es-ES_tradnl" smtClean="0">
                <a:ea typeface="ＭＳ Ｐゴシック" pitchFamily="-106" charset="-128"/>
              </a:rPr>
              <a:t>NO garantiza la entrega en orden</a:t>
            </a:r>
          </a:p>
          <a:p>
            <a:pPr lvl="1" eaLnBrk="1" hangingPunct="1"/>
            <a:r>
              <a:rPr lang="es-ES_tradnl" smtClean="0">
                <a:ea typeface="ＭＳ Ｐゴシック" pitchFamily="-106" charset="-128"/>
              </a:rPr>
              <a:t>NO gestiona la posible duplicación de mensajes</a:t>
            </a:r>
          </a:p>
          <a:p>
            <a:pPr eaLnBrk="1" hangingPunct="1"/>
            <a:endParaRPr lang="es-ES_tradnl" smtClean="0">
              <a:ea typeface="ＭＳ Ｐゴシック" pitchFamily="-106" charset="-128"/>
            </a:endParaRPr>
          </a:p>
          <a:p>
            <a:pPr eaLnBrk="1" hangingPunct="1"/>
            <a:r>
              <a:rPr lang="es-ES_tradnl" smtClean="0">
                <a:ea typeface="ＭＳ Ｐゴシック" pitchFamily="-106" charset="-128"/>
              </a:rPr>
              <a:t>Ofrece un transporte de datos rápido, compacto pero no confiable.</a:t>
            </a:r>
          </a:p>
          <a:p>
            <a:pPr eaLnBrk="1" hangingPunct="1"/>
            <a:endParaRPr lang="es-ES_tradnl" smtClean="0">
              <a:ea typeface="ＭＳ Ｐゴシック" pitchFamily="-106" charset="-128"/>
            </a:endParaRPr>
          </a:p>
          <a:p>
            <a:pPr eaLnBrk="1" hangingPunct="1"/>
            <a:r>
              <a:rPr lang="es-ES_tradnl" smtClean="0">
                <a:ea typeface="ＭＳ Ｐゴシック" pitchFamily="-106" charset="-128"/>
              </a:rPr>
              <a:t>UDP ofrece un servicio NO orientado a la conexión y NO fiable.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s-ES_tradnl" cap="none" smtClean="0">
                <a:ea typeface="ＭＳ Ｐゴシック" pitchFamily="-106" charset="-128"/>
              </a:rPr>
              <a:t>UDP</a:t>
            </a:r>
          </a:p>
        </p:txBody>
      </p:sp>
      <p:sp>
        <p:nvSpPr>
          <p:cNvPr id="26626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s-ES_tradnl" smtClean="0">
                <a:ea typeface="ＭＳ Ｐゴシック" pitchFamily="-106" charset="-128"/>
              </a:rPr>
              <a:t>Un mensaje UDP tiene una cabecera que tiene este formato:</a:t>
            </a:r>
          </a:p>
        </p:txBody>
      </p:sp>
      <p:pic>
        <p:nvPicPr>
          <p:cNvPr id="26627" name="Imagen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87600"/>
            <a:ext cx="858520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s-ES_tradnl" cap="none" smtClean="0">
                <a:ea typeface="ＭＳ Ｐゴシック" pitchFamily="-106" charset="-128"/>
              </a:rPr>
              <a:t>UDP</a:t>
            </a:r>
          </a:p>
        </p:txBody>
      </p:sp>
      <p:sp>
        <p:nvSpPr>
          <p:cNvPr id="27650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_tradnl" smtClean="0">
                <a:ea typeface="ＭＳ Ｐゴシック" pitchFamily="-106" charset="-128"/>
              </a:rPr>
              <a:t>Puerto de origen: Es opcional (si no se utiliza se pone a 0). Indica el puerto del proceso emisor, y puede que se asuma que ese sea el puerto al que se tiene que contestar.</a:t>
            </a:r>
          </a:p>
          <a:p>
            <a:pPr eaLnBrk="1" hangingPunct="1"/>
            <a:endParaRPr lang="es-ES_tradnl" smtClean="0">
              <a:ea typeface="ＭＳ Ｐゴシック" pitchFamily="-106" charset="-128"/>
            </a:endParaRPr>
          </a:p>
          <a:p>
            <a:pPr eaLnBrk="1" hangingPunct="1"/>
            <a:r>
              <a:rPr lang="es-ES_tradnl" smtClean="0">
                <a:ea typeface="ＭＳ Ｐゴシック" pitchFamily="-106" charset="-128"/>
              </a:rPr>
              <a:t>Puerto de Destino: tiene significado si asociado a una dirección IP de destino. Indica el puerto del proceso destino de este mensaje.</a:t>
            </a:r>
          </a:p>
          <a:p>
            <a:pPr eaLnBrk="1" hangingPunct="1"/>
            <a:endParaRPr lang="es-ES_tradnl" smtClean="0">
              <a:ea typeface="ＭＳ Ｐゴシック" pitchFamily="-106" charset="-128"/>
            </a:endParaRPr>
          </a:p>
          <a:p>
            <a:pPr eaLnBrk="1" hangingPunct="1"/>
            <a:r>
              <a:rPr lang="es-ES_tradnl" smtClean="0">
                <a:ea typeface="ＭＳ Ｐゴシック" pitchFamily="-106" charset="-128"/>
              </a:rPr>
              <a:t>Longitud: longitud en octetos del mensaje (incluyendo la cabecera)</a:t>
            </a:r>
          </a:p>
          <a:p>
            <a:pPr eaLnBrk="1" hangingPunct="1"/>
            <a:r>
              <a:rPr lang="es-ES_tradnl" smtClean="0">
                <a:ea typeface="ＭＳ Ｐゴシック" pitchFamily="-106" charset="-128"/>
              </a:rPr>
              <a:t>Checksum: método de control de errores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s-ES_tradnl" cap="none" smtClean="0">
                <a:ea typeface="ＭＳ Ｐゴシック" pitchFamily="-106" charset="-128"/>
              </a:rPr>
              <a:t>UDP</a:t>
            </a:r>
          </a:p>
        </p:txBody>
      </p:sp>
      <p:sp>
        <p:nvSpPr>
          <p:cNvPr id="28674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 smtClean="0">
                <a:ea typeface="ＭＳ Ｐゴシック" pitchFamily="-106" charset="-128"/>
              </a:rPr>
              <a:t>UDP es útil cuando el intercambio de mensajes es escaso o se necesita que sea rápido: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>
                <a:ea typeface="ＭＳ Ｐゴシック" pitchFamily="-106" charset="-128"/>
              </a:rPr>
              <a:t>Consultas DNS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>
                <a:ea typeface="ＭＳ Ｐゴシック" pitchFamily="-106" charset="-128"/>
              </a:rPr>
              <a:t>Aplicaciones en tiempo real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>
                <a:ea typeface="ＭＳ Ｐゴシック" pitchFamily="-106" charset="-128"/>
              </a:rPr>
              <a:t>Mensajes que se producen regularmente y no importa que se pierda alguno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>
                <a:ea typeface="ＭＳ Ｐゴシック" pitchFamily="-106" charset="-128"/>
              </a:rPr>
              <a:t>Si el medio es altamente fiable (en LAN por ejemplo)</a:t>
            </a:r>
          </a:p>
          <a:p>
            <a:pPr eaLnBrk="1" hangingPunct="1">
              <a:lnSpc>
                <a:spcPct val="90000"/>
              </a:lnSpc>
            </a:pPr>
            <a:endParaRPr lang="es-ES_tradnl" smtClean="0">
              <a:ea typeface="ＭＳ Ｐゴシック" pitchFamily="-106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smtClean="0">
                <a:ea typeface="ＭＳ Ｐゴシック" pitchFamily="-106" charset="-128"/>
              </a:rPr>
              <a:t>Aplicaciones que usan UDP: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>
                <a:ea typeface="ＭＳ Ｐゴシック" pitchFamily="-106" charset="-128"/>
              </a:rPr>
              <a:t>TFTP (Trivial File Transport Protocol)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>
                <a:ea typeface="ＭＳ Ｐゴシック" pitchFamily="-106" charset="-128"/>
              </a:rPr>
              <a:t>DNS (Domain Name System)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>
                <a:ea typeface="ＭＳ Ｐゴシック" pitchFamily="-106" charset="-128"/>
              </a:rPr>
              <a:t>RPC (Remote procedure call)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>
                <a:ea typeface="ＭＳ Ｐゴシック" pitchFamily="-106" charset="-128"/>
              </a:rPr>
              <a:t>SNMP (Simple Network Management Protocol)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s-ES_tradnl" cap="none" smtClean="0">
                <a:ea typeface="ＭＳ Ｐゴシック" pitchFamily="-106" charset="-128"/>
              </a:rPr>
              <a:t>PUERTOS UDP</a:t>
            </a:r>
          </a:p>
        </p:txBody>
      </p:sp>
      <p:sp>
        <p:nvSpPr>
          <p:cNvPr id="29698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s-ES_tradnl" smtClean="0">
                <a:ea typeface="ＭＳ Ｐゴシック" pitchFamily="-106" charset="-128"/>
              </a:rPr>
              <a:t>Los puertos UDP son un modo de identificar el proceso que está comunicando en red.</a:t>
            </a:r>
          </a:p>
          <a:p>
            <a:pPr eaLnBrk="1" hangingPunct="1"/>
            <a:endParaRPr lang="es-ES_tradnl" smtClean="0">
              <a:ea typeface="ＭＳ Ｐゴシック" pitchFamily="-106" charset="-128"/>
            </a:endParaRPr>
          </a:p>
          <a:p>
            <a:pPr eaLnBrk="1" hangingPunct="1"/>
            <a:r>
              <a:rPr lang="es-ES_tradnl" smtClean="0">
                <a:ea typeface="ＭＳ Ｐゴシック" pitchFamily="-106" charset="-128"/>
              </a:rPr>
              <a:t>Existe un conjunto de puertos, llamados </a:t>
            </a:r>
            <a:r>
              <a:rPr lang="ja-JP" altLang="es-ES_tradnl" smtClean="0">
                <a:ea typeface="ＭＳ Ｐゴシック" pitchFamily="-106" charset="-128"/>
              </a:rPr>
              <a:t>“</a:t>
            </a:r>
            <a:r>
              <a:rPr lang="es-ES_tradnl" altLang="ja-JP" smtClean="0">
                <a:ea typeface="ＭＳ Ｐゴシック" pitchFamily="-106" charset="-128"/>
              </a:rPr>
              <a:t>puertos bien conocidos</a:t>
            </a:r>
            <a:r>
              <a:rPr lang="ja-JP" altLang="es-ES_tradnl" smtClean="0">
                <a:ea typeface="ＭＳ Ｐゴシック" pitchFamily="-106" charset="-128"/>
              </a:rPr>
              <a:t>”</a:t>
            </a:r>
            <a:r>
              <a:rPr lang="es-ES_tradnl" altLang="ja-JP" smtClean="0">
                <a:ea typeface="ＭＳ Ｐゴシック" pitchFamily="-106" charset="-128"/>
              </a:rPr>
              <a:t> que están registrados para determinadas aplicaciones concretas:</a:t>
            </a:r>
          </a:p>
          <a:p>
            <a:pPr lvl="1" eaLnBrk="1" hangingPunct="1"/>
            <a:r>
              <a:rPr lang="es-ES_tradnl" smtClean="0">
                <a:ea typeface="ＭＳ Ｐゴシック" pitchFamily="-106" charset="-128"/>
              </a:rPr>
              <a:t>53		DNS</a:t>
            </a:r>
          </a:p>
          <a:p>
            <a:pPr lvl="1" eaLnBrk="1" hangingPunct="1"/>
            <a:r>
              <a:rPr lang="es-ES_tradnl" smtClean="0">
                <a:ea typeface="ＭＳ Ｐゴシック" pitchFamily="-106" charset="-128"/>
              </a:rPr>
              <a:t>69		TFTP	</a:t>
            </a:r>
          </a:p>
          <a:p>
            <a:pPr lvl="1" eaLnBrk="1" hangingPunct="1"/>
            <a:r>
              <a:rPr lang="es-ES_tradnl" smtClean="0">
                <a:ea typeface="ＭＳ Ｐゴシック" pitchFamily="-106" charset="-128"/>
              </a:rPr>
              <a:t>520		RIP</a:t>
            </a:r>
          </a:p>
          <a:p>
            <a:pPr lvl="1" eaLnBrk="1" hangingPunct="1"/>
            <a:endParaRPr lang="es-ES_tradnl" smtClean="0">
              <a:ea typeface="ＭＳ Ｐゴシック" pitchFamily="-106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/>
            <a:r>
              <a:rPr lang="es-ES_tradnl" cap="none" smtClean="0">
                <a:ea typeface="ＭＳ Ｐゴシック" pitchFamily="-106" charset="-128"/>
              </a:rPr>
              <a:t>TCP TRANSMISSION CONTROL PROTOCOL</a:t>
            </a:r>
          </a:p>
        </p:txBody>
      </p:sp>
      <p:sp>
        <p:nvSpPr>
          <p:cNvPr id="32770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s-ES_tradnl" smtClean="0">
                <a:ea typeface="ＭＳ Ｐゴシック" pitchFamily="-106" charset="-128"/>
              </a:rPr>
              <a:t>TCP ofrece un flujo de datos confiable sobre una red no confiable (internet).</a:t>
            </a:r>
          </a:p>
          <a:p>
            <a:pPr eaLnBrk="1" hangingPunct="1"/>
            <a:endParaRPr lang="es-ES_tradnl" smtClean="0">
              <a:ea typeface="ＭＳ Ｐゴシック" pitchFamily="-106" charset="-128"/>
            </a:endParaRPr>
          </a:p>
          <a:p>
            <a:pPr lvl="1" eaLnBrk="1" hangingPunct="1"/>
            <a:r>
              <a:rPr lang="es-ES_tradnl" smtClean="0">
                <a:ea typeface="ＭＳ Ｐゴシック" pitchFamily="-106" charset="-128"/>
              </a:rPr>
              <a:t>TCP es orientado a la conexión</a:t>
            </a:r>
          </a:p>
          <a:p>
            <a:pPr lvl="1" eaLnBrk="1" hangingPunct="1"/>
            <a:r>
              <a:rPr lang="es-ES_tradnl" smtClean="0">
                <a:ea typeface="ＭＳ Ｐゴシック" pitchFamily="-106" charset="-128"/>
              </a:rPr>
              <a:t>Garantiza la entrega de datagramas IP</a:t>
            </a:r>
          </a:p>
          <a:p>
            <a:pPr lvl="1" eaLnBrk="1" hangingPunct="1"/>
            <a:r>
              <a:rPr lang="es-ES_tradnl" smtClean="0">
                <a:ea typeface="ＭＳ Ｐゴシック" pitchFamily="-106" charset="-128"/>
              </a:rPr>
              <a:t>Segmenta y ensembla los bloques de datos</a:t>
            </a:r>
          </a:p>
          <a:p>
            <a:pPr lvl="1" eaLnBrk="1" hangingPunct="1"/>
            <a:r>
              <a:rPr lang="es-ES_tradnl" smtClean="0">
                <a:ea typeface="ＭＳ Ｐゴシック" pitchFamily="-106" charset="-128"/>
              </a:rPr>
              <a:t>Asegura la entrega en orden</a:t>
            </a:r>
          </a:p>
          <a:p>
            <a:pPr lvl="1" eaLnBrk="1" hangingPunct="1"/>
            <a:r>
              <a:rPr lang="es-ES_tradnl" smtClean="0">
                <a:ea typeface="ＭＳ Ｐゴシック" pitchFamily="-106" charset="-128"/>
              </a:rPr>
              <a:t>Envía confirmación si los datos se han recibido correctamente</a:t>
            </a:r>
          </a:p>
          <a:p>
            <a:pPr lvl="1" eaLnBrk="1" hangingPunct="1"/>
            <a:endParaRPr lang="es-ES_tradnl" smtClean="0">
              <a:ea typeface="ＭＳ Ｐゴシック" pitchFamily="-106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s-ES_tradnl" cap="none" smtClean="0">
                <a:ea typeface="ＭＳ Ｐゴシック" pitchFamily="-106" charset="-128"/>
              </a:rPr>
              <a:t>FORMATO TCP</a:t>
            </a:r>
          </a:p>
        </p:txBody>
      </p:sp>
      <p:pic>
        <p:nvPicPr>
          <p:cNvPr id="33794" name="Imagen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4358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Sockets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Un socket abstrae la pila de protocolos y proporciona una interfaz de programación sencilla con la que las aplicaciones pueden intercambiar mensajes</a:t>
            </a:r>
          </a:p>
          <a:p>
            <a:endParaRPr lang="es-ES" dirty="0" smtClean="0"/>
          </a:p>
          <a:p>
            <a:r>
              <a:rPr lang="es-ES" dirty="0" smtClean="0"/>
              <a:t>Un socket representa un extremo de un canal de comunicación.</a:t>
            </a:r>
          </a:p>
          <a:p>
            <a:endParaRPr lang="es-ES" dirty="0" smtClean="0"/>
          </a:p>
          <a:p>
            <a:r>
              <a:rPr lang="es-ES" dirty="0" smtClean="0"/>
              <a:t>Para establecer una comunicación cada aplicación tiene que definir un socket y luego hay que conectarlos.</a:t>
            </a:r>
          </a:p>
          <a:p>
            <a:endParaRPr lang="es-ES" dirty="0" smtClean="0"/>
          </a:p>
          <a:p>
            <a:r>
              <a:rPr lang="es-ES" dirty="0" smtClean="0"/>
              <a:t>Operaciones: </a:t>
            </a:r>
            <a:r>
              <a:rPr lang="es-ES" dirty="0" err="1" smtClean="0"/>
              <a:t>read</a:t>
            </a:r>
            <a:r>
              <a:rPr lang="es-ES" dirty="0" smtClean="0"/>
              <a:t> y </a:t>
            </a:r>
            <a:r>
              <a:rPr lang="es-ES" dirty="0" err="1" smtClean="0"/>
              <a:t>write</a:t>
            </a:r>
            <a:endParaRPr lang="es-E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Computación distribuida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Este modelo de computación  tiene tres características principales:</a:t>
            </a:r>
          </a:p>
          <a:p>
            <a:pPr lvl="1"/>
            <a:r>
              <a:rPr lang="es-ES" dirty="0" smtClean="0"/>
              <a:t>Está formado por más de un elemento computacional distinto e independiente (ordenadores, móviles, procesadores que no comparten memoria entre ellos)</a:t>
            </a:r>
          </a:p>
          <a:p>
            <a:pPr lvl="1"/>
            <a:r>
              <a:rPr lang="es-ES" dirty="0" smtClean="0"/>
              <a:t>Los elementos del sistema distribuido no están sincronizado entre ellos (cada uno tiene su propio reloj)</a:t>
            </a:r>
          </a:p>
          <a:p>
            <a:pPr lvl="1"/>
            <a:r>
              <a:rPr lang="es-ES" dirty="0" smtClean="0"/>
              <a:t>Los elementos del sistema están conectado a una red de comunicaciones que permite el intercambio de información.</a:t>
            </a:r>
          </a:p>
          <a:p>
            <a:endParaRPr lang="es-ES" dirty="0" smtClean="0"/>
          </a:p>
          <a:p>
            <a:r>
              <a:rPr lang="es-ES" dirty="0" smtClean="0"/>
              <a:t>Ejemplos: juegos online,  redes de distribución multimedia, aplicaciones online,  </a:t>
            </a:r>
            <a:r>
              <a:rPr lang="es-ES" dirty="0" err="1" smtClean="0"/>
              <a:t>cloud</a:t>
            </a:r>
            <a:r>
              <a:rPr lang="es-ES" dirty="0" smtClean="0"/>
              <a:t> </a:t>
            </a:r>
            <a:r>
              <a:rPr lang="es-ES" dirty="0" err="1" smtClean="0"/>
              <a:t>computing</a:t>
            </a:r>
            <a:r>
              <a:rPr lang="es-ES" dirty="0" smtClean="0"/>
              <a:t>…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Direcciones y puertos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Para identificar el dispositivo emisor o receptor se usa su dirección IP.</a:t>
            </a:r>
          </a:p>
          <a:p>
            <a:endParaRPr lang="es-ES" dirty="0" smtClean="0"/>
          </a:p>
          <a:p>
            <a:r>
              <a:rPr lang="es-ES" dirty="0" smtClean="0"/>
              <a:t>Pero en cada dispositivo podría haber más de una aplicación funcionando online, y por lo tanto, dentro del mismo dispositivo, se necesita identificar a qué socket tiene que llegar la información:</a:t>
            </a:r>
          </a:p>
          <a:p>
            <a:pPr lvl="1"/>
            <a:r>
              <a:rPr lang="es-ES" dirty="0" smtClean="0"/>
              <a:t>Puertos TCP y UDP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Cuando una aplicación crea un socket y lo asigna a un puerto, se dice que ese socket está escuchando por ese puerto (</a:t>
            </a:r>
            <a:r>
              <a:rPr lang="es-ES" dirty="0" err="1" smtClean="0"/>
              <a:t>listening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socket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Socket </a:t>
            </a:r>
            <a:r>
              <a:rPr lang="es-ES" dirty="0" err="1" smtClean="0"/>
              <a:t>stream</a:t>
            </a:r>
            <a:r>
              <a:rPr lang="es-ES" dirty="0" smtClean="0"/>
              <a:t>: son orientados a la conexión y usan TCP. Son fiables y aseguran el orden de envío.</a:t>
            </a:r>
            <a:br>
              <a:rPr lang="es-ES" dirty="0" smtClean="0"/>
            </a:br>
            <a:r>
              <a:rPr lang="es-ES" dirty="0" smtClean="0"/>
              <a:t>Se usan para comunicarse con el mismo receptor y mantienen el canal de comunicación abierto entre ambas partes hasta que se termina la conexión.</a:t>
            </a:r>
            <a:br>
              <a:rPr lang="es-ES" dirty="0" smtClean="0"/>
            </a:br>
            <a:r>
              <a:rPr lang="es-ES" dirty="0" smtClean="0"/>
              <a:t>Hay una clara división entre quien es cliente y quien es servidor.</a:t>
            </a:r>
          </a:p>
          <a:p>
            <a:endParaRPr lang="es-ES" dirty="0" smtClean="0"/>
          </a:p>
          <a:p>
            <a:r>
              <a:rPr lang="es-ES" dirty="0" smtClean="0"/>
              <a:t>Socket </a:t>
            </a:r>
            <a:r>
              <a:rPr lang="es-ES" dirty="0" err="1" smtClean="0"/>
              <a:t>datagram</a:t>
            </a:r>
            <a:r>
              <a:rPr lang="es-ES" dirty="0" smtClean="0"/>
              <a:t>: no son orientados a la conexión. Pueden enviar mensajes a varios receptores. Usan UDP.</a:t>
            </a:r>
            <a:br>
              <a:rPr lang="es-ES" dirty="0" smtClean="0"/>
            </a:br>
            <a:r>
              <a:rPr lang="es-ES" dirty="0" smtClean="0"/>
              <a:t>No hay distinción entre cliente y servidor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Socket </a:t>
            </a:r>
            <a:r>
              <a:rPr lang="es-ES" dirty="0" err="1" smtClean="0"/>
              <a:t>stream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2564"/>
          <a:stretch>
            <a:fillRect/>
          </a:stretch>
        </p:blipFill>
        <p:spPr bwMode="auto">
          <a:xfrm>
            <a:off x="1115616" y="1196753"/>
            <a:ext cx="7056784" cy="512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Crea el socket y asigna un puerto. El número de puerto no suele ser importante.</a:t>
            </a:r>
          </a:p>
          <a:p>
            <a:r>
              <a:rPr lang="es-ES" dirty="0" smtClean="0"/>
              <a:t>Conexión al socket (</a:t>
            </a:r>
            <a:r>
              <a:rPr lang="es-ES" dirty="0" err="1" smtClean="0"/>
              <a:t>connect</a:t>
            </a:r>
            <a:r>
              <a:rPr lang="es-ES" dirty="0" smtClean="0"/>
              <a:t>). Se localiza el socket servidor y se crea un canal de comunicación.  Para esto se necesita la </a:t>
            </a:r>
            <a:r>
              <a:rPr lang="es-ES" dirty="0" err="1" smtClean="0"/>
              <a:t>ip</a:t>
            </a:r>
            <a:r>
              <a:rPr lang="es-ES" dirty="0" smtClean="0"/>
              <a:t> del servidor y el número de puerto del servidor</a:t>
            </a:r>
          </a:p>
          <a:p>
            <a:r>
              <a:rPr lang="es-ES" dirty="0" err="1" smtClean="0"/>
              <a:t>Envia</a:t>
            </a:r>
            <a:r>
              <a:rPr lang="es-ES" dirty="0" smtClean="0"/>
              <a:t> (</a:t>
            </a:r>
            <a:r>
              <a:rPr lang="es-ES" dirty="0" err="1" smtClean="0"/>
              <a:t>write</a:t>
            </a:r>
            <a:r>
              <a:rPr lang="es-ES" dirty="0" smtClean="0"/>
              <a:t>) y recibe (</a:t>
            </a:r>
            <a:r>
              <a:rPr lang="es-ES" dirty="0" err="1" smtClean="0"/>
              <a:t>read</a:t>
            </a:r>
            <a:r>
              <a:rPr lang="es-ES" dirty="0" smtClean="0"/>
              <a:t>) mensajes sobre su socket cliente</a:t>
            </a:r>
          </a:p>
          <a:p>
            <a:r>
              <a:rPr lang="es-ES" dirty="0" smtClean="0"/>
              <a:t>Cierra la conexión (</a:t>
            </a:r>
            <a:r>
              <a:rPr lang="es-ES" dirty="0" err="1" smtClean="0"/>
              <a:t>close</a:t>
            </a:r>
            <a:r>
              <a:rPr lang="es-ES" dirty="0" smtClean="0"/>
              <a:t>) para terminar la comunicación.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Servidor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Crea un socket en el lado servidor</a:t>
            </a:r>
          </a:p>
          <a:p>
            <a:r>
              <a:rPr lang="es-ES" dirty="0" smtClean="0"/>
              <a:t>Asocia </a:t>
            </a:r>
            <a:r>
              <a:rPr lang="es-ES" dirty="0" err="1" smtClean="0"/>
              <a:t>ip</a:t>
            </a:r>
            <a:r>
              <a:rPr lang="es-ES" dirty="0" smtClean="0"/>
              <a:t> y puerto al socket (</a:t>
            </a:r>
            <a:r>
              <a:rPr lang="es-ES" dirty="0" err="1" smtClean="0"/>
              <a:t>bind</a:t>
            </a:r>
            <a:r>
              <a:rPr lang="es-ES" dirty="0" smtClean="0"/>
              <a:t>). Es importante el número de puerto puesto que los demás van a usar este puerto para conectarse.</a:t>
            </a:r>
          </a:p>
          <a:p>
            <a:r>
              <a:rPr lang="es-ES" dirty="0" smtClean="0"/>
              <a:t>Escucha (listen).  El servidor se queda a la espera de conexiones en el socket.</a:t>
            </a:r>
          </a:p>
          <a:p>
            <a:r>
              <a:rPr lang="es-ES" dirty="0" smtClean="0"/>
              <a:t>Acepta conexión (</a:t>
            </a:r>
            <a:r>
              <a:rPr lang="es-ES" dirty="0" err="1" smtClean="0"/>
              <a:t>accept</a:t>
            </a:r>
            <a:r>
              <a:rPr lang="es-ES" dirty="0" smtClean="0"/>
              <a:t>).  Cuando un proceso cliente se conecta, se crea un nuevo socket en el proceso servidor.  El nuevo socket se usará para contestar al cliente. El socket original se quedará a la espera de nuevas conexiones.</a:t>
            </a:r>
          </a:p>
          <a:p>
            <a:r>
              <a:rPr lang="es-ES" dirty="0" err="1" smtClean="0"/>
              <a:t>Envio</a:t>
            </a:r>
            <a:r>
              <a:rPr lang="es-ES" dirty="0" smtClean="0"/>
              <a:t> y recepción de mensajes (NO se usa el socket servidor para esto)</a:t>
            </a:r>
          </a:p>
          <a:p>
            <a:r>
              <a:rPr lang="es-ES" dirty="0" smtClean="0"/>
              <a:t>Cierre de la conexión (</a:t>
            </a:r>
            <a:r>
              <a:rPr lang="es-ES" dirty="0" err="1" smtClean="0"/>
              <a:t>close</a:t>
            </a:r>
            <a:r>
              <a:rPr lang="es-ES" dirty="0" smtClean="0"/>
              <a:t>).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Socket </a:t>
            </a:r>
            <a:r>
              <a:rPr lang="es-ES" dirty="0" err="1" smtClean="0"/>
              <a:t>datagram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47774"/>
            <a:ext cx="7272807" cy="508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Socket </a:t>
            </a:r>
            <a:r>
              <a:rPr lang="es-ES" dirty="0" err="1" smtClean="0"/>
              <a:t>datagram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Crea el socket</a:t>
            </a:r>
          </a:p>
          <a:p>
            <a:r>
              <a:rPr lang="es-ES" dirty="0" smtClean="0"/>
              <a:t>Asigna dirección y puerto (</a:t>
            </a:r>
            <a:r>
              <a:rPr lang="es-ES" dirty="0" err="1" smtClean="0"/>
              <a:t>bind</a:t>
            </a:r>
            <a:r>
              <a:rPr lang="es-ES" dirty="0" smtClean="0"/>
              <a:t>). Es importante el número de puerto para recibir mensajes. </a:t>
            </a:r>
          </a:p>
          <a:p>
            <a:r>
              <a:rPr lang="es-ES" dirty="0" smtClean="0"/>
              <a:t>Envío(</a:t>
            </a:r>
            <a:r>
              <a:rPr lang="es-ES" dirty="0" err="1" smtClean="0"/>
              <a:t>send</a:t>
            </a:r>
            <a:r>
              <a:rPr lang="es-ES" dirty="0" smtClean="0"/>
              <a:t>) y recepción(</a:t>
            </a:r>
            <a:r>
              <a:rPr lang="es-ES" dirty="0" err="1" smtClean="0"/>
              <a:t>receive</a:t>
            </a:r>
            <a:r>
              <a:rPr lang="es-ES" dirty="0" smtClean="0"/>
              <a:t>) de mensajes.</a:t>
            </a:r>
          </a:p>
          <a:p>
            <a:r>
              <a:rPr lang="es-ES" dirty="0" smtClean="0"/>
              <a:t>Cierre.(</a:t>
            </a:r>
            <a:r>
              <a:rPr lang="es-ES" dirty="0" err="1" smtClean="0"/>
              <a:t>close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 puede usar un mismo socket para enviar mensaje a varios receptores. No es orientado a la conexión. 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con Sockets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Clases </a:t>
            </a:r>
          </a:p>
          <a:p>
            <a:pPr lvl="1"/>
            <a:r>
              <a:rPr lang="es-ES" dirty="0" smtClean="0"/>
              <a:t>Socket </a:t>
            </a:r>
            <a:r>
              <a:rPr lang="es-ES" dirty="0" err="1" smtClean="0"/>
              <a:t>stream</a:t>
            </a:r>
            <a:r>
              <a:rPr lang="es-ES" dirty="0" smtClean="0"/>
              <a:t> cliente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java.net.Socket</a:t>
            </a:r>
            <a:endParaRPr lang="es-ES" dirty="0" smtClean="0">
              <a:sym typeface="Wingdings" pitchFamily="2" charset="2"/>
            </a:endParaRPr>
          </a:p>
          <a:p>
            <a:pPr lvl="1"/>
            <a:r>
              <a:rPr lang="es-ES" dirty="0" smtClean="0">
                <a:sym typeface="Wingdings" pitchFamily="2" charset="2"/>
              </a:rPr>
              <a:t>Socket </a:t>
            </a:r>
            <a:r>
              <a:rPr lang="es-ES" dirty="0" err="1" smtClean="0">
                <a:sym typeface="Wingdings" pitchFamily="2" charset="2"/>
              </a:rPr>
              <a:t>stream</a:t>
            </a:r>
            <a:r>
              <a:rPr lang="es-ES" dirty="0" smtClean="0">
                <a:sym typeface="Wingdings" pitchFamily="2" charset="2"/>
              </a:rPr>
              <a:t> servidor  </a:t>
            </a:r>
            <a:r>
              <a:rPr lang="es-ES" dirty="0" err="1" smtClean="0">
                <a:sym typeface="Wingdings" pitchFamily="2" charset="2"/>
              </a:rPr>
              <a:t>java.net.ServerSocket</a:t>
            </a:r>
            <a:endParaRPr lang="es-ES" dirty="0" smtClean="0">
              <a:sym typeface="Wingdings" pitchFamily="2" charset="2"/>
            </a:endParaRPr>
          </a:p>
          <a:p>
            <a:pPr lvl="1"/>
            <a:r>
              <a:rPr lang="es-ES" dirty="0" smtClean="0">
                <a:sym typeface="Wingdings" pitchFamily="2" charset="2"/>
              </a:rPr>
              <a:t>Socket </a:t>
            </a:r>
            <a:r>
              <a:rPr lang="es-ES" dirty="0" err="1" smtClean="0">
                <a:sym typeface="Wingdings" pitchFamily="2" charset="2"/>
              </a:rPr>
              <a:t>datagramjava.net.DatagramSocket</a:t>
            </a:r>
            <a:endParaRPr lang="es-ES" dirty="0" smtClean="0">
              <a:sym typeface="Wingdings" pitchFamily="2" charset="2"/>
            </a:endParaRPr>
          </a:p>
          <a:p>
            <a:pPr lvl="1"/>
            <a:endParaRPr lang="es-ES" dirty="0" smtClean="0">
              <a:sym typeface="Wingdings" pitchFamily="2" charset="2"/>
            </a:endParaRPr>
          </a:p>
          <a:p>
            <a:r>
              <a:rPr lang="es-ES" dirty="0" smtClean="0">
                <a:sym typeface="Wingdings" pitchFamily="2" charset="2"/>
              </a:rPr>
              <a:t>Otras clases que se usan</a:t>
            </a:r>
          </a:p>
          <a:p>
            <a:pPr lvl="1"/>
            <a:r>
              <a:rPr lang="es-ES" dirty="0" smtClean="0">
                <a:sym typeface="Wingdings" pitchFamily="2" charset="2"/>
              </a:rPr>
              <a:t>Direcciones de socket (</a:t>
            </a:r>
            <a:r>
              <a:rPr lang="es-ES" dirty="0" err="1" smtClean="0">
                <a:sym typeface="Wingdings" pitchFamily="2" charset="2"/>
              </a:rPr>
              <a:t>ip</a:t>
            </a:r>
            <a:r>
              <a:rPr lang="es-ES" dirty="0" smtClean="0">
                <a:sym typeface="Wingdings" pitchFamily="2" charset="2"/>
              </a:rPr>
              <a:t> y puerto)  </a:t>
            </a:r>
            <a:r>
              <a:rPr lang="es-ES" dirty="0" err="1" smtClean="0">
                <a:sym typeface="Wingdings" pitchFamily="2" charset="2"/>
              </a:rPr>
              <a:t>InetSocketAddress</a:t>
            </a:r>
            <a:endParaRPr lang="es-ES" dirty="0" smtClean="0">
              <a:sym typeface="Wingdings" pitchFamily="2" charset="2"/>
            </a:endParaRPr>
          </a:p>
          <a:p>
            <a:endParaRPr lang="es-ES" dirty="0" smtClean="0">
              <a:sym typeface="Wingdings" pitchFamily="2" charset="2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6840760" cy="51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798223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Comunicación entre aplicaciones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En un sistema distribuido, las aplicaciones que lo forman se comunican entre ellas para conseguir un objetivo</a:t>
            </a:r>
          </a:p>
          <a:p>
            <a:r>
              <a:rPr lang="es-ES" dirty="0" smtClean="0"/>
              <a:t>En este mecanismo aparecen varios conceptos </a:t>
            </a:r>
            <a:r>
              <a:rPr lang="es-ES" dirty="0" err="1" smtClean="0"/>
              <a:t>fondamentales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Mensaje</a:t>
            </a:r>
          </a:p>
          <a:p>
            <a:pPr lvl="1"/>
            <a:r>
              <a:rPr lang="es-ES" dirty="0" smtClean="0"/>
              <a:t>Emisor</a:t>
            </a:r>
          </a:p>
          <a:p>
            <a:pPr lvl="1"/>
            <a:r>
              <a:rPr lang="es-ES" dirty="0" smtClean="0"/>
              <a:t>Receptor</a:t>
            </a:r>
          </a:p>
          <a:p>
            <a:pPr lvl="1"/>
            <a:r>
              <a:rPr lang="es-ES" dirty="0" smtClean="0"/>
              <a:t>Paquete</a:t>
            </a:r>
          </a:p>
          <a:p>
            <a:pPr lvl="1"/>
            <a:r>
              <a:rPr lang="es-ES" dirty="0" smtClean="0"/>
              <a:t>Canal de comunicación</a:t>
            </a:r>
          </a:p>
          <a:p>
            <a:pPr lvl="1"/>
            <a:r>
              <a:rPr lang="es-ES" dirty="0" smtClean="0"/>
              <a:t>Protocolo de comunicación</a:t>
            </a:r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Ej4.1: mejora el código de los ejemplos anteriores haciendo que el servidor no acabe después de la primera conexión.</a:t>
            </a:r>
          </a:p>
          <a:p>
            <a:r>
              <a:rPr lang="es-ES" dirty="0" smtClean="0"/>
              <a:t>Ej4.2: mejora la aplicación haciendo que las comunicaciones utilicen </a:t>
            </a:r>
            <a:r>
              <a:rPr lang="es-ES" dirty="0" err="1" smtClean="0"/>
              <a:t>BufferedReader</a:t>
            </a:r>
            <a:r>
              <a:rPr lang="es-ES" dirty="0" smtClean="0"/>
              <a:t> y </a:t>
            </a:r>
            <a:r>
              <a:rPr lang="es-ES" dirty="0" err="1" smtClean="0"/>
              <a:t>BufferedWriter</a:t>
            </a:r>
            <a:r>
              <a:rPr lang="es-ES" dirty="0" smtClean="0"/>
              <a:t>. Además haz que el servidor conteste al cliente otro mensaje (“adiós”).</a:t>
            </a:r>
          </a:p>
          <a:p>
            <a:r>
              <a:rPr lang="es-ES" dirty="0" smtClean="0"/>
              <a:t>Ej4.3: simula que las operaciones que hace el servidor tarden 10 segundos en ejecutarse (es decir que después de recibir “Hola” y haber contestado “adiós” el server tardará 10 segundos antes de llegar a hacer la </a:t>
            </a:r>
            <a:r>
              <a:rPr lang="es-ES" dirty="0" err="1" smtClean="0"/>
              <a:t>accept</a:t>
            </a:r>
            <a:r>
              <a:rPr lang="es-ES" dirty="0" smtClean="0"/>
              <a:t> otra vez).</a:t>
            </a:r>
            <a:br>
              <a:rPr lang="es-ES" dirty="0" smtClean="0"/>
            </a:br>
            <a:r>
              <a:rPr lang="es-ES" dirty="0" smtClean="0"/>
              <a:t>En estas condiciones, ¿qué pasa si ejecuto dos clientes uno tras otro (sin esperar 10 segundos)?</a:t>
            </a:r>
            <a:br>
              <a:rPr lang="es-ES" dirty="0" smtClean="0"/>
            </a:br>
            <a:r>
              <a:rPr lang="es-ES" dirty="0" smtClean="0"/>
              <a:t>¿Cómo puedo solucionar este problema? (si tienes tiempo intenta hacer el código… si no lo veremos en futuro).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Socket </a:t>
            </a:r>
            <a:r>
              <a:rPr lang="es-ES" dirty="0" err="1" smtClean="0"/>
              <a:t>datagram</a:t>
            </a:r>
            <a:r>
              <a:rPr lang="es-ES" dirty="0" smtClean="0"/>
              <a:t> 1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124744"/>
            <a:ext cx="877537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4029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Socket </a:t>
            </a:r>
            <a:r>
              <a:rPr lang="es-ES" dirty="0" err="1" smtClean="0"/>
              <a:t>datagram</a:t>
            </a:r>
            <a:r>
              <a:rPr lang="es-ES" dirty="0" smtClean="0"/>
              <a:t> </a:t>
            </a:r>
            <a:r>
              <a:rPr lang="es-ES" dirty="0" smtClean="0"/>
              <a:t>2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92696"/>
            <a:ext cx="7632848" cy="595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Ej2:Crear dos programas que usan </a:t>
            </a:r>
            <a:r>
              <a:rPr lang="es-ES" dirty="0" err="1" smtClean="0"/>
              <a:t>datagramsocket</a:t>
            </a:r>
            <a:endParaRPr lang="es-ES" dirty="0" smtClean="0"/>
          </a:p>
          <a:p>
            <a:r>
              <a:rPr lang="es-ES" dirty="0" smtClean="0"/>
              <a:t>El primero envía al segundo el mensaje “ping”.</a:t>
            </a:r>
          </a:p>
          <a:p>
            <a:r>
              <a:rPr lang="es-ES" dirty="0" smtClean="0"/>
              <a:t>El segundo, recibe “ping” y envía “</a:t>
            </a:r>
            <a:r>
              <a:rPr lang="es-ES" dirty="0" err="1" smtClean="0"/>
              <a:t>pong</a:t>
            </a:r>
            <a:r>
              <a:rPr lang="es-ES" dirty="0" smtClean="0"/>
              <a:t>”</a:t>
            </a:r>
          </a:p>
          <a:p>
            <a:endParaRPr lang="es-ES" dirty="0" smtClean="0"/>
          </a:p>
          <a:p>
            <a:r>
              <a:rPr lang="es-ES" dirty="0" smtClean="0"/>
              <a:t>Ej2: hacer que cuando un programa recibe un mensaje (sea ping o </a:t>
            </a:r>
            <a:r>
              <a:rPr lang="es-ES" dirty="0" err="1" smtClean="0"/>
              <a:t>pong</a:t>
            </a:r>
            <a:r>
              <a:rPr lang="es-ES" dirty="0" smtClean="0"/>
              <a:t>), antes de responder genera un numero aleatorio entre 1 y 10. si sale entre 1 y 9, el programa envía su respuesta (</a:t>
            </a:r>
            <a:r>
              <a:rPr lang="es-ES" dirty="0" err="1" smtClean="0"/>
              <a:t>pong</a:t>
            </a:r>
            <a:r>
              <a:rPr lang="es-ES" dirty="0" smtClean="0"/>
              <a:t> o ping) y vuelve a la escucha.</a:t>
            </a:r>
            <a:br>
              <a:rPr lang="es-ES" dirty="0" smtClean="0"/>
            </a:br>
            <a:r>
              <a:rPr lang="es-ES" dirty="0" smtClean="0"/>
              <a:t>Si sale 10, el programa envía “FIN” y termina. El programa que reciba “FIN” también termina.</a:t>
            </a:r>
          </a:p>
          <a:p>
            <a:endParaRPr lang="es-ES" dirty="0" smtClean="0"/>
          </a:p>
          <a:p>
            <a:r>
              <a:rPr lang="es-ES" dirty="0" smtClean="0"/>
              <a:t>Ej3: hacer que al recibir “FIN” en vez de terminar, se incremente un contador de puntuación y se empiece un nuevo “intercambio” de “ping” y “</a:t>
            </a:r>
            <a:r>
              <a:rPr lang="es-ES" dirty="0" err="1" smtClean="0"/>
              <a:t>pong</a:t>
            </a:r>
            <a:r>
              <a:rPr lang="es-ES" dirty="0" smtClean="0"/>
              <a:t>”. El primer programa que llegue a 5 intercambios ganados, envía el mensaje “WIN” y los </a:t>
            </a:r>
            <a:r>
              <a:rPr lang="es-ES" smtClean="0"/>
              <a:t>programas terminan.</a:t>
            </a:r>
            <a:endParaRPr lang="es-E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98669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Protocolos de comunicación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Para que funcione un sistema distribuido, se necesitan mecanismos que lo permitan:</a:t>
            </a:r>
          </a:p>
          <a:p>
            <a:pPr lvl="1"/>
            <a:r>
              <a:rPr lang="es-ES" dirty="0" smtClean="0"/>
              <a:t>Hardware: interfaces de red, </a:t>
            </a:r>
            <a:r>
              <a:rPr lang="es-ES" dirty="0" err="1" smtClean="0"/>
              <a:t>routers</a:t>
            </a:r>
            <a:r>
              <a:rPr lang="es-ES" dirty="0" smtClean="0"/>
              <a:t>, …</a:t>
            </a:r>
          </a:p>
          <a:p>
            <a:pPr lvl="1"/>
            <a:r>
              <a:rPr lang="es-ES" dirty="0" smtClean="0"/>
              <a:t>Software: herramientas, bibliotecas de programación, componentes del SO, ….</a:t>
            </a:r>
          </a:p>
          <a:p>
            <a:endParaRPr lang="es-ES" dirty="0" smtClean="0"/>
          </a:p>
          <a:p>
            <a:r>
              <a:rPr lang="es-ES" dirty="0" smtClean="0"/>
              <a:t>Todos los mecanismos se organizan en una jerarquía o pila de protocolos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s-ES_tradnl" cap="none" smtClean="0"/>
              <a:t>NIVELES TCP/IP</a:t>
            </a:r>
          </a:p>
        </p:txBody>
      </p:sp>
      <p:pic>
        <p:nvPicPr>
          <p:cNvPr id="58371" name="Imagen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4770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s-ES_tradnl" cap="none" smtClean="0"/>
              <a:t>PROTOCOLOS DE TCP/IP</a:t>
            </a:r>
          </a:p>
        </p:txBody>
      </p:sp>
      <p:pic>
        <p:nvPicPr>
          <p:cNvPr id="59395" name="Imagen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64770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s-ES_tradnl" cap="none" smtClean="0"/>
              <a:t>PDU</a:t>
            </a:r>
          </a:p>
        </p:txBody>
      </p:sp>
      <p:sp>
        <p:nvSpPr>
          <p:cNvPr id="31747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s-ES_tradnl" smtClean="0"/>
              <a:t>Packet Data Unit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Es la unidad de información que cada protocolo gestiona</a:t>
            </a:r>
          </a:p>
          <a:p>
            <a:pPr eaLnBrk="1" hangingPunct="1"/>
            <a:endParaRPr lang="es-ES_tradnl" smtClean="0"/>
          </a:p>
          <a:p>
            <a:pPr eaLnBrk="1" hangingPunct="1"/>
            <a:r>
              <a:rPr lang="es-ES_tradnl" smtClean="0"/>
              <a:t>Normalmente está compuesta por dos partes:</a:t>
            </a:r>
          </a:p>
          <a:p>
            <a:pPr lvl="2" eaLnBrk="1" hangingPunct="1">
              <a:buFont typeface="Wingdings" pitchFamily="-106" charset="2"/>
              <a:buNone/>
            </a:pPr>
            <a:r>
              <a:rPr lang="es-ES_tradnl" sz="1800" smtClean="0"/>
              <a:t>   </a:t>
            </a:r>
          </a:p>
          <a:p>
            <a:pPr lvl="2" eaLnBrk="1" hangingPunct="1">
              <a:buFont typeface="Wingdings" pitchFamily="-106" charset="2"/>
              <a:buNone/>
            </a:pPr>
            <a:r>
              <a:rPr lang="es-ES_tradnl" sz="1800" smtClean="0"/>
              <a:t>      Cabecera                                          Datos                     </a:t>
            </a:r>
          </a:p>
          <a:p>
            <a:pPr eaLnBrk="1" hangingPunct="1"/>
            <a:endParaRPr lang="es-ES_tradnl" smtClean="0"/>
          </a:p>
          <a:p>
            <a:pPr eaLnBrk="1" hangingPunct="1">
              <a:buFont typeface="Wingdings" pitchFamily="-106" charset="2"/>
              <a:buNone/>
            </a:pPr>
            <a:endParaRPr lang="es-ES_tradnl" smtClean="0"/>
          </a:p>
        </p:txBody>
      </p:sp>
      <p:sp>
        <p:nvSpPr>
          <p:cNvPr id="4" name="Rectángulo 3"/>
          <p:cNvSpPr>
            <a:spLocks noChangeArrowheads="1"/>
          </p:cNvSpPr>
          <p:nvPr/>
        </p:nvSpPr>
        <p:spPr bwMode="auto">
          <a:xfrm>
            <a:off x="1371600" y="4876800"/>
            <a:ext cx="1676400" cy="914400"/>
          </a:xfrm>
          <a:prstGeom prst="rect">
            <a:avLst/>
          </a:prstGeom>
          <a:solidFill>
            <a:srgbClr val="3366FF"/>
          </a:solidFill>
          <a:ln w="12700">
            <a:solidFill>
              <a:srgbClr val="FF6903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42000"/>
              </a:srgbClr>
            </a:outerShdw>
          </a:effectLst>
        </p:spPr>
        <p:txBody>
          <a:bodyPr anchor="ctr"/>
          <a:lstStyle/>
          <a:p>
            <a:pPr algn="ctr"/>
            <a:r>
              <a:rPr lang="es-ES_tradnl">
                <a:solidFill>
                  <a:srgbClr val="FFFFFF"/>
                </a:solidFill>
                <a:latin typeface="Century Schoolbook" pitchFamily="-106" charset="0"/>
              </a:rPr>
              <a:t>DATOS DE CONTROL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124200" y="4876800"/>
            <a:ext cx="4800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_tradnl">
                <a:solidFill>
                  <a:srgbClr val="FFFFFF"/>
                </a:solidFill>
                <a:ea typeface="ＭＳ Ｐゴシック" pitchFamily="-106" charset="-128"/>
              </a:rPr>
              <a:t>INFORMACIÓN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s-ES_tradnl" cap="none" smtClean="0"/>
              <a:t>COMUNICACIÓN</a:t>
            </a:r>
          </a:p>
        </p:txBody>
      </p:sp>
      <p:pic>
        <p:nvPicPr>
          <p:cNvPr id="32771" name="Imagen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5715000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822</TotalTime>
  <Words>1188</Words>
  <Application>Microsoft Office PowerPoint</Application>
  <PresentationFormat>Presentación en pantalla (4:3)</PresentationFormat>
  <Paragraphs>163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Origen</vt:lpstr>
      <vt:lpstr>PSP-Tema4</vt:lpstr>
      <vt:lpstr>Computación distribuida</vt:lpstr>
      <vt:lpstr>Comunicación entre aplicaciones</vt:lpstr>
      <vt:lpstr>Diapositiva 4</vt:lpstr>
      <vt:lpstr>Protocolos de comunicación</vt:lpstr>
      <vt:lpstr>NIVELES TCP/IP</vt:lpstr>
      <vt:lpstr>PROTOCOLOS DE TCP/IP</vt:lpstr>
      <vt:lpstr>PDU</vt:lpstr>
      <vt:lpstr>COMUNICACIÓN</vt:lpstr>
      <vt:lpstr>PDU</vt:lpstr>
      <vt:lpstr>COMUNICACIÓN (NODOS INTERMEDIOS)</vt:lpstr>
      <vt:lpstr>USER DATA PROTOCOL (UDP)</vt:lpstr>
      <vt:lpstr>UDP</vt:lpstr>
      <vt:lpstr>UDP</vt:lpstr>
      <vt:lpstr>UDP</vt:lpstr>
      <vt:lpstr>PUERTOS UDP</vt:lpstr>
      <vt:lpstr>TCP TRANSMISSION CONTROL PROTOCOL</vt:lpstr>
      <vt:lpstr>FORMATO TCP</vt:lpstr>
      <vt:lpstr>Sockets</vt:lpstr>
      <vt:lpstr>Direcciones y puertos</vt:lpstr>
      <vt:lpstr>Tipos de socket</vt:lpstr>
      <vt:lpstr>Socket stream</vt:lpstr>
      <vt:lpstr>Cliente</vt:lpstr>
      <vt:lpstr>Servidor</vt:lpstr>
      <vt:lpstr>Socket datagram</vt:lpstr>
      <vt:lpstr>Socket datagram</vt:lpstr>
      <vt:lpstr>Programación con Sockets</vt:lpstr>
      <vt:lpstr>Server</vt:lpstr>
      <vt:lpstr>Client</vt:lpstr>
      <vt:lpstr>Ejercicios</vt:lpstr>
      <vt:lpstr>Socket datagram 1</vt:lpstr>
      <vt:lpstr>Socket datagram 2</vt:lpstr>
      <vt:lpstr>Ejercicios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PSP-Tema4</dc:title>
  <dc:creator>Tetro</dc:creator>
  <cp:lastModifiedBy>Tetro</cp:lastModifiedBy>
  <cp:revision>55</cp:revision>
  <dcterms:created xsi:type="dcterms:W3CDTF">2018-01-04T08:51:39Z</dcterms:created>
  <dcterms:modified xsi:type="dcterms:W3CDTF">2018-01-14T11:15:00Z</dcterms:modified>
</cp:coreProperties>
</file>