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4" r:id="rId17"/>
    <p:sldId id="273" r:id="rId18"/>
    <p:sldId id="26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F8E93-2B59-928B-9C10-9AE1158FF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29A12E-5216-E6A6-FDB3-90C7ED6C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35264-0E5F-B9B8-9E2C-D7801BB0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F0447-C7C2-E28C-6758-A00BE322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518AA-0EC6-7651-FC72-05A1B8F4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69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9150-C510-BEA8-0094-EF308B52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1853F7-5216-2E2C-A6D1-19D21F8CC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64F3D3-709C-75B6-B1CE-B7ACE7E7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37F03-1250-61E2-2AB3-43A92B0F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ED43F-D312-F00A-EDA4-67982390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13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722333-8D3A-73AF-FBE7-713FEE0BB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50D3E7-E6B2-9473-3318-2118644D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7A89B3-D08D-BA6E-26F0-FCA5503B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D7BB41-4775-60EB-19D4-5F49D536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368E9-C12A-E0BE-3654-1B5CAF9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23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49005-76A3-249C-52BF-194E2BBB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C8C83-0A12-F740-4BF9-0CB58231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C095AA-EC97-E000-4E1A-30C62101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00413-A88B-B7E0-3FFE-F4BB83D0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1A25C-3724-CDAF-6340-D0BDA7F8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62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D66A1-ED62-09C7-04E5-07F9E3A4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8B588-E26A-2D8C-27F0-33C1B3BA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B2861-57FE-AFBC-3C01-9EEE6122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3984DE-E98A-7162-4833-A1B25014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12E1C-81ED-2B08-056B-F10FE4E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54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8FDCE-A6B8-6E4B-6510-0755F30F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4BE32-4950-651B-A923-074E22262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17D56-B404-95D9-8A17-49C14A71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D88785-0F36-6A94-45C9-3AD63EF6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B6DEB3-C3E9-1F02-8808-ABE5E7B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995DAF-93A7-1EB4-9A97-D40454F5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4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BB10D-D3DB-4115-A827-9D4E0B93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9B651E-5986-4236-DF90-4B38C80C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D08F80-6EEB-204C-5AF9-24AECE6E0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50EAAF-CAE3-4E42-094B-80687F2A0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FFBB35-FDB6-8DB8-7545-4C1EDFDD2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5F4D9A-FC60-2CC6-8E0D-016C4BEF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475EAA-C5BE-2A55-C792-31251AA4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8D3851-1B34-32FD-AE12-76655E27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66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2E3D3-4FCA-8EF3-8038-EAAFF043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D57A0E-0250-0271-20B5-BADD58EF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1C43FB-0295-0E95-BE18-7E51C290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9BA33F-FC69-BD5D-C97C-95C3CF2E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39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D56958-D9F0-9EC9-3C1A-BF93BD37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7D6038-829D-7445-CC48-D9E2F16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96FFF0-BDB4-8FB1-F403-3610FBB5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9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C2D12-1AE7-157B-850B-E664D426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33C14-292C-0224-8540-B129416C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40AEC8-85A2-9DF3-A6E7-3BF34D0DA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FCA761-CD03-A68B-C970-D5B3478F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AAC06-DD42-C9AD-053F-54AA5108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2D4A0D-C9A4-10AF-A93B-F5343B3C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83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B9C86-5D75-C732-FB4E-2BC8BA73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1FD9A-BFFD-D0AF-4ECD-26B83BF84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0D86DB-D553-8830-FF5D-3FE922589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34F2B-6F12-B1F2-500F-D1801F2F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C1167B-EC7E-FB31-9E35-991D8945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B9C41E-4D08-8FC9-E0F7-A2C5BD79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38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33481C-5DE7-6F50-4AD1-E895B11F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975F1F-5241-CFB6-BA7F-1F02A974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5D084-711D-3A1A-B5D7-B578A346F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F960-5F64-4BBA-8526-36A3E62898A7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7A71DB-6903-10B7-11E9-06C45666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790BCA-7CDB-7189-1DF4-4EA4C6B2E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8AF9-3AA6-49AD-AF12-D599A2211E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46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android.com/codelabs/basic-android-kotlin-compose-add-images?hl=es-419#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demagic.io/designing-complex-ui-using-android-constraintlayou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androidx.constraintlayout/constraintlayout-compose" TargetMode="External"/><Relationship Id="rId2" Type="http://schemas.openxmlformats.org/officeDocument/2006/relationships/hyperlink" Target="https://mvnrepository.com/artifact/androidx.constraintlayout/constraintlayo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develop/ui/views/layout/constraint-layout?hl=es-4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362DF-E929-A89B-8743-00399D3C4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ConstraintLayout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79368-2812-C831-A189-EA70BB7F7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38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3E878-4108-4542-9C8A-6F1ABE88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2.3.2. Centrar elementos u ocupar todo el ancho.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EAC44-9F4F-697E-BE7D-7FE48608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caso de que un elemento tenga dos restricciones horizontales:</a:t>
            </a:r>
          </a:p>
          <a:p>
            <a:pPr lvl="1"/>
            <a:r>
              <a:rPr lang="es-ES" dirty="0"/>
              <a:t>Cuando el ancho del elemento (</a:t>
            </a:r>
            <a:r>
              <a:rPr lang="es-ES" dirty="0" err="1"/>
              <a:t>layout_width</a:t>
            </a:r>
            <a:r>
              <a:rPr lang="es-ES" dirty="0"/>
              <a:t>) es “</a:t>
            </a:r>
            <a:r>
              <a:rPr lang="es-ES" dirty="0" err="1"/>
              <a:t>match_constraint</a:t>
            </a:r>
            <a:r>
              <a:rPr lang="es-ES" dirty="0"/>
              <a:t>” </a:t>
            </a:r>
            <a:r>
              <a:rPr lang="es-ES" dirty="0">
                <a:sym typeface="Wingdings" panose="05000000000000000000" pitchFamily="2" charset="2"/>
              </a:rPr>
              <a:t> el elemento pasa a ocupar todo el ancho del elemento padre.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5D2F46-2A02-5403-8A36-7F9D1C12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774" y="3099415"/>
            <a:ext cx="4143375" cy="3495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4FB95A-EBBB-3DCD-A1CC-1479EC00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01" y="3559629"/>
            <a:ext cx="3420739" cy="13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2287A-3103-B5C2-6A6D-2BEF8E96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2.3.3. Alineación y alineación de línea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82A5E4-BE76-5E62-E494-0C210BCA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Lee la documentación asociada y realiza el </a:t>
            </a:r>
          </a:p>
          <a:p>
            <a:pPr marL="0" indent="0">
              <a:buNone/>
            </a:pPr>
            <a:r>
              <a:rPr lang="es-ES" dirty="0"/>
              <a:t>siguiente diseño.</a:t>
            </a:r>
          </a:p>
          <a:p>
            <a:pPr lvl="1"/>
            <a:r>
              <a:rPr lang="es-ES" dirty="0"/>
              <a:t>Hola mundo centrado.</a:t>
            </a:r>
          </a:p>
          <a:p>
            <a:pPr lvl="1"/>
            <a:r>
              <a:rPr lang="es-ES" dirty="0"/>
              <a:t>Imágenes centradas horizontalmente.</a:t>
            </a:r>
          </a:p>
          <a:p>
            <a:pPr lvl="1"/>
            <a:r>
              <a:rPr lang="es-ES" dirty="0" err="1"/>
              <a:t>Textviews</a:t>
            </a:r>
            <a:r>
              <a:rPr lang="es-ES" dirty="0"/>
              <a:t> alineados mediante línea base.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agregar imágenes:</a:t>
            </a:r>
          </a:p>
          <a:p>
            <a:r>
              <a:rPr lang="es-ES" dirty="0">
                <a:hlinkClick r:id="rId2"/>
              </a:rPr>
              <a:t>https://developer.android.com/codelabs/basic-android-kotlin-compose-add-images?hl=es-419#1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E34111-6C5D-85C2-F481-D9505148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375" y="1370243"/>
            <a:ext cx="2533747" cy="38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3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E22C9-5B71-AA00-DAC9-F10034AF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2.3.4. Guías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5CCEA-4E20-E5A1-1980-528B3A1C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Lee la documentación asociada y practica realizando el siguiente diseño.</a:t>
            </a:r>
          </a:p>
          <a:p>
            <a:pPr lvl="1"/>
            <a:r>
              <a:rPr lang="es-ES" dirty="0"/>
              <a:t>Existe una guía horizontal centrada (50%)</a:t>
            </a:r>
          </a:p>
          <a:p>
            <a:pPr lvl="1"/>
            <a:r>
              <a:rPr lang="es-ES" dirty="0"/>
              <a:t>Existe una guía vertical centrada (50%)</a:t>
            </a:r>
          </a:p>
          <a:p>
            <a:pPr lvl="1"/>
            <a:r>
              <a:rPr lang="es-ES" dirty="0"/>
              <a:t>Tanto los logos como los textos ocupan una “cuadrícula”</a:t>
            </a:r>
          </a:p>
          <a:p>
            <a:pPr marL="457200" lvl="1" indent="0">
              <a:buNone/>
            </a:pPr>
            <a:r>
              <a:rPr lang="es-ES" dirty="0"/>
              <a:t>distinta.</a:t>
            </a:r>
          </a:p>
          <a:p>
            <a:pPr lvl="1"/>
            <a:r>
              <a:rPr lang="es-ES" dirty="0"/>
              <a:t>Además, el texto se encuentra alineado con el logo que </a:t>
            </a:r>
          </a:p>
          <a:p>
            <a:pPr marL="457200" lvl="1" indent="0">
              <a:buNone/>
            </a:pPr>
            <a:r>
              <a:rPr lang="es-ES" dirty="0"/>
              <a:t>tiene a su izquierda (recuerda que tiene que ser con el</a:t>
            </a:r>
          </a:p>
          <a:p>
            <a:pPr marL="457200" lvl="1" indent="0">
              <a:buNone/>
            </a:pPr>
            <a:r>
              <a:rPr lang="es-ES" dirty="0"/>
              <a:t>lado que no tiene ya una restricción.</a:t>
            </a:r>
          </a:p>
          <a:p>
            <a:pPr marL="457200" lvl="1" indent="0">
              <a:buNone/>
            </a:pPr>
            <a:r>
              <a:rPr lang="es-ES" dirty="0"/>
              <a:t>La ventaja es que si muevo las guías, se mueve todo</a:t>
            </a:r>
          </a:p>
          <a:p>
            <a:pPr marL="457200" lvl="1" indent="0">
              <a:buNone/>
            </a:pPr>
            <a:r>
              <a:rPr lang="es-ES" dirty="0"/>
              <a:t>el diseño.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58ACC5-E608-F335-32D1-AF1F4006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542" y="2657864"/>
            <a:ext cx="2028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C00B7-94E8-11C6-D056-E31C8EB8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2.3.5. Barreras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7BF29-BE2D-7333-576C-8BA51C23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 la documentación asociada y practica realizando el siguiente diseño.</a:t>
            </a:r>
          </a:p>
          <a:p>
            <a:pPr lvl="1"/>
            <a:r>
              <a:rPr lang="es-ES" dirty="0"/>
              <a:t>En este ejemplo la barrera mueve los elementos</a:t>
            </a:r>
          </a:p>
          <a:p>
            <a:pPr marL="457200" lvl="1" indent="0">
              <a:buNone/>
            </a:pPr>
            <a:r>
              <a:rPr lang="es-ES" dirty="0"/>
              <a:t>Situados en su derecha si elementos pertenecientes</a:t>
            </a:r>
          </a:p>
          <a:p>
            <a:pPr marL="457200" lvl="1" indent="0">
              <a:buNone/>
            </a:pPr>
            <a:r>
              <a:rPr lang="es-ES" dirty="0"/>
              <a:t>a la barrera la empujan.</a:t>
            </a:r>
          </a:p>
          <a:p>
            <a:pPr marL="457200" lvl="1" indent="0">
              <a:buNone/>
            </a:pPr>
            <a:r>
              <a:rPr lang="es-ES" dirty="0"/>
              <a:t>Prueba a eliminar saltos de línea del primer</a:t>
            </a:r>
          </a:p>
          <a:p>
            <a:pPr marL="457200" lvl="1" indent="0">
              <a:buNone/>
            </a:pPr>
            <a:r>
              <a:rPr lang="es-ES" dirty="0" err="1"/>
              <a:t>Textview</a:t>
            </a:r>
            <a:r>
              <a:rPr lang="es-ES" dirty="0"/>
              <a:t> para comprobarlo.</a:t>
            </a:r>
          </a:p>
          <a:p>
            <a:pPr marL="457200" lvl="1" indent="0">
              <a:buNone/>
            </a:pPr>
            <a:r>
              <a:rPr lang="es-ES" b="1" dirty="0"/>
              <a:t>Nota</a:t>
            </a:r>
            <a:r>
              <a:rPr lang="es-ES" dirty="0"/>
              <a:t>: para aplicar las restricciones a las imágenes:</a:t>
            </a:r>
          </a:p>
          <a:p>
            <a:pPr marL="457200" lvl="1" indent="0">
              <a:buNone/>
            </a:pPr>
            <a:r>
              <a:rPr lang="es-ES" dirty="0" err="1"/>
              <a:t>Layout_constraintLeft_toRightOf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FBD0D9-0E8F-392A-B717-DBFDF6C2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689" y="2625887"/>
            <a:ext cx="2790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8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D2B72-B1E6-22E7-F436-C45FC8F2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2.3.6. Cómo controlar grupos lineales con una </a:t>
            </a:r>
            <a:r>
              <a:rPr lang="es-ES" b="1" dirty="0"/>
              <a:t>cadena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46FBE-8432-2A0B-BFB5-F0711338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 la documentación asociada y practica realizando el siguiente diseño.</a:t>
            </a:r>
          </a:p>
          <a:p>
            <a:pPr lvl="1"/>
            <a:r>
              <a:rPr lang="es-ES" dirty="0"/>
              <a:t>Hay cuatro filas de botones.</a:t>
            </a:r>
          </a:p>
          <a:p>
            <a:pPr lvl="1"/>
            <a:r>
              <a:rPr lang="es-ES" dirty="0"/>
              <a:t>Cada fila de botones tiene su propia cadena</a:t>
            </a:r>
          </a:p>
          <a:p>
            <a:pPr marL="457200" lvl="1" indent="0">
              <a:buNone/>
            </a:pPr>
            <a:r>
              <a:rPr lang="es-ES" dirty="0"/>
              <a:t>con la configuración pertinente para lograr que</a:t>
            </a:r>
          </a:p>
          <a:p>
            <a:pPr marL="457200" lvl="1" indent="0">
              <a:buNone/>
            </a:pPr>
            <a:r>
              <a:rPr lang="es-ES" dirty="0"/>
              <a:t>se vean de esa manera.</a:t>
            </a:r>
          </a:p>
          <a:p>
            <a:pPr marL="457200" lvl="1" indent="0">
              <a:buNone/>
            </a:pPr>
            <a:r>
              <a:rPr lang="es-ES" dirty="0"/>
              <a:t>Entre las filas existen guías horizontales.</a:t>
            </a:r>
          </a:p>
          <a:p>
            <a:pPr marL="457200" lvl="1" indent="0">
              <a:buNone/>
            </a:pPr>
            <a:r>
              <a:rPr lang="es-ES" b="1" dirty="0"/>
              <a:t>Nota</a:t>
            </a:r>
            <a:r>
              <a:rPr lang="es-ES" dirty="0"/>
              <a:t>: En el tercer diseño tener en cuenta que</a:t>
            </a:r>
          </a:p>
          <a:p>
            <a:pPr marL="457200" lvl="1" indent="0">
              <a:buNone/>
            </a:pPr>
            <a:r>
              <a:rPr lang="es-ES" dirty="0"/>
              <a:t>que el ancho de cada botón debe tener propiedad</a:t>
            </a:r>
          </a:p>
          <a:p>
            <a:pPr marL="457200" lvl="1" indent="0">
              <a:buNone/>
            </a:pPr>
            <a:r>
              <a:rPr lang="es-ES" dirty="0"/>
              <a:t>a 0dp (match </a:t>
            </a:r>
            <a:r>
              <a:rPr lang="es-ES" dirty="0" err="1"/>
              <a:t>constraint</a:t>
            </a:r>
            <a:r>
              <a:rPr lang="es-ES" dirty="0"/>
              <a:t>)</a:t>
            </a:r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3BCBA0-9D45-EB6A-9855-83D901952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045" y="2397125"/>
            <a:ext cx="22383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9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FF1A6-EE4B-0DA0-FC6B-A42CA1AB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2.3.6. Cómo controlar grupos lineales con una </a:t>
            </a:r>
            <a:r>
              <a:rPr lang="es-ES" b="1" dirty="0"/>
              <a:t>cadena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0E923-255A-6719-EDBF-4593E07D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Ejercicio. Realiza el diseño de una calculadora básica. La situación de los botones será la siguiente: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EC4D24-239B-3FDA-6F73-8F196E34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362" y="2711450"/>
            <a:ext cx="36957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7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1D65-AD99-92A5-F158-10DC35B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2.4. Actividad final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7A20A-BD42-D867-1424-A048FCC9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 un proyecto con dos </a:t>
            </a:r>
            <a:r>
              <a:rPr lang="es-ES" dirty="0" err="1"/>
              <a:t>activities</a:t>
            </a:r>
            <a:r>
              <a:rPr lang="es-ES" dirty="0"/>
              <a:t>.</a:t>
            </a:r>
          </a:p>
          <a:p>
            <a:r>
              <a:rPr lang="es-ES" dirty="0"/>
              <a:t>El primero de ellos tendrá el aspecto</a:t>
            </a:r>
          </a:p>
          <a:p>
            <a:pPr marL="0" indent="0">
              <a:buNone/>
            </a:pPr>
            <a:r>
              <a:rPr lang="es-ES" dirty="0"/>
              <a:t>de la imagen.</a:t>
            </a:r>
          </a:p>
          <a:p>
            <a:pPr marL="0" indent="0">
              <a:buNone/>
            </a:pPr>
            <a:r>
              <a:rPr lang="es-ES" dirty="0"/>
              <a:t>Al pinchar en el botón de “siguiente”,</a:t>
            </a:r>
          </a:p>
          <a:p>
            <a:pPr marL="0" indent="0">
              <a:buNone/>
            </a:pPr>
            <a:r>
              <a:rPr lang="es-ES" dirty="0"/>
              <a:t>nos mostrará el icono del centro y el</a:t>
            </a:r>
          </a:p>
          <a:p>
            <a:pPr marL="0" indent="0">
              <a:buNone/>
            </a:pPr>
            <a:r>
              <a:rPr lang="es-ES" dirty="0"/>
              <a:t>mensaje de “¡prueba superada!”</a:t>
            </a:r>
          </a:p>
          <a:p>
            <a:r>
              <a:rPr lang="es-ES" dirty="0"/>
              <a:t>Trata de poner en práctica todas</a:t>
            </a:r>
          </a:p>
          <a:p>
            <a:pPr marL="0" indent="0">
              <a:buNone/>
            </a:pPr>
            <a:r>
              <a:rPr lang="es-ES" dirty="0"/>
              <a:t>las restricciones vistas.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96D9C0-B6C5-C7EF-A93E-F51FD368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651" y="419100"/>
            <a:ext cx="35337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A3CE2-D384-B27B-0FA2-E432E216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2.5. Actividad de ampliación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7AA9C-602F-997E-3E94-C75478F7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r>
              <a:rPr lang="es-ES" dirty="0"/>
              <a:t>Sigue la guía del siguiente blog para realizar un diseño complejo.</a:t>
            </a:r>
          </a:p>
          <a:p>
            <a:r>
              <a:rPr lang="es-ES" dirty="0"/>
              <a:t>[Sección: </a:t>
            </a:r>
            <a:r>
              <a:rPr lang="en-US" b="1" i="0" dirty="0">
                <a:solidFill>
                  <a:srgbClr val="000626"/>
                </a:solidFill>
                <a:effectLst/>
                <a:latin typeface="Metropolis"/>
              </a:rPr>
              <a:t>Building an app using </a:t>
            </a:r>
            <a:r>
              <a:rPr lang="en-US" b="1" i="0" dirty="0" err="1">
                <a:solidFill>
                  <a:srgbClr val="000626"/>
                </a:solidFill>
                <a:effectLst/>
                <a:latin typeface="Metropolis"/>
              </a:rPr>
              <a:t>ConstraintLayout</a:t>
            </a:r>
            <a:r>
              <a:rPr lang="es-ES" dirty="0"/>
              <a:t>]</a:t>
            </a:r>
          </a:p>
          <a:p>
            <a:r>
              <a:rPr lang="es-ES" dirty="0">
                <a:hlinkClick r:id="rId2"/>
              </a:rPr>
              <a:t>https://blog.codemagic.io/designing-complex-ui-using-android-constraintlayout/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3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94907-1715-926C-0E6A-408B7AE6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2.6. Errores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54807-A4C1-664E-FEC4-23EA0F413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Error</a:t>
            </a:r>
            <a:r>
              <a:rPr lang="es-ES" dirty="0"/>
              <a:t>: </a:t>
            </a:r>
            <a:r>
              <a:rPr lang="en-US" dirty="0"/>
              <a:t>Waiting for all target devices to come online.</a:t>
            </a:r>
          </a:p>
          <a:p>
            <a:pPr lvl="1"/>
            <a:r>
              <a:rPr lang="en-US" b="1" dirty="0" err="1"/>
              <a:t>Solución</a:t>
            </a:r>
            <a:r>
              <a:rPr lang="en-US" dirty="0"/>
              <a:t>: </a:t>
            </a:r>
            <a:r>
              <a:rPr lang="en-US" dirty="0" err="1"/>
              <a:t>Ir</a:t>
            </a:r>
            <a:r>
              <a:rPr lang="en-US" dirty="0"/>
              <a:t> al device manager y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botón</a:t>
            </a:r>
            <a:r>
              <a:rPr lang="en-US" dirty="0"/>
              <a:t> derecho del </a:t>
            </a:r>
            <a:r>
              <a:rPr lang="en-US" dirty="0" err="1"/>
              <a:t>ratón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virtual que </a:t>
            </a:r>
            <a:r>
              <a:rPr lang="en-US" dirty="0" err="1"/>
              <a:t>estás</a:t>
            </a:r>
            <a:r>
              <a:rPr lang="en-US" dirty="0"/>
              <a:t> probando, </a:t>
            </a:r>
            <a:r>
              <a:rPr lang="en-US" dirty="0" err="1"/>
              <a:t>seleccionar</a:t>
            </a:r>
            <a:r>
              <a:rPr lang="en-US" dirty="0"/>
              <a:t> “Wipe data”. Con </a:t>
            </a:r>
            <a:r>
              <a:rPr lang="en-US" dirty="0" err="1"/>
              <a:t>esto</a:t>
            </a:r>
            <a:r>
              <a:rPr lang="en-US" dirty="0"/>
              <a:t> lo que </a:t>
            </a:r>
            <a:r>
              <a:rPr lang="en-US" dirty="0" err="1"/>
              <a:t>hacemos</a:t>
            </a:r>
            <a:r>
              <a:rPr lang="en-US" dirty="0"/>
              <a:t> es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temporales</a:t>
            </a:r>
            <a:r>
              <a:rPr lang="en-US" dirty="0"/>
              <a:t> </a:t>
            </a:r>
            <a:r>
              <a:rPr lang="en-US" dirty="0" err="1"/>
              <a:t>cargados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 </a:t>
            </a:r>
            <a:r>
              <a:rPr lang="en-US" dirty="0" err="1"/>
              <a:t>ejecutados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dispositivo</a:t>
            </a:r>
            <a:r>
              <a:rPr lang="en-US" dirty="0"/>
              <a:t> virtual.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B4C6F-2084-0E62-0F00-6C249E6C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202124"/>
                </a:solidFill>
                <a:highlight>
                  <a:srgbClr val="FFFFFF"/>
                </a:highlight>
              </a:rPr>
              <a:t>2.1. A</a:t>
            </a:r>
            <a:r>
              <a:rPr lang="es-E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gregar </a:t>
            </a:r>
            <a:r>
              <a:rPr lang="es-ES" b="1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ConstraintLayout</a:t>
            </a:r>
            <a:r>
              <a:rPr lang="es-E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 a tu proyecto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A7AC97-CCF4-1A47-6A30-2283956A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1. Asegúrate de tener el repositorio maven.google.com declarado en tu archivo </a:t>
            </a:r>
            <a:r>
              <a:rPr lang="es-ES" dirty="0" err="1"/>
              <a:t>settings.gradle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2" indent="0">
              <a:buNone/>
            </a:pPr>
            <a:r>
              <a:rPr lang="es-ES" dirty="0"/>
              <a:t> </a:t>
            </a:r>
            <a:r>
              <a:rPr lang="es-ES" dirty="0" err="1"/>
              <a:t>dependencyResolutionManagement</a:t>
            </a:r>
            <a:r>
              <a:rPr lang="es-ES" dirty="0"/>
              <a:t> {</a:t>
            </a:r>
          </a:p>
          <a:p>
            <a:pPr marL="914400" lvl="2" indent="0">
              <a:buNone/>
            </a:pPr>
            <a:r>
              <a:rPr lang="es-ES" dirty="0"/>
              <a:t>      ...</a:t>
            </a:r>
          </a:p>
          <a:p>
            <a:pPr marL="914400" lvl="2" indent="0">
              <a:buNone/>
            </a:pPr>
            <a:r>
              <a:rPr lang="es-ES" dirty="0"/>
              <a:t>      </a:t>
            </a:r>
            <a:r>
              <a:rPr lang="es-ES" dirty="0" err="1"/>
              <a:t>repositories</a:t>
            </a:r>
            <a:r>
              <a:rPr lang="es-ES" dirty="0"/>
              <a:t> {</a:t>
            </a:r>
          </a:p>
          <a:p>
            <a:pPr marL="914400" lvl="2" indent="0">
              <a:buNone/>
            </a:pPr>
            <a:r>
              <a:rPr lang="es-ES" dirty="0"/>
              <a:t>          </a:t>
            </a:r>
            <a:r>
              <a:rPr lang="es-ES" dirty="0" err="1"/>
              <a:t>google</a:t>
            </a:r>
            <a:r>
              <a:rPr lang="es-ES" dirty="0"/>
              <a:t>()</a:t>
            </a:r>
          </a:p>
          <a:p>
            <a:pPr marL="914400" lvl="2" indent="0">
              <a:buNone/>
            </a:pPr>
            <a:r>
              <a:rPr lang="es-ES" dirty="0"/>
              <a:t>      }</a:t>
            </a:r>
          </a:p>
          <a:p>
            <a:pPr marL="914400" lvl="2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93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E62F2-8578-4E76-9BDF-FF6C30F7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202124"/>
                </a:solidFill>
                <a:highlight>
                  <a:srgbClr val="FFFFFF"/>
                </a:highlight>
              </a:rPr>
              <a:t>2.1. A</a:t>
            </a:r>
            <a:r>
              <a:rPr lang="es-E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gregar </a:t>
            </a:r>
            <a:r>
              <a:rPr lang="es-ES" b="1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ConstraintLayout</a:t>
            </a:r>
            <a:r>
              <a:rPr lang="es-E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 a tu proyecto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AE7D6-B163-8CE6-52D9-74F1E02F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2. Agrega la biblioteca como una dependencia en el archivo </a:t>
            </a:r>
            <a:r>
              <a:rPr lang="es-ES" b="1" dirty="0" err="1"/>
              <a:t>build.gradle</a:t>
            </a:r>
            <a:r>
              <a:rPr lang="es-ES" dirty="0"/>
              <a:t> de nivel de módulo, como se muestra en el siguiente ejemplo. La versión más reciente puede ser diferente de la que se muestra en el ejemplo.</a:t>
            </a:r>
          </a:p>
          <a:p>
            <a:pPr marL="0" indent="0">
              <a:buNone/>
            </a:pPr>
            <a:endParaRPr lang="es-ES" dirty="0"/>
          </a:p>
          <a:p>
            <a:pPr marL="914400" lvl="2" indent="0">
              <a:buNone/>
            </a:pPr>
            <a:r>
              <a:rPr lang="es-ES" dirty="0" err="1"/>
              <a:t>dependencies</a:t>
            </a:r>
            <a:r>
              <a:rPr lang="es-ES" dirty="0"/>
              <a:t> {</a:t>
            </a:r>
          </a:p>
          <a:p>
            <a:pPr marL="914400" lvl="2" indent="0">
              <a:buNone/>
            </a:pPr>
            <a:r>
              <a:rPr lang="es-ES" dirty="0"/>
              <a:t>    </a:t>
            </a:r>
            <a:r>
              <a:rPr lang="es-ES" dirty="0" err="1"/>
              <a:t>implementation</a:t>
            </a:r>
            <a:r>
              <a:rPr lang="es-ES" dirty="0"/>
              <a:t>("androidx.constraintlayout:constraintlayout:2.2.0-alpha14")</a:t>
            </a:r>
          </a:p>
          <a:p>
            <a:pPr marL="914400" lvl="2" indent="0">
              <a:buNone/>
            </a:pPr>
            <a:r>
              <a:rPr lang="es-ES" dirty="0"/>
              <a:t>    //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constraintlayout</a:t>
            </a:r>
            <a:r>
              <a:rPr lang="es-ES" dirty="0"/>
              <a:t> in </a:t>
            </a:r>
            <a:r>
              <a:rPr lang="es-ES" dirty="0" err="1"/>
              <a:t>compose</a:t>
            </a:r>
            <a:endParaRPr lang="es-ES" dirty="0"/>
          </a:p>
          <a:p>
            <a:pPr marL="914400" lvl="2" indent="0">
              <a:buNone/>
            </a:pPr>
            <a:r>
              <a:rPr lang="es-ES" dirty="0"/>
              <a:t>    //</a:t>
            </a:r>
            <a:r>
              <a:rPr lang="es-ES" dirty="0" err="1"/>
              <a:t>implementation</a:t>
            </a:r>
            <a:r>
              <a:rPr lang="es-ES" dirty="0"/>
              <a:t>("androidx.constraintlayout:constraintlayout-compose:1.1.0-alpha14")</a:t>
            </a:r>
          </a:p>
          <a:p>
            <a:pPr marL="914400" lvl="2" indent="0">
              <a:buNone/>
            </a:pPr>
            <a:r>
              <a:rPr lang="es-ES" dirty="0"/>
              <a:t>}</a:t>
            </a:r>
          </a:p>
          <a:p>
            <a:pPr marL="914400" lvl="2" indent="0">
              <a:buNone/>
            </a:pPr>
            <a:r>
              <a:rPr lang="es-ES" dirty="0"/>
              <a:t>Comprobar versiones de Maven:</a:t>
            </a:r>
          </a:p>
          <a:p>
            <a:pPr marL="914400" lvl="2" indent="0">
              <a:buNone/>
            </a:pPr>
            <a:r>
              <a:rPr lang="es-ES" dirty="0">
                <a:hlinkClick r:id="rId2"/>
              </a:rPr>
              <a:t>https://mvnrepository.com/artifact/androidx.constraintlayout/constraintlayout</a:t>
            </a:r>
            <a:endParaRPr lang="es-ES" dirty="0"/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r>
              <a:rPr lang="es-ES" dirty="0"/>
              <a:t>Comprobar versiones de </a:t>
            </a:r>
            <a:r>
              <a:rPr lang="es-ES" dirty="0" err="1"/>
              <a:t>Compose</a:t>
            </a:r>
            <a:r>
              <a:rPr lang="es-ES" dirty="0"/>
              <a:t>:</a:t>
            </a:r>
          </a:p>
          <a:p>
            <a:pPr marL="914400" lvl="2" indent="0">
              <a:buNone/>
            </a:pPr>
            <a:r>
              <a:rPr lang="es-ES" dirty="0">
                <a:hlinkClick r:id="rId3"/>
              </a:rPr>
              <a:t>https://mvnrepository.com/artifact/androidx.constraintlayout/constraintlayout-compose</a:t>
            </a:r>
            <a:endParaRPr lang="es-ES" dirty="0"/>
          </a:p>
          <a:p>
            <a:pPr marL="914400" lvl="2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03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9B7ED-27C4-1A82-0E75-5CE7E305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202124"/>
                </a:solidFill>
                <a:highlight>
                  <a:srgbClr val="FFFFFF"/>
                </a:highlight>
              </a:rPr>
              <a:t>2.1. A</a:t>
            </a:r>
            <a:r>
              <a:rPr lang="es-E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gregar </a:t>
            </a:r>
            <a:r>
              <a:rPr lang="es-ES" b="1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ConstraintLayout</a:t>
            </a:r>
            <a:r>
              <a:rPr lang="es-ES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 a tu proyecto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CD8D2-191D-2F71-0A72-44660A2D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3. En la barra de herramientas o en la notificación de sincronización, haz clic en </a:t>
            </a:r>
            <a:r>
              <a:rPr lang="es-ES" dirty="0" err="1"/>
              <a:t>Sync</a:t>
            </a:r>
            <a:r>
              <a:rPr lang="es-ES" dirty="0"/>
              <a:t> Project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Gradle</a:t>
            </a:r>
            <a:r>
              <a:rPr lang="es-ES" dirty="0"/>
              <a:t> Files.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Una vez hecho todo lo anterior, ya tenemos todo listo para crear diseños con el </a:t>
            </a:r>
            <a:r>
              <a:rPr lang="es-ES" dirty="0" err="1"/>
              <a:t>ConstraintLayout</a:t>
            </a:r>
            <a:r>
              <a:rPr lang="es-ES" dirty="0"/>
              <a:t>.</a:t>
            </a:r>
          </a:p>
          <a:p>
            <a:r>
              <a:rPr lang="es-ES" dirty="0"/>
              <a:t>Documentación oficial:</a:t>
            </a:r>
          </a:p>
          <a:p>
            <a:pPr lvl="1"/>
            <a:r>
              <a:rPr lang="es-ES" dirty="0">
                <a:hlinkClick r:id="rId2"/>
              </a:rPr>
              <a:t>https://developer.android.com/develop/ui/views/layout/constraint-layout?hl=es-419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2FEDFB-26C4-A26B-09EE-005BC0661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3052762"/>
            <a:ext cx="62198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4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E2549-53C0-7B8F-0209-BD44A1A1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Cómo crear un nuevo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258A1D-4175-B41B-9804-AC3261E5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iniciar un archivo de diseño con restricciones nuevo, sigue estos pasos:</a:t>
            </a:r>
          </a:p>
          <a:p>
            <a:pPr lvl="1"/>
            <a:r>
              <a:rPr lang="es-ES" dirty="0"/>
              <a:t>1. En la ventana Project, haz clic en la carpeta del módulo y selecciona File &gt; New &gt; XML &gt; </a:t>
            </a:r>
            <a:r>
              <a:rPr lang="es-ES" dirty="0" err="1"/>
              <a:t>Layout</a:t>
            </a:r>
            <a:r>
              <a:rPr lang="es-ES" dirty="0"/>
              <a:t> XML.</a:t>
            </a:r>
          </a:p>
          <a:p>
            <a:pPr lvl="1"/>
            <a:r>
              <a:rPr lang="es-ES" dirty="0"/>
              <a:t>2. Ingresa un nombre para el archivo de diseño y, luego, "</a:t>
            </a:r>
            <a:r>
              <a:rPr lang="es-ES" b="1" dirty="0" err="1"/>
              <a:t>androidx.constraintlayout.widget.ConstraintLayout</a:t>
            </a:r>
            <a:r>
              <a:rPr lang="es-ES" dirty="0"/>
              <a:t>" en </a:t>
            </a:r>
            <a:r>
              <a:rPr lang="es-ES" b="1" dirty="0" err="1">
                <a:solidFill>
                  <a:srgbClr val="FF0000"/>
                </a:solidFill>
              </a:rPr>
              <a:t>Root</a:t>
            </a:r>
            <a:r>
              <a:rPr lang="es-ES" b="1" dirty="0">
                <a:solidFill>
                  <a:srgbClr val="FF0000"/>
                </a:solidFill>
              </a:rPr>
              <a:t> Tag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3. Haz clic en </a:t>
            </a:r>
            <a:r>
              <a:rPr lang="es-ES" dirty="0" err="1"/>
              <a:t>Finish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148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1364F-665C-2011-9EB1-DE3C39A9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 Creando diseños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739D6E-8454-9646-CA97-067DB776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vez tenemos todo listo, y con el diseñador delante, toca aprender y practicar los conceptos clave para controlar esta capa.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1E91D-84F7-0B43-A5AD-5728AB4CF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78" y="2690946"/>
            <a:ext cx="4655587" cy="40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6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0584F-0A64-8EFE-0999-A1345971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2.3.1. 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E5B72-BA0B-FF75-C652-5A4F6528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uno de los elementos (vistas) que conforman el diseño, tienen que estar conectados vertical y horizontalmente con otros elementos.</a:t>
            </a:r>
          </a:p>
          <a:p>
            <a:r>
              <a:rPr lang="es-ES" dirty="0"/>
              <a:t>Un </a:t>
            </a:r>
            <a:r>
              <a:rPr lang="es-ES" dirty="0" err="1"/>
              <a:t>constraint</a:t>
            </a:r>
            <a:r>
              <a:rPr lang="es-ES" dirty="0"/>
              <a:t> puede definirse en relación al contenedor (</a:t>
            </a:r>
            <a:r>
              <a:rPr lang="es-ES" dirty="0" err="1"/>
              <a:t>parent</a:t>
            </a:r>
            <a:r>
              <a:rPr lang="es-ES" dirty="0"/>
              <a:t>), a otra vista o respecto a una línea de guía (</a:t>
            </a:r>
            <a:r>
              <a:rPr lang="es-ES" dirty="0" err="1"/>
              <a:t>guideline</a:t>
            </a:r>
            <a:r>
              <a:rPr lang="es-ES" dirty="0"/>
              <a:t>). </a:t>
            </a:r>
          </a:p>
          <a:p>
            <a:pPr marL="0" indent="0">
              <a:buNone/>
            </a:pPr>
            <a:r>
              <a:rPr lang="es-ES" dirty="0"/>
              <a:t>   Es necesario definir para cada vista</a:t>
            </a:r>
          </a:p>
          <a:p>
            <a:pPr marL="0" indent="0">
              <a:buNone/>
            </a:pPr>
            <a:r>
              <a:rPr lang="es-ES" dirty="0"/>
              <a:t>   al menos un </a:t>
            </a:r>
            <a:r>
              <a:rPr lang="es-ES" dirty="0" err="1"/>
              <a:t>constraint</a:t>
            </a:r>
            <a:r>
              <a:rPr lang="es-ES" dirty="0"/>
              <a:t> horizontal y </a:t>
            </a:r>
          </a:p>
          <a:p>
            <a:pPr marL="0" indent="0">
              <a:buNone/>
            </a:pPr>
            <a:r>
              <a:rPr lang="es-ES" dirty="0"/>
              <a:t>   uno vertical. No obstante, también </a:t>
            </a:r>
          </a:p>
          <a:p>
            <a:pPr marL="0" indent="0">
              <a:buNone/>
            </a:pPr>
            <a:r>
              <a:rPr lang="es-ES" dirty="0"/>
              <a:t>podemos definir más de un </a:t>
            </a:r>
            <a:r>
              <a:rPr lang="es-ES" dirty="0" err="1"/>
              <a:t>constraint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en el mismo eje.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4275A4-87C9-E8C1-47B3-CA9F480E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114" y="3550300"/>
            <a:ext cx="51054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56891-FF8C-6237-36E4-C3AAE6DA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2.3.1. 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DF071-55E1-A0A5-1FD2-7AC51E44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Prueba a añadir un elemento al proyecto.</a:t>
            </a:r>
          </a:p>
          <a:p>
            <a:r>
              <a:rPr lang="es-ES" dirty="0"/>
              <a:t>Ejecútalo.</a:t>
            </a:r>
          </a:p>
          <a:p>
            <a:r>
              <a:rPr lang="es-ES" dirty="0"/>
              <a:t>¿Falla? </a:t>
            </a:r>
            <a:r>
              <a:rPr lang="es-ES" dirty="0">
                <a:sym typeface="Wingdings" panose="05000000000000000000" pitchFamily="2" charset="2"/>
              </a:rPr>
              <a:t> Añade restricciones y vuelve a probarlo.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68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37CA4-B16C-98B3-06B6-101834EF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2.3.2. Centrar elementos u ocupar todo el ancho.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7BEF1-4798-E37E-798D-E89C508B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caso de que un elemento tenga dos restricciones horizontales:</a:t>
            </a:r>
          </a:p>
          <a:p>
            <a:pPr lvl="1"/>
            <a:r>
              <a:rPr lang="es-ES" dirty="0"/>
              <a:t>Cuando el ancho del elemento (</a:t>
            </a:r>
            <a:r>
              <a:rPr lang="es-ES" dirty="0" err="1"/>
              <a:t>layout_width</a:t>
            </a:r>
            <a:r>
              <a:rPr lang="es-ES" dirty="0"/>
              <a:t>) es “</a:t>
            </a:r>
            <a:r>
              <a:rPr lang="es-ES" dirty="0" err="1"/>
              <a:t>wrap_content</a:t>
            </a:r>
            <a:r>
              <a:rPr lang="es-ES" dirty="0"/>
              <a:t>” y se establece el mismo margen a ambos </a:t>
            </a:r>
            <a:r>
              <a:rPr lang="es-ES" dirty="0">
                <a:sym typeface="Wingdings" panose="05000000000000000000" pitchFamily="2" charset="2"/>
              </a:rPr>
              <a:t> se centra el elemento.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7B696C-1E97-A458-283C-D5366DF1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83" y="3134016"/>
            <a:ext cx="3723693" cy="34690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0B2F32-6CCB-E46F-6655-50E79BF9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160" y="3661488"/>
            <a:ext cx="3928965" cy="17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53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1013</Words>
  <Application>Microsoft Office PowerPoint</Application>
  <PresentationFormat>Panorámica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Metropolis</vt:lpstr>
      <vt:lpstr>Wingdings</vt:lpstr>
      <vt:lpstr>Tema de Office</vt:lpstr>
      <vt:lpstr>ConstraintLayout</vt:lpstr>
      <vt:lpstr>2.1. Agregar ConstraintLayout a tu proyecto</vt:lpstr>
      <vt:lpstr>2.1. Agregar ConstraintLayout a tu proyecto</vt:lpstr>
      <vt:lpstr>2.1. Agregar ConstraintLayout a tu proyecto</vt:lpstr>
      <vt:lpstr>2.2. Cómo crear un nuevo diseño</vt:lpstr>
      <vt:lpstr>2.3. Creando diseños</vt:lpstr>
      <vt:lpstr>2.3.1. Restricciones</vt:lpstr>
      <vt:lpstr>2.3.1. Restricciones</vt:lpstr>
      <vt:lpstr>2.3.2. Centrar elementos u ocupar todo el ancho.</vt:lpstr>
      <vt:lpstr>2.3.2. Centrar elementos u ocupar todo el ancho.</vt:lpstr>
      <vt:lpstr>2.3.3. Alineación y alineación de línea base</vt:lpstr>
      <vt:lpstr>2.3.4. Guías</vt:lpstr>
      <vt:lpstr>2.3.5. Barreras</vt:lpstr>
      <vt:lpstr>2.3.6. Cómo controlar grupos lineales con una cadena</vt:lpstr>
      <vt:lpstr>2.3.6. Cómo controlar grupos lineales con una cadena</vt:lpstr>
      <vt:lpstr>2.4. Actividad final</vt:lpstr>
      <vt:lpstr>2.5. Actividad de ampliación</vt:lpstr>
      <vt:lpstr>2.6. Errores comunes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Fidel Cosano Tercilla</dc:creator>
  <cp:lastModifiedBy>Juan Fidel Cosano Tercilla</cp:lastModifiedBy>
  <cp:revision>45</cp:revision>
  <dcterms:created xsi:type="dcterms:W3CDTF">2024-07-12T21:06:10Z</dcterms:created>
  <dcterms:modified xsi:type="dcterms:W3CDTF">2024-11-14T18:18:37Z</dcterms:modified>
</cp:coreProperties>
</file>