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70" r:id="rId14"/>
    <p:sldId id="271" r:id="rId15"/>
    <p:sldId id="273" r:id="rId16"/>
    <p:sldId id="272" r:id="rId17"/>
    <p:sldId id="299" r:id="rId18"/>
    <p:sldId id="268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7" r:id="rId27"/>
    <p:sldId id="278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8" r:id="rId42"/>
    <p:sldId id="297" r:id="rId43"/>
    <p:sldId id="295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203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80D32-8943-4D9E-A288-BFAE08D5653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EF190C4-7CFC-40AA-A8A8-2E49BA3CF5F2}">
      <dgm:prSet phldrT="[Texto]"/>
      <dgm:spPr/>
      <dgm:t>
        <a:bodyPr/>
        <a:lstStyle/>
        <a:p>
          <a:r>
            <a:rPr lang="es-ES"/>
            <a:t>Aplicación</a:t>
          </a:r>
        </a:p>
      </dgm:t>
    </dgm:pt>
    <dgm:pt modelId="{0611861C-AF64-4528-A346-54847888D729}" type="parTrans" cxnId="{7C5E1E8E-B3F5-4FBD-B99E-D3701781F056}">
      <dgm:prSet/>
      <dgm:spPr/>
      <dgm:t>
        <a:bodyPr/>
        <a:lstStyle/>
        <a:p>
          <a:endParaRPr lang="es-ES"/>
        </a:p>
      </dgm:t>
    </dgm:pt>
    <dgm:pt modelId="{2E087754-1DD5-48DA-9AE1-2E4FE0EBF71C}" type="sibTrans" cxnId="{7C5E1E8E-B3F5-4FBD-B99E-D3701781F056}">
      <dgm:prSet/>
      <dgm:spPr/>
      <dgm:t>
        <a:bodyPr/>
        <a:lstStyle/>
        <a:p>
          <a:endParaRPr lang="es-ES"/>
        </a:p>
      </dgm:t>
    </dgm:pt>
    <dgm:pt modelId="{480E8EFA-3409-4089-8CC2-3130ECFDE935}">
      <dgm:prSet phldrT="[Texto]"/>
      <dgm:spPr>
        <a:solidFill>
          <a:srgbClr val="FF0000"/>
        </a:solidFill>
      </dgm:spPr>
      <dgm:t>
        <a:bodyPr/>
        <a:lstStyle/>
        <a:p>
          <a:r>
            <a:rPr lang="es-ES" dirty="0" err="1"/>
            <a:t>Kernel</a:t>
          </a:r>
          <a:endParaRPr lang="es-ES" dirty="0"/>
        </a:p>
      </dgm:t>
    </dgm:pt>
    <dgm:pt modelId="{35D55B0D-B2A5-4B0E-A343-DC182FEBD4FB}" type="parTrans" cxnId="{976F1042-A027-4222-ADAB-03EA40319A17}">
      <dgm:prSet/>
      <dgm:spPr/>
      <dgm:t>
        <a:bodyPr/>
        <a:lstStyle/>
        <a:p>
          <a:endParaRPr lang="es-ES"/>
        </a:p>
      </dgm:t>
    </dgm:pt>
    <dgm:pt modelId="{346D7B60-7160-4233-BAE5-37DDCB0FF215}" type="sibTrans" cxnId="{976F1042-A027-4222-ADAB-03EA40319A17}">
      <dgm:prSet/>
      <dgm:spPr/>
      <dgm:t>
        <a:bodyPr/>
        <a:lstStyle/>
        <a:p>
          <a:endParaRPr lang="es-ES"/>
        </a:p>
      </dgm:t>
    </dgm:pt>
    <dgm:pt modelId="{FBB22DAC-5184-4A57-B524-732143DAD42E}">
      <dgm:prSet phldrT="[Texto]"/>
      <dgm:spPr/>
      <dgm:t>
        <a:bodyPr/>
        <a:lstStyle/>
        <a:p>
          <a:r>
            <a:rPr lang="es-ES" dirty="0"/>
            <a:t>Aplicación</a:t>
          </a:r>
        </a:p>
      </dgm:t>
    </dgm:pt>
    <dgm:pt modelId="{FEEDB1F8-5FC8-4E50-9AC9-F1214E3D4E4C}" type="parTrans" cxnId="{D60568BB-F293-4BFC-8F08-4402780CE510}">
      <dgm:prSet/>
      <dgm:spPr/>
      <dgm:t>
        <a:bodyPr/>
        <a:lstStyle/>
        <a:p>
          <a:endParaRPr lang="es-ES"/>
        </a:p>
      </dgm:t>
    </dgm:pt>
    <dgm:pt modelId="{97821B63-36D2-40A1-A47B-CA78656F1F3A}" type="sibTrans" cxnId="{D60568BB-F293-4BFC-8F08-4402780CE510}">
      <dgm:prSet/>
      <dgm:spPr/>
      <dgm:t>
        <a:bodyPr/>
        <a:lstStyle/>
        <a:p>
          <a:endParaRPr lang="es-ES"/>
        </a:p>
      </dgm:t>
    </dgm:pt>
    <dgm:pt modelId="{CE2A62FD-64DB-42EB-9569-EEBE50A413B5}" type="pres">
      <dgm:prSet presAssocID="{3F380D32-8943-4D9E-A288-BFAE08D5653D}" presName="Name0" presStyleCnt="0">
        <dgm:presLayoutVars>
          <dgm:dir/>
          <dgm:resizeHandles val="exact"/>
        </dgm:presLayoutVars>
      </dgm:prSet>
      <dgm:spPr/>
    </dgm:pt>
    <dgm:pt modelId="{3E904798-A611-4CC0-8F32-48CE98461C1C}" type="pres">
      <dgm:prSet presAssocID="{9EF190C4-7CFC-40AA-A8A8-2E49BA3CF5F2}" presName="node" presStyleLbl="node1" presStyleIdx="0" presStyleCnt="3" custLinFactNeighborX="2858" custLinFactNeighborY="-99886">
        <dgm:presLayoutVars>
          <dgm:bulletEnabled val="1"/>
        </dgm:presLayoutVars>
      </dgm:prSet>
      <dgm:spPr/>
    </dgm:pt>
    <dgm:pt modelId="{3457C0D8-D707-4745-A557-23A784A049CA}" type="pres">
      <dgm:prSet presAssocID="{2E087754-1DD5-48DA-9AE1-2E4FE0EBF71C}" presName="sibTrans" presStyleLbl="sibTrans2D1" presStyleIdx="0" presStyleCnt="2"/>
      <dgm:spPr/>
    </dgm:pt>
    <dgm:pt modelId="{24633407-1239-48D8-B5B3-A1C7DA80B1C5}" type="pres">
      <dgm:prSet presAssocID="{2E087754-1DD5-48DA-9AE1-2E4FE0EBF71C}" presName="connectorText" presStyleLbl="sibTrans2D1" presStyleIdx="0" presStyleCnt="2"/>
      <dgm:spPr/>
    </dgm:pt>
    <dgm:pt modelId="{006CC94F-932A-4F3B-9F69-EFB3C321960C}" type="pres">
      <dgm:prSet presAssocID="{480E8EFA-3409-4089-8CC2-3130ECFDE935}" presName="node" presStyleLbl="node1" presStyleIdx="1" presStyleCnt="3" custLinFactY="39932" custLinFactNeighborX="-9898" custLinFactNeighborY="100000">
        <dgm:presLayoutVars>
          <dgm:bulletEnabled val="1"/>
        </dgm:presLayoutVars>
      </dgm:prSet>
      <dgm:spPr/>
    </dgm:pt>
    <dgm:pt modelId="{0323E9CB-CBD8-482C-B0E5-317DA70B0781}" type="pres">
      <dgm:prSet presAssocID="{346D7B60-7160-4233-BAE5-37DDCB0FF215}" presName="sibTrans" presStyleLbl="sibTrans2D1" presStyleIdx="1" presStyleCnt="2"/>
      <dgm:spPr/>
    </dgm:pt>
    <dgm:pt modelId="{1167363B-9F65-4576-869F-47725FA2C766}" type="pres">
      <dgm:prSet presAssocID="{346D7B60-7160-4233-BAE5-37DDCB0FF215}" presName="connectorText" presStyleLbl="sibTrans2D1" presStyleIdx="1" presStyleCnt="2"/>
      <dgm:spPr/>
    </dgm:pt>
    <dgm:pt modelId="{852B7EA6-EEA0-4B60-8FF8-2892A5C22527}" type="pres">
      <dgm:prSet presAssocID="{FBB22DAC-5184-4A57-B524-732143DAD42E}" presName="node" presStyleLbl="node1" presStyleIdx="2" presStyleCnt="3" custLinFactY="-7381" custLinFactNeighborX="-170" custLinFactNeighborY="-100000">
        <dgm:presLayoutVars>
          <dgm:bulletEnabled val="1"/>
        </dgm:presLayoutVars>
      </dgm:prSet>
      <dgm:spPr/>
    </dgm:pt>
  </dgm:ptLst>
  <dgm:cxnLst>
    <dgm:cxn modelId="{D6D54B0C-860F-43B5-A46A-D11E1C0E2FE8}" type="presOf" srcId="{480E8EFA-3409-4089-8CC2-3130ECFDE935}" destId="{006CC94F-932A-4F3B-9F69-EFB3C321960C}" srcOrd="0" destOrd="0" presId="urn:microsoft.com/office/officeart/2005/8/layout/process1"/>
    <dgm:cxn modelId="{36D5B037-96A2-4E98-89A5-85A17E32DD58}" type="presOf" srcId="{9EF190C4-7CFC-40AA-A8A8-2E49BA3CF5F2}" destId="{3E904798-A611-4CC0-8F32-48CE98461C1C}" srcOrd="0" destOrd="0" presId="urn:microsoft.com/office/officeart/2005/8/layout/process1"/>
    <dgm:cxn modelId="{11CE393E-E079-4BF8-82BA-96DEF1445EFE}" type="presOf" srcId="{346D7B60-7160-4233-BAE5-37DDCB0FF215}" destId="{0323E9CB-CBD8-482C-B0E5-317DA70B0781}" srcOrd="0" destOrd="0" presId="urn:microsoft.com/office/officeart/2005/8/layout/process1"/>
    <dgm:cxn modelId="{FDB8533E-B7CE-4D6A-8F9E-A20AFE43A04A}" type="presOf" srcId="{346D7B60-7160-4233-BAE5-37DDCB0FF215}" destId="{1167363B-9F65-4576-869F-47725FA2C766}" srcOrd="1" destOrd="0" presId="urn:microsoft.com/office/officeart/2005/8/layout/process1"/>
    <dgm:cxn modelId="{976F1042-A027-4222-ADAB-03EA40319A17}" srcId="{3F380D32-8943-4D9E-A288-BFAE08D5653D}" destId="{480E8EFA-3409-4089-8CC2-3130ECFDE935}" srcOrd="1" destOrd="0" parTransId="{35D55B0D-B2A5-4B0E-A343-DC182FEBD4FB}" sibTransId="{346D7B60-7160-4233-BAE5-37DDCB0FF215}"/>
    <dgm:cxn modelId="{7C5E1E8E-B3F5-4FBD-B99E-D3701781F056}" srcId="{3F380D32-8943-4D9E-A288-BFAE08D5653D}" destId="{9EF190C4-7CFC-40AA-A8A8-2E49BA3CF5F2}" srcOrd="0" destOrd="0" parTransId="{0611861C-AF64-4528-A346-54847888D729}" sibTransId="{2E087754-1DD5-48DA-9AE1-2E4FE0EBF71C}"/>
    <dgm:cxn modelId="{C57FE491-2F60-48A2-955D-7B95ADC7B18F}" type="presOf" srcId="{FBB22DAC-5184-4A57-B524-732143DAD42E}" destId="{852B7EA6-EEA0-4B60-8FF8-2892A5C22527}" srcOrd="0" destOrd="0" presId="urn:microsoft.com/office/officeart/2005/8/layout/process1"/>
    <dgm:cxn modelId="{D329CCA4-1F7D-4CCD-B1B5-8A72407364FA}" type="presOf" srcId="{2E087754-1DD5-48DA-9AE1-2E4FE0EBF71C}" destId="{3457C0D8-D707-4745-A557-23A784A049CA}" srcOrd="0" destOrd="0" presId="urn:microsoft.com/office/officeart/2005/8/layout/process1"/>
    <dgm:cxn modelId="{D60568BB-F293-4BFC-8F08-4402780CE510}" srcId="{3F380D32-8943-4D9E-A288-BFAE08D5653D}" destId="{FBB22DAC-5184-4A57-B524-732143DAD42E}" srcOrd="2" destOrd="0" parTransId="{FEEDB1F8-5FC8-4E50-9AC9-F1214E3D4E4C}" sibTransId="{97821B63-36D2-40A1-A47B-CA78656F1F3A}"/>
    <dgm:cxn modelId="{F299D1D5-8B82-44E5-89DA-3BC36039A82D}" type="presOf" srcId="{3F380D32-8943-4D9E-A288-BFAE08D5653D}" destId="{CE2A62FD-64DB-42EB-9569-EEBE50A413B5}" srcOrd="0" destOrd="0" presId="urn:microsoft.com/office/officeart/2005/8/layout/process1"/>
    <dgm:cxn modelId="{4BA1F1F4-F367-4BDE-B1D1-C4DD23B72D52}" type="presOf" srcId="{2E087754-1DD5-48DA-9AE1-2E4FE0EBF71C}" destId="{24633407-1239-48D8-B5B3-A1C7DA80B1C5}" srcOrd="1" destOrd="0" presId="urn:microsoft.com/office/officeart/2005/8/layout/process1"/>
    <dgm:cxn modelId="{99629F50-0316-4162-A8F0-25AF70058599}" type="presParOf" srcId="{CE2A62FD-64DB-42EB-9569-EEBE50A413B5}" destId="{3E904798-A611-4CC0-8F32-48CE98461C1C}" srcOrd="0" destOrd="0" presId="urn:microsoft.com/office/officeart/2005/8/layout/process1"/>
    <dgm:cxn modelId="{976CBF2E-DC9A-4A01-89BB-CB787728F32A}" type="presParOf" srcId="{CE2A62FD-64DB-42EB-9569-EEBE50A413B5}" destId="{3457C0D8-D707-4745-A557-23A784A049CA}" srcOrd="1" destOrd="0" presId="urn:microsoft.com/office/officeart/2005/8/layout/process1"/>
    <dgm:cxn modelId="{33D87BB0-0C5F-4190-AFCB-939663DEAB75}" type="presParOf" srcId="{3457C0D8-D707-4745-A557-23A784A049CA}" destId="{24633407-1239-48D8-B5B3-A1C7DA80B1C5}" srcOrd="0" destOrd="0" presId="urn:microsoft.com/office/officeart/2005/8/layout/process1"/>
    <dgm:cxn modelId="{B416E548-075A-4FC7-BD5A-E3C756617863}" type="presParOf" srcId="{CE2A62FD-64DB-42EB-9569-EEBE50A413B5}" destId="{006CC94F-932A-4F3B-9F69-EFB3C321960C}" srcOrd="2" destOrd="0" presId="urn:microsoft.com/office/officeart/2005/8/layout/process1"/>
    <dgm:cxn modelId="{61313FFD-B5C5-4AEF-BE9B-5A4D361D7A8D}" type="presParOf" srcId="{CE2A62FD-64DB-42EB-9569-EEBE50A413B5}" destId="{0323E9CB-CBD8-482C-B0E5-317DA70B0781}" srcOrd="3" destOrd="0" presId="urn:microsoft.com/office/officeart/2005/8/layout/process1"/>
    <dgm:cxn modelId="{617C1F22-8CD0-4576-9EBA-2C4CE5B7FA00}" type="presParOf" srcId="{0323E9CB-CBD8-482C-B0E5-317DA70B0781}" destId="{1167363B-9F65-4576-869F-47725FA2C766}" srcOrd="0" destOrd="0" presId="urn:microsoft.com/office/officeart/2005/8/layout/process1"/>
    <dgm:cxn modelId="{9163E8E8-AF89-4BC5-9CCD-28CCA0FBA713}" type="presParOf" srcId="{CE2A62FD-64DB-42EB-9569-EEBE50A413B5}" destId="{852B7EA6-EEA0-4B60-8FF8-2892A5C2252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04798-A611-4CC0-8F32-48CE98461C1C}">
      <dsp:nvSpPr>
        <dsp:cNvPr id="0" name=""/>
        <dsp:cNvSpPr/>
      </dsp:nvSpPr>
      <dsp:spPr>
        <a:xfrm>
          <a:off x="32705" y="357789"/>
          <a:ext cx="2213191" cy="132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Aplicación</a:t>
          </a:r>
        </a:p>
      </dsp:txBody>
      <dsp:txXfrm>
        <a:off x="71598" y="396682"/>
        <a:ext cx="2135405" cy="1250128"/>
      </dsp:txXfrm>
    </dsp:sp>
    <dsp:sp modelId="{3457C0D8-D707-4745-A557-23A784A049CA}">
      <dsp:nvSpPr>
        <dsp:cNvPr id="0" name=""/>
        <dsp:cNvSpPr/>
      </dsp:nvSpPr>
      <dsp:spPr>
        <a:xfrm rot="2714362">
          <a:off x="2029109" y="2277847"/>
          <a:ext cx="1255986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/>
        </a:p>
      </dsp:txBody>
      <dsp:txXfrm>
        <a:off x="2053467" y="2329162"/>
        <a:ext cx="1091325" cy="329323"/>
      </dsp:txXfrm>
    </dsp:sp>
    <dsp:sp modelId="{006CC94F-932A-4F3B-9F69-EFB3C321960C}">
      <dsp:nvSpPr>
        <dsp:cNvPr id="0" name=""/>
        <dsp:cNvSpPr/>
      </dsp:nvSpPr>
      <dsp:spPr>
        <a:xfrm>
          <a:off x="3018247" y="3368381"/>
          <a:ext cx="2213191" cy="1327914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 err="1"/>
            <a:t>Kernel</a:t>
          </a:r>
          <a:endParaRPr lang="es-ES" sz="3500" kern="1200" dirty="0"/>
        </a:p>
      </dsp:txBody>
      <dsp:txXfrm>
        <a:off x="3057140" y="3407274"/>
        <a:ext cx="2135405" cy="1250128"/>
      </dsp:txXfrm>
    </dsp:sp>
    <dsp:sp modelId="{0323E9CB-CBD8-482C-B0E5-317DA70B0781}">
      <dsp:nvSpPr>
        <dsp:cNvPr id="0" name=""/>
        <dsp:cNvSpPr/>
      </dsp:nvSpPr>
      <dsp:spPr>
        <a:xfrm rot="18940668">
          <a:off x="5068556" y="2176110"/>
          <a:ext cx="1351908" cy="5488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400" kern="1200"/>
        </a:p>
      </dsp:txBody>
      <dsp:txXfrm>
        <a:off x="5091985" y="2343408"/>
        <a:ext cx="1187247" cy="329323"/>
      </dsp:txXfrm>
    </dsp:sp>
    <dsp:sp modelId="{852B7EA6-EEA0-4B60-8FF8-2892A5C22527}">
      <dsp:nvSpPr>
        <dsp:cNvPr id="0" name=""/>
        <dsp:cNvSpPr/>
      </dsp:nvSpPr>
      <dsp:spPr>
        <a:xfrm>
          <a:off x="6202835" y="258262"/>
          <a:ext cx="2213191" cy="1327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dirty="0"/>
            <a:t>Aplicación</a:t>
          </a:r>
        </a:p>
      </dsp:txBody>
      <dsp:txXfrm>
        <a:off x="6241728" y="297155"/>
        <a:ext cx="2135405" cy="1250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25/09/2022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PPS-Tema 1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multiproceso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Estados de un Proceso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7" y="1340768"/>
            <a:ext cx="6768752" cy="425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Estados de un Proceso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Un proceso puede encontrarse en distintos estados a lo largo de su ciclo de vida</a:t>
            </a:r>
          </a:p>
          <a:p>
            <a:pPr lvl="1"/>
            <a:r>
              <a:rPr lang="es-ES" b="1" dirty="0"/>
              <a:t>Nuevo</a:t>
            </a:r>
            <a:r>
              <a:rPr lang="es-ES" dirty="0"/>
              <a:t>:  cuando se carga el programa y se prepara para ser ejecutado</a:t>
            </a:r>
          </a:p>
          <a:p>
            <a:pPr lvl="1"/>
            <a:r>
              <a:rPr lang="es-ES" b="1" dirty="0"/>
              <a:t>Listo</a:t>
            </a:r>
            <a:r>
              <a:rPr lang="es-ES" dirty="0"/>
              <a:t>:  el proceso no está en ejecución pero está listo para que se pueda ejecutar. Todavía no se le ha asignado un procesador.</a:t>
            </a:r>
          </a:p>
          <a:p>
            <a:pPr lvl="1"/>
            <a:r>
              <a:rPr lang="es-ES" b="1" dirty="0"/>
              <a:t>En ejecución</a:t>
            </a:r>
            <a:r>
              <a:rPr lang="es-ES" dirty="0"/>
              <a:t>:  el proceso está ejecutándose. Un procesador está asignado para su ejecución. Si el proceso necesita un recurso (ej. Escribir en un fichero) hace una llamada de sistema que genera una interrupción. </a:t>
            </a:r>
            <a:br>
              <a:rPr lang="es-ES" dirty="0"/>
            </a:br>
            <a:r>
              <a:rPr lang="es-ES" dirty="0"/>
              <a:t>Se ejecutará por un tiempo predeterminado.  Si al final el proceso no ha terminado, saltará una interrupción, el sistema lo para y lo pasa al estado de Listo.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Estados de un proceso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859216" cy="4937760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b="1" dirty="0"/>
              <a:t>Bloqueado</a:t>
            </a:r>
            <a:r>
              <a:rPr lang="es-ES" dirty="0"/>
              <a:t>:  el proceso no puede ejecutarse porque está esperando un evento (una operación E/S, un mensaje…). Al </a:t>
            </a:r>
            <a:r>
              <a:rPr lang="es-ES" dirty="0" err="1"/>
              <a:t>occurrir</a:t>
            </a:r>
            <a:r>
              <a:rPr lang="es-ES" dirty="0"/>
              <a:t> el evento no se ejecuta directamente, sino vuelve a estar en la lista de los procesos que hay que ejecutar </a:t>
            </a:r>
          </a:p>
          <a:p>
            <a:endParaRPr lang="es-ES" dirty="0"/>
          </a:p>
          <a:p>
            <a:r>
              <a:rPr lang="es-ES" b="1" dirty="0"/>
              <a:t>Terminado</a:t>
            </a:r>
            <a:r>
              <a:rPr lang="es-ES" dirty="0"/>
              <a:t>:  al acabar, el proceso indica al sistema que ya puede liberar todos los recursos que estaba usando. Puede ser que el sistema lo termine.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poco de práctica…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En java, existe la clase </a:t>
            </a:r>
            <a:r>
              <a:rPr lang="es-ES" dirty="0" err="1"/>
              <a:t>Process</a:t>
            </a:r>
            <a:r>
              <a:rPr lang="es-ES" dirty="0"/>
              <a:t> que representa un proceso.</a:t>
            </a:r>
          </a:p>
          <a:p>
            <a:endParaRPr lang="es-ES" dirty="0"/>
          </a:p>
          <a:p>
            <a:r>
              <a:rPr lang="es-ES" dirty="0"/>
              <a:t>La clase </a:t>
            </a:r>
            <a:r>
              <a:rPr lang="es-ES" dirty="0" err="1"/>
              <a:t>ProcessBuilder</a:t>
            </a:r>
            <a:r>
              <a:rPr lang="es-ES" dirty="0"/>
              <a:t> es una que permite la creación de procesos.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56992"/>
            <a:ext cx="823972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err="1"/>
              <a:t>ProcessBuilder</a:t>
            </a:r>
            <a:r>
              <a:rPr lang="es-ES" dirty="0"/>
              <a:t> </a:t>
            </a:r>
            <a:r>
              <a:rPr lang="es-ES" dirty="0" err="1"/>
              <a:t>pb</a:t>
            </a:r>
            <a:r>
              <a:rPr lang="es-ES" dirty="0"/>
              <a:t>= new </a:t>
            </a:r>
            <a:r>
              <a:rPr lang="es-ES" dirty="0" err="1"/>
              <a:t>ProcessBuilder</a:t>
            </a:r>
            <a:r>
              <a:rPr lang="es-ES" dirty="0"/>
              <a:t>(</a:t>
            </a:r>
            <a:r>
              <a:rPr lang="es-ES" dirty="0" err="1"/>
              <a:t>args</a:t>
            </a:r>
            <a:r>
              <a:rPr lang="es-ES" dirty="0"/>
              <a:t>);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=</a:t>
            </a:r>
            <a:r>
              <a:rPr lang="es-ES" dirty="0" err="1"/>
              <a:t>pb.start</a:t>
            </a:r>
            <a:r>
              <a:rPr lang="es-ES" dirty="0"/>
              <a:t>();</a:t>
            </a:r>
          </a:p>
          <a:p>
            <a:endParaRPr lang="es-ES" dirty="0"/>
          </a:p>
          <a:p>
            <a:r>
              <a:rPr lang="es-ES" dirty="0"/>
              <a:t>¿Qué es </a:t>
            </a:r>
            <a:r>
              <a:rPr lang="es-ES" dirty="0" err="1"/>
              <a:t>args</a:t>
            </a:r>
            <a:r>
              <a:rPr lang="es-ES" dirty="0"/>
              <a:t>? ¿qué hace en este contexto?</a:t>
            </a:r>
          </a:p>
          <a:p>
            <a:r>
              <a:rPr lang="es-ES" dirty="0"/>
              <a:t>?qué es </a:t>
            </a:r>
            <a:r>
              <a:rPr lang="es-ES" dirty="0" err="1"/>
              <a:t>pb.start</a:t>
            </a:r>
            <a:r>
              <a:rPr lang="es-ES" dirty="0"/>
              <a:t>()? ¿qué devuelve?</a:t>
            </a:r>
          </a:p>
          <a:p>
            <a:r>
              <a:rPr lang="es-ES" dirty="0"/>
              <a:t>¿falta algo en el trozo de código?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581128"/>
            <a:ext cx="796088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 información útil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 err="1"/>
              <a:t>ProcessBuilder</a:t>
            </a:r>
            <a:r>
              <a:rPr lang="es-ES" dirty="0"/>
              <a:t> </a:t>
            </a:r>
            <a:r>
              <a:rPr lang="es-ES" dirty="0" err="1"/>
              <a:t>pb</a:t>
            </a:r>
            <a:r>
              <a:rPr lang="es-ES" dirty="0"/>
              <a:t>= new </a:t>
            </a:r>
            <a:r>
              <a:rPr lang="es-ES" dirty="0" err="1"/>
              <a:t>ProcessBuilder</a:t>
            </a:r>
            <a:r>
              <a:rPr lang="es-ES" dirty="0"/>
              <a:t>(</a:t>
            </a:r>
            <a:r>
              <a:rPr lang="es-ES" dirty="0" err="1"/>
              <a:t>loQueSea</a:t>
            </a:r>
            <a:r>
              <a:rPr lang="es-ES" dirty="0"/>
              <a:t>);</a:t>
            </a:r>
          </a:p>
          <a:p>
            <a:pPr>
              <a:buNone/>
            </a:pP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file</a:t>
            </a:r>
            <a:r>
              <a:rPr lang="es-ES" dirty="0"/>
              <a:t>=new </a:t>
            </a:r>
            <a:r>
              <a:rPr lang="es-ES" dirty="0" err="1"/>
              <a:t>File</a:t>
            </a:r>
            <a:r>
              <a:rPr lang="es-ES" dirty="0"/>
              <a:t>(“nombrefichero.txt”);</a:t>
            </a:r>
          </a:p>
          <a:p>
            <a:pPr>
              <a:buNone/>
            </a:pPr>
            <a:r>
              <a:rPr lang="es-ES" dirty="0" err="1"/>
              <a:t>File</a:t>
            </a:r>
            <a:r>
              <a:rPr lang="es-ES" dirty="0"/>
              <a:t> </a:t>
            </a:r>
            <a:r>
              <a:rPr lang="es-ES" dirty="0" err="1"/>
              <a:t>err</a:t>
            </a:r>
            <a:r>
              <a:rPr lang="es-ES" dirty="0"/>
              <a:t>=new </a:t>
            </a:r>
            <a:r>
              <a:rPr lang="es-ES" dirty="0" err="1"/>
              <a:t>File</a:t>
            </a:r>
            <a:r>
              <a:rPr lang="es-ES" dirty="0"/>
              <a:t>(“error.txt”);</a:t>
            </a:r>
          </a:p>
          <a:p>
            <a:pPr>
              <a:buNone/>
            </a:pPr>
            <a:r>
              <a:rPr lang="es-ES" dirty="0" err="1"/>
              <a:t>pb.redirectOutput</a:t>
            </a:r>
            <a:r>
              <a:rPr lang="es-ES" dirty="0"/>
              <a:t>(</a:t>
            </a:r>
            <a:r>
              <a:rPr lang="es-ES" dirty="0" err="1"/>
              <a:t>file</a:t>
            </a:r>
            <a:r>
              <a:rPr lang="es-ES" dirty="0"/>
              <a:t>);</a:t>
            </a:r>
          </a:p>
          <a:p>
            <a:pPr>
              <a:buNone/>
            </a:pPr>
            <a:r>
              <a:rPr lang="es-ES" dirty="0" err="1"/>
              <a:t>pb.redirectError</a:t>
            </a:r>
            <a:r>
              <a:rPr lang="es-ES" dirty="0"/>
              <a:t>(</a:t>
            </a:r>
            <a:r>
              <a:rPr lang="es-ES" dirty="0" err="1"/>
              <a:t>err</a:t>
            </a:r>
            <a:r>
              <a:rPr lang="es-ES" dirty="0"/>
              <a:t>);</a:t>
            </a:r>
          </a:p>
          <a:p>
            <a:pPr>
              <a:buNone/>
            </a:pPr>
            <a:endParaRPr lang="es-ES" dirty="0"/>
          </a:p>
          <a:p>
            <a:endParaRPr lang="es-ES" dirty="0"/>
          </a:p>
          <a:p>
            <a:r>
              <a:rPr lang="es-ES" dirty="0" err="1"/>
              <a:t>redirectOutput</a:t>
            </a:r>
            <a:r>
              <a:rPr lang="es-ES" dirty="0"/>
              <a:t>(</a:t>
            </a:r>
            <a:r>
              <a:rPr lang="es-ES" dirty="0" err="1"/>
              <a:t>File</a:t>
            </a:r>
            <a:r>
              <a:rPr lang="es-ES" dirty="0"/>
              <a:t> f) </a:t>
            </a:r>
            <a:r>
              <a:rPr lang="es-ES" dirty="0" err="1"/>
              <a:t>Redirecciona</a:t>
            </a:r>
            <a:r>
              <a:rPr lang="es-ES" dirty="0"/>
              <a:t> el </a:t>
            </a:r>
            <a:r>
              <a:rPr lang="es-ES" dirty="0" err="1"/>
              <a:t>standard</a:t>
            </a:r>
            <a:r>
              <a:rPr lang="es-ES" dirty="0"/>
              <a:t> output hacia el fichero indicado.</a:t>
            </a:r>
          </a:p>
          <a:p>
            <a:r>
              <a:rPr lang="es-ES" dirty="0" err="1"/>
              <a:t>redirectError</a:t>
            </a:r>
            <a:r>
              <a:rPr lang="es-ES" dirty="0"/>
              <a:t>(</a:t>
            </a:r>
            <a:r>
              <a:rPr lang="es-ES" dirty="0" err="1"/>
              <a:t>File</a:t>
            </a:r>
            <a:r>
              <a:rPr lang="es-ES" dirty="0"/>
              <a:t> f) </a:t>
            </a:r>
            <a:r>
              <a:rPr lang="es-ES" dirty="0" err="1"/>
              <a:t>Redirecciona</a:t>
            </a:r>
            <a:r>
              <a:rPr lang="es-ES" dirty="0"/>
              <a:t> la salida </a:t>
            </a:r>
            <a:r>
              <a:rPr lang="es-ES"/>
              <a:t>de errores hacia </a:t>
            </a:r>
            <a:r>
              <a:rPr lang="es-ES" dirty="0"/>
              <a:t>el fichero indicado.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Inténtalo tu…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PASO1: crea un programa java que recibe dos números a y b por línea de comando y suma todos los números incluidos entre a y b.</a:t>
            </a:r>
            <a:br>
              <a:rPr lang="es-ES" dirty="0"/>
            </a:br>
            <a:r>
              <a:rPr lang="es-ES" dirty="0"/>
              <a:t>	</a:t>
            </a:r>
            <a:r>
              <a:rPr lang="es-ES" dirty="0" err="1"/>
              <a:t>Ej</a:t>
            </a:r>
            <a:r>
              <a:rPr lang="es-ES" dirty="0"/>
              <a:t>: a=3 b=6 el resultado es 3+4+5+6</a:t>
            </a:r>
          </a:p>
          <a:p>
            <a:endParaRPr lang="es-ES" dirty="0"/>
          </a:p>
          <a:p>
            <a:r>
              <a:rPr lang="es-ES" dirty="0"/>
              <a:t>PASO 2: crea otro programa Java que al ejecutarse crea un nuevo proceso que ejecuta el programa del paso 1</a:t>
            </a:r>
          </a:p>
          <a:p>
            <a:endParaRPr lang="es-ES" dirty="0"/>
          </a:p>
          <a:p>
            <a:r>
              <a:rPr lang="es-ES" dirty="0"/>
              <a:t>PASO 3: ¿cómo puedo mejorar mi programa para que haga su trabajo más rápidamente? ¿cómo puedo comprobarlo?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598A0C-E036-53DE-0B97-AACA2B46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95" y="1123628"/>
            <a:ext cx="6516009" cy="46107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8AA4B0-68A1-86AF-BC9D-B87BC4C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6" y="618733"/>
            <a:ext cx="7687748" cy="56205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Colas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Para organizar el uso del procesador entre los varios procesos concurrentes se usan unas colas:</a:t>
            </a:r>
          </a:p>
          <a:p>
            <a:pPr lvl="1"/>
            <a:r>
              <a:rPr lang="es-ES" dirty="0"/>
              <a:t>Cola de procesos: contiene todos los procesos del sistema</a:t>
            </a:r>
          </a:p>
          <a:p>
            <a:pPr lvl="1"/>
            <a:r>
              <a:rPr lang="es-ES" dirty="0"/>
              <a:t>Cola de procesos preparados: contiene los procesos listos en espera de ejecución</a:t>
            </a:r>
          </a:p>
          <a:p>
            <a:pPr lvl="1"/>
            <a:r>
              <a:rPr lang="es-ES" dirty="0"/>
              <a:t>Cola de dispositivo: contiene los procesos que están a la espera de operaciones I/O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 y proceso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Programa: toda la información almacenada en disco de una aplicación que resuelve una necesidad concreta.</a:t>
            </a:r>
          </a:p>
          <a:p>
            <a:endParaRPr lang="es-ES" dirty="0"/>
          </a:p>
          <a:p>
            <a:r>
              <a:rPr lang="es-ES" dirty="0"/>
              <a:t>Proceso: un programa en ejecución.  Incluye además que el código y los datos, todo lo necesario para la ejecución de dicho programa.</a:t>
            </a:r>
          </a:p>
          <a:p>
            <a:pPr lvl="1"/>
            <a:r>
              <a:rPr lang="es-ES" dirty="0"/>
              <a:t>Contador de programa</a:t>
            </a:r>
          </a:p>
          <a:p>
            <a:pPr lvl="1"/>
            <a:r>
              <a:rPr lang="es-ES" dirty="0"/>
              <a:t>Espacio en memoria </a:t>
            </a:r>
          </a:p>
          <a:p>
            <a:pPr lvl="1"/>
            <a:r>
              <a:rPr lang="es-ES" dirty="0"/>
              <a:t>Estado del procesador</a:t>
            </a:r>
          </a:p>
          <a:p>
            <a:pPr lvl="1"/>
            <a:endParaRPr lang="es-ES" dirty="0"/>
          </a:p>
          <a:p>
            <a:r>
              <a:rPr lang="es-ES" dirty="0"/>
              <a:t>Un proceso es independiente de otros procesos. </a:t>
            </a:r>
          </a:p>
          <a:p>
            <a:pPr lvl="1"/>
            <a:r>
              <a:rPr lang="es-ES" dirty="0"/>
              <a:t>Puede haber más instancias del mismo programa ejecutándose en un determinado momento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A corto plazo: selecciona en la cola de procesos preparados él que se va a ejecutar.</a:t>
            </a:r>
          </a:p>
          <a:p>
            <a:pPr lvl="1"/>
            <a:r>
              <a:rPr lang="es-ES" dirty="0"/>
              <a:t>Sin desalojo o cooperativa: se cambia solo si el proceso se bloquea o termina</a:t>
            </a:r>
          </a:p>
          <a:p>
            <a:pPr lvl="1"/>
            <a:r>
              <a:rPr lang="es-ES" dirty="0" err="1"/>
              <a:t>apropiativa</a:t>
            </a:r>
            <a:r>
              <a:rPr lang="es-ES" dirty="0"/>
              <a:t>:  como en la cooperativa pero además si un proceso con mayor prioridad está listo, este se “apropia” del procesador.</a:t>
            </a:r>
          </a:p>
          <a:p>
            <a:pPr lvl="1"/>
            <a:r>
              <a:rPr lang="es-ES" dirty="0"/>
              <a:t>Tiempo compartido: cada cierto tiempo (cuanto), se desaloja el proceso en ejecución.</a:t>
            </a:r>
          </a:p>
          <a:p>
            <a:r>
              <a:rPr lang="es-ES" dirty="0"/>
              <a:t>A largo plazo:  selecciona cuales procesos “nuevos” tienen que entrar en la cola de procesos preparados. (Regula el número de procesos en memoria)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 de contexto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contexto de un proceso se compone de:</a:t>
            </a:r>
          </a:p>
          <a:p>
            <a:pPr lvl="1"/>
            <a:r>
              <a:rPr lang="es-ES" dirty="0"/>
              <a:t>Estado del proceso</a:t>
            </a:r>
          </a:p>
          <a:p>
            <a:pPr lvl="1"/>
            <a:r>
              <a:rPr lang="es-ES" dirty="0"/>
              <a:t>Estado del procesador (registros)</a:t>
            </a:r>
          </a:p>
          <a:p>
            <a:pPr lvl="1"/>
            <a:r>
              <a:rPr lang="es-ES" dirty="0"/>
              <a:t>Información de gestión de memoria.</a:t>
            </a:r>
          </a:p>
          <a:p>
            <a:pPr lvl="1"/>
            <a:endParaRPr lang="es-ES" dirty="0"/>
          </a:p>
          <a:p>
            <a:r>
              <a:rPr lang="es-ES" dirty="0"/>
              <a:t>Cuando acaba el periodo de tiempo y se cambia de proceso, se guarda el contexto del proceso actual para poder seguir desde donde se ha parado la próxima vez que le toque ser ejecutado.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sistema operativo es el encargado de crear nuevos procesos (porque es quien gestiona los recursos).</a:t>
            </a:r>
          </a:p>
          <a:p>
            <a:r>
              <a:rPr lang="es-ES" dirty="0"/>
              <a:t>Un proceso nuevo se crea siempre bajo petición de otro proceso: un nuevo proceso se crea porque otro proceso pide su creación en su nombre o en nombre del usuario.</a:t>
            </a:r>
          </a:p>
          <a:p>
            <a:endParaRPr lang="es-ES" dirty="0"/>
          </a:p>
          <a:p>
            <a:r>
              <a:rPr lang="es-ES" dirty="0"/>
              <a:t>Cada proceso depende de otro proceso que lo ha creado</a:t>
            </a:r>
          </a:p>
          <a:p>
            <a:pPr lvl="1"/>
            <a:r>
              <a:rPr lang="es-ES" dirty="0"/>
              <a:t>Se crea un árbol de procesos</a:t>
            </a:r>
          </a:p>
          <a:p>
            <a:r>
              <a:rPr lang="es-ES" dirty="0"/>
              <a:t>Cada proceso tiene un identificador de proceso (PID)</a:t>
            </a:r>
          </a:p>
          <a:p>
            <a:r>
              <a:rPr lang="es-ES" dirty="0"/>
              <a:t>Al arrancar el ordenador, se carga el </a:t>
            </a:r>
            <a:r>
              <a:rPr lang="es-ES" dirty="0" err="1"/>
              <a:t>kernel</a:t>
            </a:r>
            <a:r>
              <a:rPr lang="es-ES" dirty="0"/>
              <a:t> en memoria y se ejecuta un primer proceso que será raíz del árbol.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con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Un proceso “padre” crea procesos “hijos” con una operación denominada </a:t>
            </a:r>
            <a:r>
              <a:rPr lang="es-ES" i="1" dirty="0" err="1"/>
              <a:t>create</a:t>
            </a:r>
            <a:endParaRPr lang="es-ES" i="1" dirty="0"/>
          </a:p>
          <a:p>
            <a:r>
              <a:rPr lang="es-ES" dirty="0"/>
              <a:t>padre e hijo trabajan concurrentemente. Si el padre quiere esperar a que el hijo acabe antes de seguir lo puede hacer con la operación </a:t>
            </a:r>
            <a:r>
              <a:rPr lang="es-ES" i="1" dirty="0" err="1"/>
              <a:t>wait</a:t>
            </a:r>
            <a:endParaRPr lang="es-ES" i="1" dirty="0"/>
          </a:p>
          <a:p>
            <a:r>
              <a:rPr lang="es-ES" dirty="0"/>
              <a:t>Padres e hijos tienen distintos espacios de memoria asignados.</a:t>
            </a:r>
          </a:p>
          <a:p>
            <a:r>
              <a:rPr lang="es-ES" dirty="0"/>
              <a:t>Para comunicar, pueden usar ficheros o zonas de memorias compartida</a:t>
            </a:r>
          </a:p>
          <a:p>
            <a:r>
              <a:rPr lang="es-ES" dirty="0"/>
              <a:t>Cuando termina un proceso, se tienen que liberar sus recursos con la operación </a:t>
            </a:r>
            <a:r>
              <a:rPr lang="es-ES" i="1" dirty="0" err="1"/>
              <a:t>exit</a:t>
            </a:r>
            <a:endParaRPr lang="es-ES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padre puede terminar a sus hijos usando la operación </a:t>
            </a:r>
            <a:r>
              <a:rPr lang="es-ES" i="1" dirty="0" err="1"/>
              <a:t>destroy</a:t>
            </a:r>
            <a:endParaRPr lang="es-ES" dirty="0"/>
          </a:p>
          <a:p>
            <a:pPr lvl="1"/>
            <a:r>
              <a:rPr lang="es-ES" i="1" dirty="0"/>
              <a:t>En algunos SO si un proceso termina, no se permite a sus hijos de seguir funcionando</a:t>
            </a:r>
          </a:p>
          <a:p>
            <a:r>
              <a:rPr lang="es-ES" dirty="0"/>
              <a:t>Estas operaciones dependen del SO (no es lo mismo un </a:t>
            </a:r>
            <a:r>
              <a:rPr lang="es-ES" dirty="0" err="1"/>
              <a:t>createprocess</a:t>
            </a:r>
            <a:r>
              <a:rPr lang="es-ES" dirty="0"/>
              <a:t> de </a:t>
            </a:r>
            <a:r>
              <a:rPr lang="es-ES" dirty="0" err="1"/>
              <a:t>windows</a:t>
            </a:r>
            <a:r>
              <a:rPr lang="es-ES" dirty="0"/>
              <a:t> que un </a:t>
            </a:r>
            <a:r>
              <a:rPr lang="es-ES" dirty="0" err="1"/>
              <a:t>fork</a:t>
            </a:r>
            <a:r>
              <a:rPr lang="es-ES" dirty="0"/>
              <a:t> de </a:t>
            </a:r>
            <a:r>
              <a:rPr lang="es-ES" dirty="0" err="1"/>
              <a:t>linux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En caso de Java, la JVM proporciona una capa de abstracción que nos permite ser independientes de lo que  pasa a nivel de SO.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y </a:t>
            </a:r>
            <a:r>
              <a:rPr lang="es-ES" dirty="0" err="1"/>
              <a:t>destroy</a:t>
            </a:r>
            <a:r>
              <a:rPr lang="es-ES" dirty="0"/>
              <a:t> en java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Hemos visto la </a:t>
            </a:r>
            <a:r>
              <a:rPr lang="es-ES" dirty="0" err="1"/>
              <a:t>classe</a:t>
            </a:r>
            <a:r>
              <a:rPr lang="es-ES" dirty="0"/>
              <a:t> </a:t>
            </a:r>
            <a:r>
              <a:rPr lang="es-ES" dirty="0" err="1"/>
              <a:t>ProcessBuilder</a:t>
            </a:r>
            <a:r>
              <a:rPr lang="es-ES" dirty="0"/>
              <a:t> con su método </a:t>
            </a:r>
            <a:r>
              <a:rPr lang="es-ES" dirty="0" err="1"/>
              <a:t>start</a:t>
            </a:r>
            <a:r>
              <a:rPr lang="es-ES" dirty="0"/>
              <a:t>().</a:t>
            </a:r>
          </a:p>
          <a:p>
            <a:endParaRPr lang="es-ES" dirty="0"/>
          </a:p>
          <a:p>
            <a:r>
              <a:rPr lang="es-ES" dirty="0"/>
              <a:t>Una alternativa es la clase </a:t>
            </a:r>
            <a:r>
              <a:rPr lang="es-ES" dirty="0" err="1"/>
              <a:t>Runtime</a:t>
            </a:r>
            <a:r>
              <a:rPr lang="es-ES" dirty="0"/>
              <a:t> con el método </a:t>
            </a:r>
            <a:r>
              <a:rPr lang="es-ES" dirty="0" err="1"/>
              <a:t>exec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Para obtener un objeto </a:t>
            </a:r>
            <a:r>
              <a:rPr lang="es-ES" dirty="0" err="1"/>
              <a:t>Runtime</a:t>
            </a:r>
            <a:r>
              <a:rPr lang="es-ES" dirty="0"/>
              <a:t>, usa el método estático </a:t>
            </a:r>
            <a:r>
              <a:rPr lang="es-ES" dirty="0" err="1"/>
              <a:t>getRuntime</a:t>
            </a:r>
            <a:r>
              <a:rPr lang="es-ES" dirty="0"/>
              <a:t>() de la clase </a:t>
            </a:r>
            <a:r>
              <a:rPr lang="es-ES" dirty="0" err="1"/>
              <a:t>Runtime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La clase </a:t>
            </a:r>
            <a:r>
              <a:rPr lang="es-ES" dirty="0" err="1"/>
              <a:t>Process</a:t>
            </a:r>
            <a:r>
              <a:rPr lang="es-ES" dirty="0"/>
              <a:t> tiene un método </a:t>
            </a:r>
            <a:r>
              <a:rPr lang="es-ES" dirty="0" err="1"/>
              <a:t>destroy</a:t>
            </a:r>
            <a:r>
              <a:rPr lang="es-ES" dirty="0"/>
              <a:t>() para terminar el proceso.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garbage</a:t>
            </a:r>
            <a:r>
              <a:rPr lang="es-ES" dirty="0"/>
              <a:t> </a:t>
            </a:r>
            <a:r>
              <a:rPr lang="es-ES" dirty="0" err="1"/>
              <a:t>collector</a:t>
            </a:r>
            <a:r>
              <a:rPr lang="es-ES" dirty="0"/>
              <a:t> eliminará los recursos cuando les parezca oportuno.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Paso1:Crea un programa </a:t>
            </a:r>
            <a:r>
              <a:rPr lang="es-ES" dirty="0" err="1"/>
              <a:t>PruebaRuntime</a:t>
            </a:r>
            <a:r>
              <a:rPr lang="es-ES" dirty="0"/>
              <a:t> que lanza otro programa  que se le pasa por </a:t>
            </a:r>
            <a:r>
              <a:rPr lang="es-ES" dirty="0" err="1"/>
              <a:t>linea</a:t>
            </a:r>
            <a:r>
              <a:rPr lang="es-ES" dirty="0"/>
              <a:t> de comando.</a:t>
            </a:r>
          </a:p>
          <a:p>
            <a:endParaRPr lang="es-ES" dirty="0"/>
          </a:p>
          <a:p>
            <a:pPr lvl="1"/>
            <a:r>
              <a:rPr lang="es-ES" dirty="0"/>
              <a:t>Ejemplo: java </a:t>
            </a:r>
            <a:r>
              <a:rPr lang="es-ES" dirty="0" err="1"/>
              <a:t>PruebaRuntime</a:t>
            </a:r>
            <a:r>
              <a:rPr lang="es-ES" dirty="0"/>
              <a:t> </a:t>
            </a:r>
            <a:r>
              <a:rPr lang="es-ES" dirty="0" err="1"/>
              <a:t>notepad</a:t>
            </a:r>
            <a:endParaRPr lang="es-ES" dirty="0"/>
          </a:p>
          <a:p>
            <a:r>
              <a:rPr lang="es-ES" dirty="0"/>
              <a:t>Verifica que el programa está funcionando.</a:t>
            </a:r>
          </a:p>
          <a:p>
            <a:r>
              <a:rPr lang="es-ES" dirty="0"/>
              <a:t>Paso2:  haz que el programa </a:t>
            </a:r>
            <a:r>
              <a:rPr lang="es-ES" dirty="0" err="1"/>
              <a:t>PruebaRuntime</a:t>
            </a:r>
            <a:r>
              <a:rPr lang="es-ES" dirty="0"/>
              <a:t> espere 1 segundo después de haber lanzado el programa hijo y a ese punto lo destruya.</a:t>
            </a:r>
          </a:p>
          <a:p>
            <a:pPr lvl="1"/>
            <a:r>
              <a:rPr lang="es-ES" dirty="0"/>
              <a:t>Para esperar, echa un vistazo a la clase </a:t>
            </a:r>
            <a:r>
              <a:rPr lang="es-ES" dirty="0" err="1"/>
              <a:t>Thread</a:t>
            </a:r>
            <a:r>
              <a:rPr lang="es-ES" dirty="0"/>
              <a:t> y su método </a:t>
            </a:r>
            <a:r>
              <a:rPr lang="es-ES" dirty="0" err="1"/>
              <a:t>sleep</a:t>
            </a:r>
            <a:r>
              <a:rPr lang="es-ES" dirty="0"/>
              <a:t>().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189E5-607D-4582-AB2C-106DEA04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BEA15C-5A98-4A77-B57B-73F3962539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Un proceso suele tener tres canales de comunicación:</a:t>
            </a:r>
          </a:p>
          <a:p>
            <a:pPr lvl="1"/>
            <a:r>
              <a:rPr lang="es-ES" dirty="0"/>
              <a:t>Entrada estándar (</a:t>
            </a:r>
            <a:r>
              <a:rPr lang="es-ES" dirty="0" err="1"/>
              <a:t>stdin</a:t>
            </a:r>
            <a:r>
              <a:rPr lang="es-ES" dirty="0"/>
              <a:t>): de donde entran los datos necesarios para la ejecución del programa (no son los parámetros de ejecución, son los datos que se leen mientras se ejecuta el proceso)</a:t>
            </a:r>
          </a:p>
          <a:p>
            <a:pPr lvl="1"/>
            <a:r>
              <a:rPr lang="es-ES" dirty="0"/>
              <a:t>Salida estándar (</a:t>
            </a:r>
            <a:r>
              <a:rPr lang="es-ES" dirty="0" err="1"/>
              <a:t>stdout</a:t>
            </a:r>
            <a:r>
              <a:rPr lang="es-ES" dirty="0"/>
              <a:t>): donde el proceso escribe los resultados que obtiene.  (System.out)</a:t>
            </a:r>
          </a:p>
          <a:p>
            <a:pPr lvl="1"/>
            <a:r>
              <a:rPr lang="es-ES" dirty="0"/>
              <a:t>Salida de error (</a:t>
            </a:r>
            <a:r>
              <a:rPr lang="es-ES" dirty="0" err="1"/>
              <a:t>stderr</a:t>
            </a:r>
            <a:r>
              <a:rPr lang="es-ES" dirty="0"/>
              <a:t>): donde el proceso escribe los mensajes de error. Suele ser lo mismo que el </a:t>
            </a:r>
            <a:r>
              <a:rPr lang="es-ES" dirty="0" err="1"/>
              <a:t>stdout</a:t>
            </a:r>
            <a:r>
              <a:rPr lang="es-ES" dirty="0"/>
              <a:t>, pero puede cambiar. (System.err)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08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 de </a:t>
            </a:r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En Java, al crear un proceso hijo, se crean también flujos de datos que crean una conexión entre padre e hijo</a:t>
            </a:r>
          </a:p>
          <a:p>
            <a:r>
              <a:rPr lang="es-ES" dirty="0"/>
              <a:t>Clase </a:t>
            </a:r>
            <a:r>
              <a:rPr lang="es-ES" dirty="0" err="1"/>
              <a:t>Process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08920"/>
            <a:ext cx="81819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Ejecutable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Un fichero Ejecutable contiene la información para crear un proceso a partir de la información de un programa.</a:t>
            </a:r>
          </a:p>
          <a:p>
            <a:pPr lvl="1"/>
            <a:r>
              <a:rPr lang="es-ES" dirty="0"/>
              <a:t>.</a:t>
            </a:r>
            <a:r>
              <a:rPr lang="es-ES" dirty="0" err="1"/>
              <a:t>exe</a:t>
            </a:r>
            <a:r>
              <a:rPr lang="es-ES" dirty="0"/>
              <a:t> en </a:t>
            </a:r>
            <a:r>
              <a:rPr lang="es-ES" dirty="0" err="1"/>
              <a:t>windows</a:t>
            </a:r>
            <a:endParaRPr lang="es-ES" dirty="0"/>
          </a:p>
          <a:p>
            <a:endParaRPr lang="es-ES" dirty="0"/>
          </a:p>
          <a:p>
            <a:r>
              <a:rPr lang="es-ES" dirty="0"/>
              <a:t>Java no genera .</a:t>
            </a:r>
            <a:r>
              <a:rPr lang="es-ES" dirty="0" err="1"/>
              <a:t>exe</a:t>
            </a:r>
            <a:r>
              <a:rPr lang="es-ES" dirty="0"/>
              <a:t> sino .</a:t>
            </a:r>
            <a:r>
              <a:rPr lang="es-ES" dirty="0" err="1"/>
              <a:t>class</a:t>
            </a:r>
            <a:r>
              <a:rPr lang="es-ES" dirty="0"/>
              <a:t> o .</a:t>
            </a:r>
            <a:r>
              <a:rPr lang="es-ES" dirty="0" err="1"/>
              <a:t>jar</a:t>
            </a:r>
            <a:endParaRPr lang="es-ES" dirty="0"/>
          </a:p>
          <a:p>
            <a:pPr lvl="1"/>
            <a:r>
              <a:rPr lang="es-ES" dirty="0"/>
              <a:t>¿por qué los .</a:t>
            </a:r>
            <a:r>
              <a:rPr lang="es-ES" dirty="0" err="1"/>
              <a:t>class</a:t>
            </a:r>
            <a:r>
              <a:rPr lang="es-ES" dirty="0"/>
              <a:t> no son ejecutables?</a:t>
            </a:r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API de </a:t>
            </a:r>
            <a:r>
              <a:rPr lang="es-ES" dirty="0" err="1"/>
              <a:t>Process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4967"/>
            <a:ext cx="7488831" cy="559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Haz un programa  </a:t>
            </a:r>
            <a:r>
              <a:rPr lang="es-ES" dirty="0" err="1"/>
              <a:t>ProcessCom</a:t>
            </a:r>
            <a:r>
              <a:rPr lang="es-ES" dirty="0"/>
              <a:t> que crea otro proceso (por ejemplo </a:t>
            </a:r>
            <a:r>
              <a:rPr lang="es-ES"/>
              <a:t>un ping) </a:t>
            </a:r>
            <a:r>
              <a:rPr lang="es-ES" dirty="0"/>
              <a:t>pasado por </a:t>
            </a:r>
            <a:r>
              <a:rPr lang="es-ES" dirty="0" err="1"/>
              <a:t>linea</a:t>
            </a:r>
            <a:r>
              <a:rPr lang="es-ES" dirty="0"/>
              <a:t> de comando y recupere la salida de ese proceso para escribirlo en la consola del padre.</a:t>
            </a:r>
          </a:p>
          <a:p>
            <a:endParaRPr lang="es-ES" dirty="0"/>
          </a:p>
          <a:p>
            <a:r>
              <a:rPr lang="es-ES" dirty="0"/>
              <a:t>Vas a necesitar las clases:</a:t>
            </a:r>
          </a:p>
          <a:p>
            <a:pPr lvl="1"/>
            <a:r>
              <a:rPr lang="es-ES" dirty="0" err="1"/>
              <a:t>ProcessBuilder</a:t>
            </a:r>
            <a:endParaRPr lang="es-ES" dirty="0"/>
          </a:p>
          <a:p>
            <a:pPr lvl="1"/>
            <a:r>
              <a:rPr lang="es-ES" dirty="0" err="1"/>
              <a:t>InputStream</a:t>
            </a:r>
            <a:endParaRPr lang="es-ES" dirty="0"/>
          </a:p>
          <a:p>
            <a:pPr lvl="1"/>
            <a:r>
              <a:rPr lang="es-ES" dirty="0" err="1"/>
              <a:t>InputStreamReader</a:t>
            </a:r>
            <a:endParaRPr lang="es-ES" dirty="0"/>
          </a:p>
          <a:p>
            <a:pPr lvl="1"/>
            <a:r>
              <a:rPr lang="es-ES" dirty="0" err="1"/>
              <a:t>BufferedReader</a:t>
            </a:r>
            <a:endParaRPr lang="es-E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ProcessCom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01709-B689-7F29-AD4E-04E5568F20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de los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 información puede estar codificada con distintos formatos.</a:t>
            </a:r>
          </a:p>
          <a:p>
            <a:r>
              <a:rPr lang="es-ES" dirty="0"/>
              <a:t>Para mostrar los datos codificados correctamente, puede ser necesario especificar cómo se reciben los datos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429000"/>
            <a:ext cx="8267256" cy="70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formas de comunicación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Los procesos pueden comunicarse usando otros mecanismos:</a:t>
            </a:r>
          </a:p>
          <a:p>
            <a:pPr lvl="1"/>
            <a:r>
              <a:rPr lang="es-ES" dirty="0"/>
              <a:t>Sockets: lo veremos en futuro</a:t>
            </a:r>
          </a:p>
          <a:p>
            <a:pPr lvl="1"/>
            <a:r>
              <a:rPr lang="es-ES" dirty="0"/>
              <a:t>JNI (Java </a:t>
            </a:r>
            <a:r>
              <a:rPr lang="es-ES" dirty="0" err="1"/>
              <a:t>Native</a:t>
            </a:r>
            <a:r>
              <a:rPr lang="es-ES" dirty="0"/>
              <a:t> Interface): Java normalmente abstrae del SO </a:t>
            </a:r>
            <a:r>
              <a:rPr lang="es-ES" dirty="0" err="1"/>
              <a:t>subyaciente</a:t>
            </a:r>
            <a:r>
              <a:rPr lang="es-ES" dirty="0"/>
              <a:t>. </a:t>
            </a:r>
            <a:br>
              <a:rPr lang="es-ES" dirty="0"/>
            </a:br>
            <a:r>
              <a:rPr lang="es-ES" dirty="0"/>
              <a:t>En determinados casos podríamos necesitar funcionalidades a bajo nivel que nos proporcionaría el uso de otro lenguaje como C.</a:t>
            </a:r>
            <a:br>
              <a:rPr lang="es-ES" dirty="0"/>
            </a:br>
            <a:r>
              <a:rPr lang="es-ES" dirty="0"/>
              <a:t>JNI permite la llamada desde Java a aplicaciones desarrolladas en otros lenguaje.</a:t>
            </a:r>
          </a:p>
          <a:p>
            <a:pPr lvl="1"/>
            <a:r>
              <a:rPr lang="es-ES" dirty="0"/>
              <a:t>Librerías de comunicación no estándares: hay </a:t>
            </a:r>
            <a:r>
              <a:rPr lang="es-ES" dirty="0" err="1"/>
              <a:t>librerias</a:t>
            </a:r>
            <a:r>
              <a:rPr lang="es-ES" dirty="0"/>
              <a:t> que incluyen código nativo que permite trabajar con conceptos de más bajo nivel (memoria compartida, pipes, semáforos).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Sincronización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Los métodos de comunicación se pueden considerar métodos de sincronización.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Las comunicaciones entre padre e hijo usan un canal de comunicación unidireccional bloqueante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Si el padre pide leer la salida </a:t>
            </a:r>
            <a:r>
              <a:rPr lang="es-ES" dirty="0" err="1"/>
              <a:t>stdout</a:t>
            </a:r>
            <a:r>
              <a:rPr lang="es-ES" dirty="0"/>
              <a:t> del hijo usando un </a:t>
            </a:r>
            <a:r>
              <a:rPr lang="es-ES" dirty="0" err="1"/>
              <a:t>InputStream</a:t>
            </a:r>
            <a:r>
              <a:rPr lang="es-ES" dirty="0"/>
              <a:t> se bloquea hasta que el hijo envía datos.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wait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La operación </a:t>
            </a:r>
            <a:r>
              <a:rPr lang="es-ES" dirty="0" err="1"/>
              <a:t>wait</a:t>
            </a:r>
            <a:r>
              <a:rPr lang="es-ES" dirty="0"/>
              <a:t> bloquea el proceso padre hasta que el hijo finaliza su ejecución mediante </a:t>
            </a:r>
            <a:r>
              <a:rPr lang="es-ES" dirty="0" err="1"/>
              <a:t>exit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El padre recibe un número que representa el resultado de la ejecución. </a:t>
            </a:r>
            <a:br>
              <a:rPr lang="es-ES" dirty="0"/>
            </a:br>
            <a:r>
              <a:rPr lang="es-ES" dirty="0"/>
              <a:t>0: ha ido todo bien</a:t>
            </a:r>
            <a:br>
              <a:rPr lang="es-ES" dirty="0"/>
            </a:br>
            <a:r>
              <a:rPr lang="es-ES" dirty="0"/>
              <a:t>otro número: ha habido errores</a:t>
            </a:r>
          </a:p>
          <a:p>
            <a:r>
              <a:rPr lang="es-ES" dirty="0"/>
              <a:t>El método </a:t>
            </a:r>
            <a:r>
              <a:rPr lang="es-ES" dirty="0" err="1"/>
              <a:t>waitFor</a:t>
            </a:r>
            <a:r>
              <a:rPr lang="es-ES" dirty="0"/>
              <a:t>() de la clase </a:t>
            </a:r>
            <a:r>
              <a:rPr lang="es-ES" dirty="0" err="1"/>
              <a:t>Process</a:t>
            </a:r>
            <a:r>
              <a:rPr lang="es-ES" dirty="0"/>
              <a:t>, el padre se puede parar esperando a la terminación del hijo o su interrupción (</a:t>
            </a:r>
            <a:r>
              <a:rPr lang="es-ES" dirty="0" err="1"/>
              <a:t>InterruptedException</a:t>
            </a:r>
            <a:r>
              <a:rPr lang="es-ES" dirty="0"/>
              <a:t>).</a:t>
            </a:r>
          </a:p>
          <a:p>
            <a:r>
              <a:rPr lang="es-ES" dirty="0"/>
              <a:t>El método </a:t>
            </a:r>
            <a:r>
              <a:rPr lang="es-ES" dirty="0" err="1"/>
              <a:t>exitValue</a:t>
            </a:r>
            <a:r>
              <a:rPr lang="es-ES" dirty="0"/>
              <a:t>() devuelve el valor de retorno del proceso hijo.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Paso1:Crea un programa </a:t>
            </a:r>
            <a:r>
              <a:rPr lang="es-ES" dirty="0" err="1"/>
              <a:t>RunAndWait</a:t>
            </a:r>
            <a:r>
              <a:rPr lang="es-ES" dirty="0"/>
              <a:t> que lanza otro proceso pasado por </a:t>
            </a:r>
            <a:r>
              <a:rPr lang="es-ES" dirty="0" err="1"/>
              <a:t>linea</a:t>
            </a:r>
            <a:r>
              <a:rPr lang="es-ES" dirty="0"/>
              <a:t> de comando (</a:t>
            </a:r>
            <a:r>
              <a:rPr lang="es-ES" dirty="0" err="1"/>
              <a:t>notepad</a:t>
            </a:r>
            <a:r>
              <a:rPr lang="es-ES" dirty="0"/>
              <a:t>)</a:t>
            </a:r>
          </a:p>
          <a:p>
            <a:r>
              <a:rPr lang="es-ES" dirty="0"/>
              <a:t>Haz que el proceso padre espere al finalizar del proceso hijo y luego escriba en pantalla qué comando se ha lanzado y qué devolvió.</a:t>
            </a:r>
          </a:p>
          <a:p>
            <a:endParaRPr lang="es-ES" dirty="0"/>
          </a:p>
          <a:p>
            <a:r>
              <a:rPr lang="es-ES" dirty="0"/>
              <a:t>Paso 2: Termina el proceso ping manualmente mientras está en ejecución</a:t>
            </a:r>
          </a:p>
          <a:p>
            <a:r>
              <a:rPr lang="es-ES" dirty="0"/>
              <a:t>¿qué pasa?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Multiproceso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Para crear un programa multiproceso cooperativo se tienen que tener en cuenta distintos aspectos:</a:t>
            </a:r>
          </a:p>
          <a:p>
            <a:pPr lvl="1"/>
            <a:r>
              <a:rPr lang="es-ES" dirty="0"/>
              <a:t>Descomposición funcional: identificar las funciones de la aplicación y qué relaciones tienen entre ellas</a:t>
            </a:r>
          </a:p>
          <a:p>
            <a:pPr lvl="1"/>
            <a:r>
              <a:rPr lang="es-ES" dirty="0"/>
              <a:t>Partición: distribuir las funciones entre los procesos y establecer un esquema de comunicación entre ellos. (maximizar la independencia, puesto que sincronizar procesos cuesta tiempo)</a:t>
            </a:r>
          </a:p>
          <a:p>
            <a:pPr lvl="1"/>
            <a:r>
              <a:rPr lang="es-ES" dirty="0"/>
              <a:t>Implementación: implementar la solución pensada.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concurrente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Es la parte de la programación que permite la posibilidad de tener en ejecución al mismo tiempo múltiples tareas interactivas.</a:t>
            </a:r>
          </a:p>
          <a:p>
            <a:pPr lvl="1"/>
            <a:r>
              <a:rPr lang="es-ES" b="1" dirty="0"/>
              <a:t>Procesador único</a:t>
            </a:r>
            <a:r>
              <a:rPr lang="es-ES" dirty="0"/>
              <a:t>: el sistema operativo reparte el uso del procesador entre procesos. Los procesos parecen funcionar a la vez pero no es así</a:t>
            </a:r>
          </a:p>
          <a:p>
            <a:pPr lvl="1"/>
            <a:r>
              <a:rPr lang="es-ES" b="1" dirty="0"/>
              <a:t>Varios procesadores o núcleos</a:t>
            </a:r>
            <a:r>
              <a:rPr lang="es-ES" dirty="0"/>
              <a:t>:  permite la </a:t>
            </a:r>
            <a:r>
              <a:rPr lang="es-ES" i="1" dirty="0"/>
              <a:t>programación paralela.</a:t>
            </a:r>
            <a:r>
              <a:rPr lang="es-ES" dirty="0"/>
              <a:t> Distintos procesos se ejecutan al mismo tiempo en dos o más procesadores o núcleos distintos. </a:t>
            </a:r>
          </a:p>
          <a:p>
            <a:pPr lvl="1"/>
            <a:r>
              <a:rPr lang="es-ES" b="1" dirty="0"/>
              <a:t>Varios ordenadores</a:t>
            </a:r>
            <a:r>
              <a:rPr lang="es-ES" dirty="0"/>
              <a:t>: permite repartir la carga computacional entre varios ordenadores conectados en red (</a:t>
            </a:r>
            <a:r>
              <a:rPr lang="es-ES" i="1" dirty="0"/>
              <a:t>programación distribuida</a:t>
            </a:r>
            <a:r>
              <a:rPr lang="es-ES" dirty="0"/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Proyecto final UD1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Crea un programa </a:t>
            </a:r>
            <a:r>
              <a:rPr lang="es-ES" dirty="0" err="1"/>
              <a:t>SumWorker</a:t>
            </a:r>
            <a:r>
              <a:rPr lang="es-ES" dirty="0"/>
              <a:t> que lee un número desde su entrada estándar, le suma uno y lo escribe en su salida estándar.</a:t>
            </a:r>
            <a:br>
              <a:rPr lang="es-ES" dirty="0"/>
            </a:br>
            <a:r>
              <a:rPr lang="es-ES" dirty="0"/>
              <a:t>El proceso </a:t>
            </a:r>
            <a:r>
              <a:rPr lang="es-ES" dirty="0" err="1"/>
              <a:t>SumWorker</a:t>
            </a:r>
            <a:r>
              <a:rPr lang="es-ES" dirty="0"/>
              <a:t> no termina nunca. Una vez hecho su trabajo vuelve a hacerlo otra vez.</a:t>
            </a:r>
          </a:p>
          <a:p>
            <a:endParaRPr lang="es-ES" dirty="0"/>
          </a:p>
          <a:p>
            <a:r>
              <a:rPr lang="es-ES" dirty="0"/>
              <a:t>Crea un programa </a:t>
            </a:r>
            <a:r>
              <a:rPr lang="es-ES" dirty="0" err="1"/>
              <a:t>SumManager</a:t>
            </a:r>
            <a:r>
              <a:rPr lang="es-ES" dirty="0"/>
              <a:t>, que lanza un proceso </a:t>
            </a:r>
            <a:r>
              <a:rPr lang="es-ES" dirty="0" err="1"/>
              <a:t>SumWorker</a:t>
            </a:r>
            <a:r>
              <a:rPr lang="es-ES" dirty="0"/>
              <a:t> y luego pide un numero al usuario. El numero recibido se envía al </a:t>
            </a:r>
            <a:r>
              <a:rPr lang="es-ES" dirty="0" err="1"/>
              <a:t>SumWorker</a:t>
            </a:r>
            <a:r>
              <a:rPr lang="es-ES" dirty="0"/>
              <a:t> y la salida se lee en la consola de </a:t>
            </a:r>
            <a:r>
              <a:rPr lang="es-ES" dirty="0" err="1"/>
              <a:t>SumManager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Si el usuario escribe un numero negativo, el programa termina.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SumWorker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432FAF-9249-8224-9D06-8A8E4B50C3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SumManager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EA5616-205E-503C-8BD5-5CC81EDA5F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Programación de Servicios y Procesos, ed. RA-MA</a:t>
            </a:r>
          </a:p>
          <a:p>
            <a:endParaRPr lang="es-ES" dirty="0"/>
          </a:p>
          <a:p>
            <a:r>
              <a:rPr lang="es-ES" dirty="0"/>
              <a:t>API Java, https://docs.oracle.com/javase/8/docs/api/</a:t>
            </a:r>
          </a:p>
          <a:p>
            <a:endParaRPr lang="es-ES" dirty="0"/>
          </a:p>
          <a:p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Overflow</a:t>
            </a:r>
            <a:r>
              <a:rPr lang="es-ES" dirty="0"/>
              <a:t>, https://stackoverflow.com/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Operativo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b="1" dirty="0"/>
          </a:p>
          <a:p>
            <a:r>
              <a:rPr lang="es-ES" b="1" dirty="0" err="1"/>
              <a:t>Kernel</a:t>
            </a:r>
            <a:r>
              <a:rPr lang="es-ES" dirty="0"/>
              <a:t>: parte central del sistema operativo. Implementa las funcionalidades básicas y gestionar los recursos del ordenador.</a:t>
            </a:r>
          </a:p>
          <a:p>
            <a:endParaRPr lang="es-ES" dirty="0"/>
          </a:p>
          <a:p>
            <a:r>
              <a:rPr lang="es-ES" dirty="0"/>
              <a:t>Permite usar los recursos a través de</a:t>
            </a:r>
            <a:r>
              <a:rPr lang="es-ES" b="1" dirty="0"/>
              <a:t> llamadas de sistema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kernel</a:t>
            </a:r>
            <a:r>
              <a:rPr lang="es-ES" dirty="0"/>
              <a:t> funciona en base a </a:t>
            </a:r>
            <a:r>
              <a:rPr lang="es-ES" b="1" dirty="0"/>
              <a:t>interrupciones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Interrupciones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Una interrupción consiste en suspender temporalmente la ejecución de un proceso para que se pueda ejecutar una parte de código del </a:t>
            </a:r>
            <a:r>
              <a:rPr lang="es-ES" dirty="0" err="1"/>
              <a:t>kernel</a:t>
            </a:r>
            <a:r>
              <a:rPr lang="es-ES" dirty="0"/>
              <a:t> que está definida para tratar esa interrupción especifica.</a:t>
            </a:r>
          </a:p>
          <a:p>
            <a:endParaRPr lang="es-ES" dirty="0"/>
          </a:p>
          <a:p>
            <a:r>
              <a:rPr lang="es-ES" dirty="0"/>
              <a:t>Mientras se procesa una interrupción no se pueden recibir otras interrupciones.</a:t>
            </a:r>
          </a:p>
          <a:p>
            <a:endParaRPr lang="es-ES" dirty="0"/>
          </a:p>
          <a:p>
            <a:r>
              <a:rPr lang="es-ES" dirty="0"/>
              <a:t>Al acabar la rutina que trataba la interrupción,  se devuelve el control al proceso que se había suspendido.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Llamadas de sistema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Son aquellas rutinas y funciones proporcionadas por el </a:t>
            </a:r>
            <a:r>
              <a:rPr lang="es-ES" dirty="0" err="1"/>
              <a:t>kernel</a:t>
            </a:r>
            <a:r>
              <a:rPr lang="es-ES" dirty="0"/>
              <a:t> que las aplicaciones pueden llamar para usar de forma correcta los recursos del sistema.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kernel</a:t>
            </a:r>
            <a:r>
              <a:rPr lang="es-ES" dirty="0"/>
              <a:t> proporciona una interfaz a las aplicaciones para que las tareas criticas no se puedan hacer desde la aplicación (lo que podría llevar a errores en el uso de los recursos del sistema) sino se puedan hacer solo a través del </a:t>
            </a:r>
            <a:r>
              <a:rPr lang="es-ES" dirty="0" err="1"/>
              <a:t>kernel</a:t>
            </a:r>
            <a:r>
              <a:rPr lang="es-ES" dirty="0"/>
              <a:t> mismo.</a:t>
            </a:r>
          </a:p>
          <a:p>
            <a:endParaRPr lang="es-ES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Modo usuario y modo </a:t>
            </a:r>
            <a:r>
              <a:rPr lang="es-ES" dirty="0" err="1"/>
              <a:t>kernel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El procesador normalmente funciona en modo usuario, permitiendo a las aplicaciones de ejecutarse.</a:t>
            </a:r>
          </a:p>
          <a:p>
            <a:r>
              <a:rPr lang="es-ES" dirty="0"/>
              <a:t>Cuando el procesador tiene que ejecutar rutinas del </a:t>
            </a:r>
            <a:r>
              <a:rPr lang="es-ES" dirty="0" err="1"/>
              <a:t>kernel</a:t>
            </a:r>
            <a:r>
              <a:rPr lang="es-ES" dirty="0"/>
              <a:t>,  pasa a modo </a:t>
            </a:r>
            <a:r>
              <a:rPr lang="es-ES" dirty="0" err="1"/>
              <a:t>kernel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Una aplicación, cuando tiene que hacer algo critico para el sistema, usa una llamada de sistema. </a:t>
            </a:r>
            <a:br>
              <a:rPr lang="es-ES" dirty="0"/>
            </a:br>
            <a:r>
              <a:rPr lang="es-ES" dirty="0"/>
              <a:t>La llamada de sistema generará una interrupción que suspenderá el proceso actual, ejecutará la rutina del </a:t>
            </a:r>
            <a:r>
              <a:rPr lang="es-ES" dirty="0" err="1"/>
              <a:t>kernel</a:t>
            </a:r>
            <a:r>
              <a:rPr lang="es-ES" dirty="0"/>
              <a:t> que está asociada con la interrupción y luego devolverá el control al proceso original.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Llamadas de sistema e interrupciones</a:t>
            </a:r>
          </a:p>
        </p:txBody>
      </p:sp>
      <p:graphicFrame>
        <p:nvGraphicFramePr>
          <p:cNvPr id="5" name="4 Diagrama"/>
          <p:cNvGraphicFramePr/>
          <p:nvPr/>
        </p:nvGraphicFramePr>
        <p:xfrm>
          <a:off x="323528" y="1397000"/>
          <a:ext cx="8424936" cy="469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350100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aplicación ejecuta una llamada de sistemas que genera una interrupción.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La aplicación se suspende y pasa el control al </a:t>
            </a:r>
            <a:r>
              <a:rPr lang="es-ES" dirty="0" err="1"/>
              <a:t>kernel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372200" y="4005064"/>
            <a:ext cx="24482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Después de haber gestionado la interrupción se devuelve el control a la aplicación.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937</TotalTime>
  <Words>2299</Words>
  <Application>Microsoft Office PowerPoint</Application>
  <PresentationFormat>Presentación en pantalla (4:3)</PresentationFormat>
  <Paragraphs>212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8" baseType="lpstr">
      <vt:lpstr>Bookman Old Style</vt:lpstr>
      <vt:lpstr>Gill Sans MT</vt:lpstr>
      <vt:lpstr>Wingdings</vt:lpstr>
      <vt:lpstr>Wingdings 3</vt:lpstr>
      <vt:lpstr>Origen</vt:lpstr>
      <vt:lpstr>PPS-Tema 1</vt:lpstr>
      <vt:lpstr>Programa y proceso</vt:lpstr>
      <vt:lpstr>Ejecutable</vt:lpstr>
      <vt:lpstr>Programación concurrente</vt:lpstr>
      <vt:lpstr>Sistema Operativo</vt:lpstr>
      <vt:lpstr>Interrupciones</vt:lpstr>
      <vt:lpstr>Llamadas de sistema</vt:lpstr>
      <vt:lpstr>Modo usuario y modo kernel</vt:lpstr>
      <vt:lpstr>Llamadas de sistema e interrupciones</vt:lpstr>
      <vt:lpstr>Estados de un Proceso</vt:lpstr>
      <vt:lpstr>Estados de un Proceso</vt:lpstr>
      <vt:lpstr>Estados de un proceso </vt:lpstr>
      <vt:lpstr>Un poco de práctica…</vt:lpstr>
      <vt:lpstr>…</vt:lpstr>
      <vt:lpstr>Otra información útil</vt:lpstr>
      <vt:lpstr>Inténtalo tu…</vt:lpstr>
      <vt:lpstr>Presentación de PowerPoint</vt:lpstr>
      <vt:lpstr>Presentación de PowerPoint</vt:lpstr>
      <vt:lpstr>Colas de Procesos</vt:lpstr>
      <vt:lpstr>Planificación de procesos</vt:lpstr>
      <vt:lpstr>Cambio de contexto</vt:lpstr>
      <vt:lpstr>Gestión de procesos</vt:lpstr>
      <vt:lpstr>Operaciones con procesos</vt:lpstr>
      <vt:lpstr>Operaciones de procesos</vt:lpstr>
      <vt:lpstr>Create y destroy en java</vt:lpstr>
      <vt:lpstr>ejemplo</vt:lpstr>
      <vt:lpstr>Presentación de PowerPoint</vt:lpstr>
      <vt:lpstr>Comunicación entre procesos</vt:lpstr>
      <vt:lpstr>API de Process</vt:lpstr>
      <vt:lpstr>API de Process</vt:lpstr>
      <vt:lpstr>Ejemplo</vt:lpstr>
      <vt:lpstr>ProcessCom</vt:lpstr>
      <vt:lpstr>Codificación de los datos</vt:lpstr>
      <vt:lpstr>Otras formas de comunicación</vt:lpstr>
      <vt:lpstr>Sincronización de procesos</vt:lpstr>
      <vt:lpstr>wait</vt:lpstr>
      <vt:lpstr>ejemplo</vt:lpstr>
      <vt:lpstr>Presentación de PowerPoint</vt:lpstr>
      <vt:lpstr>Programación Multiproceso</vt:lpstr>
      <vt:lpstr>Proyecto final UD1</vt:lpstr>
      <vt:lpstr>SumWorker</vt:lpstr>
      <vt:lpstr>SumManager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PPS-Tema 1</dc:title>
  <dc:creator>Tetro</dc:creator>
  <cp:lastModifiedBy>SChiesa</cp:lastModifiedBy>
  <cp:revision>93</cp:revision>
  <dcterms:created xsi:type="dcterms:W3CDTF">2017-09-05T16:31:57Z</dcterms:created>
  <dcterms:modified xsi:type="dcterms:W3CDTF">2022-09-25T09:38:07Z</dcterms:modified>
</cp:coreProperties>
</file>