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99" r:id="rId17"/>
    <p:sldId id="270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78" r:id="rId29"/>
    <p:sldId id="277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 autoAdjust="0"/>
    <p:restoredTop sz="94660"/>
  </p:normalViewPr>
  <p:slideViewPr>
    <p:cSldViewPr>
      <p:cViewPr varScale="1">
        <p:scale>
          <a:sx n="107" d="100"/>
          <a:sy n="107" d="100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1F580-1723-425B-A3D1-2DD4775FC750}" type="doc">
      <dgm:prSet loTypeId="urn:microsoft.com/office/officeart/2005/8/layout/h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F6DF2809-9176-4D2B-AAB5-B36153D15220}">
      <dgm:prSet phldrT="[Texto]"/>
      <dgm:spPr/>
      <dgm:t>
        <a:bodyPr/>
        <a:lstStyle/>
        <a:p>
          <a:r>
            <a:rPr lang="es-ES" dirty="0"/>
            <a:t>Código </a:t>
          </a:r>
          <a:br>
            <a:rPr lang="es-ES" dirty="0"/>
          </a:br>
          <a:r>
            <a:rPr lang="es-ES" dirty="0"/>
            <a:t>Datos</a:t>
          </a:r>
          <a:br>
            <a:rPr lang="es-ES" dirty="0"/>
          </a:br>
          <a:r>
            <a:rPr lang="es-ES" dirty="0"/>
            <a:t>Recursos</a:t>
          </a:r>
          <a:br>
            <a:rPr lang="es-ES" dirty="0"/>
          </a:br>
          <a:r>
            <a:rPr lang="es-ES" dirty="0"/>
            <a:t>Registros</a:t>
          </a:r>
          <a:br>
            <a:rPr lang="es-ES" dirty="0"/>
          </a:br>
          <a:r>
            <a:rPr lang="es-ES" dirty="0"/>
            <a:t>Pila</a:t>
          </a:r>
        </a:p>
      </dgm:t>
    </dgm:pt>
    <dgm:pt modelId="{B0A34779-B9A4-46F6-AB0A-E7FDD0C71A59}" type="parTrans" cxnId="{DD0A198F-07A6-47D4-98F6-EADAA8E06EB0}">
      <dgm:prSet/>
      <dgm:spPr/>
      <dgm:t>
        <a:bodyPr/>
        <a:lstStyle/>
        <a:p>
          <a:endParaRPr lang="es-ES"/>
        </a:p>
      </dgm:t>
    </dgm:pt>
    <dgm:pt modelId="{179FECB4-3889-4390-A988-DC935A309A92}" type="sibTrans" cxnId="{DD0A198F-07A6-47D4-98F6-EADAA8E06EB0}">
      <dgm:prSet/>
      <dgm:spPr/>
      <dgm:t>
        <a:bodyPr/>
        <a:lstStyle/>
        <a:p>
          <a:endParaRPr lang="es-ES"/>
        </a:p>
      </dgm:t>
    </dgm:pt>
    <dgm:pt modelId="{64B4587B-9913-4807-B6FF-E7577956BD3C}">
      <dgm:prSet phldrT="[Texto]"/>
      <dgm:spPr/>
      <dgm:t>
        <a:bodyPr/>
        <a:lstStyle/>
        <a:p>
          <a:r>
            <a:rPr lang="es-ES" dirty="0"/>
            <a:t>HILO PRINCIPAL </a:t>
          </a:r>
        </a:p>
      </dgm:t>
    </dgm:pt>
    <dgm:pt modelId="{44E9F949-AB31-44B9-BF00-5B95B74502B5}" type="parTrans" cxnId="{9A9D5290-ECA4-4CB2-AFF1-D72FF449F40A}">
      <dgm:prSet/>
      <dgm:spPr/>
      <dgm:t>
        <a:bodyPr/>
        <a:lstStyle/>
        <a:p>
          <a:endParaRPr lang="es-ES"/>
        </a:p>
      </dgm:t>
    </dgm:pt>
    <dgm:pt modelId="{35C404B7-C5B6-48B2-ADDA-25D4AC602412}" type="sibTrans" cxnId="{9A9D5290-ECA4-4CB2-AFF1-D72FF449F40A}">
      <dgm:prSet/>
      <dgm:spPr/>
      <dgm:t>
        <a:bodyPr/>
        <a:lstStyle/>
        <a:p>
          <a:endParaRPr lang="es-ES"/>
        </a:p>
      </dgm:t>
    </dgm:pt>
    <dgm:pt modelId="{2891B1F3-64DF-487B-8CEB-0D8D88A8BC55}" type="pres">
      <dgm:prSet presAssocID="{4841F580-1723-425B-A3D1-2DD4775FC750}" presName="composite" presStyleCnt="0">
        <dgm:presLayoutVars>
          <dgm:chMax val="1"/>
          <dgm:dir/>
          <dgm:resizeHandles val="exact"/>
        </dgm:presLayoutVars>
      </dgm:prSet>
      <dgm:spPr/>
    </dgm:pt>
    <dgm:pt modelId="{BED63CF3-2C47-4C32-8EA8-ED9AFFF823BA}" type="pres">
      <dgm:prSet presAssocID="{F6DF2809-9176-4D2B-AAB5-B36153D15220}" presName="roof" presStyleLbl="dkBgShp" presStyleIdx="0" presStyleCnt="2"/>
      <dgm:spPr/>
    </dgm:pt>
    <dgm:pt modelId="{C429BC01-AC1F-4B82-A7C3-2204940C04C6}" type="pres">
      <dgm:prSet presAssocID="{F6DF2809-9176-4D2B-AAB5-B36153D15220}" presName="pillars" presStyleCnt="0"/>
      <dgm:spPr/>
    </dgm:pt>
    <dgm:pt modelId="{287EE2B9-C750-4F33-B9B4-0B44076BE9A0}" type="pres">
      <dgm:prSet presAssocID="{F6DF2809-9176-4D2B-AAB5-B36153D15220}" presName="pillar1" presStyleLbl="node1" presStyleIdx="0" presStyleCnt="1">
        <dgm:presLayoutVars>
          <dgm:bulletEnabled val="1"/>
        </dgm:presLayoutVars>
      </dgm:prSet>
      <dgm:spPr/>
    </dgm:pt>
    <dgm:pt modelId="{9D3C48AF-217D-460C-8DB6-E2D39E30A0EE}" type="pres">
      <dgm:prSet presAssocID="{F6DF2809-9176-4D2B-AAB5-B36153D15220}" presName="base" presStyleLbl="dkBgShp" presStyleIdx="1" presStyleCnt="2"/>
      <dgm:spPr/>
    </dgm:pt>
  </dgm:ptLst>
  <dgm:cxnLst>
    <dgm:cxn modelId="{7867F02B-1611-482D-97B8-455453C7C7CE}" type="presOf" srcId="{64B4587B-9913-4807-B6FF-E7577956BD3C}" destId="{287EE2B9-C750-4F33-B9B4-0B44076BE9A0}" srcOrd="0" destOrd="0" presId="urn:microsoft.com/office/officeart/2005/8/layout/hList3"/>
    <dgm:cxn modelId="{F38C165F-FEC7-4086-A3F7-6469EA584C6C}" type="presOf" srcId="{F6DF2809-9176-4D2B-AAB5-B36153D15220}" destId="{BED63CF3-2C47-4C32-8EA8-ED9AFFF823BA}" srcOrd="0" destOrd="0" presId="urn:microsoft.com/office/officeart/2005/8/layout/hList3"/>
    <dgm:cxn modelId="{DE34DD55-78A8-463F-A065-31D07003EDF3}" type="presOf" srcId="{4841F580-1723-425B-A3D1-2DD4775FC750}" destId="{2891B1F3-64DF-487B-8CEB-0D8D88A8BC55}" srcOrd="0" destOrd="0" presId="urn:microsoft.com/office/officeart/2005/8/layout/hList3"/>
    <dgm:cxn modelId="{DD0A198F-07A6-47D4-98F6-EADAA8E06EB0}" srcId="{4841F580-1723-425B-A3D1-2DD4775FC750}" destId="{F6DF2809-9176-4D2B-AAB5-B36153D15220}" srcOrd="0" destOrd="0" parTransId="{B0A34779-B9A4-46F6-AB0A-E7FDD0C71A59}" sibTransId="{179FECB4-3889-4390-A988-DC935A309A92}"/>
    <dgm:cxn modelId="{9A9D5290-ECA4-4CB2-AFF1-D72FF449F40A}" srcId="{F6DF2809-9176-4D2B-AAB5-B36153D15220}" destId="{64B4587B-9913-4807-B6FF-E7577956BD3C}" srcOrd="0" destOrd="0" parTransId="{44E9F949-AB31-44B9-BF00-5B95B74502B5}" sibTransId="{35C404B7-C5B6-48B2-ADDA-25D4AC602412}"/>
    <dgm:cxn modelId="{C53119C4-4582-4075-B20D-87E56E496FFF}" type="presParOf" srcId="{2891B1F3-64DF-487B-8CEB-0D8D88A8BC55}" destId="{BED63CF3-2C47-4C32-8EA8-ED9AFFF823BA}" srcOrd="0" destOrd="0" presId="urn:microsoft.com/office/officeart/2005/8/layout/hList3"/>
    <dgm:cxn modelId="{DA32BA9B-08C1-483D-8AC6-204984E3831B}" type="presParOf" srcId="{2891B1F3-64DF-487B-8CEB-0D8D88A8BC55}" destId="{C429BC01-AC1F-4B82-A7C3-2204940C04C6}" srcOrd="1" destOrd="0" presId="urn:microsoft.com/office/officeart/2005/8/layout/hList3"/>
    <dgm:cxn modelId="{ACA7E867-616F-400F-A98F-3E65394127B1}" type="presParOf" srcId="{C429BC01-AC1F-4B82-A7C3-2204940C04C6}" destId="{287EE2B9-C750-4F33-B9B4-0B44076BE9A0}" srcOrd="0" destOrd="0" presId="urn:microsoft.com/office/officeart/2005/8/layout/hList3"/>
    <dgm:cxn modelId="{7F041B36-8841-4ACB-A7A8-336E98EE76FD}" type="presParOf" srcId="{2891B1F3-64DF-487B-8CEB-0D8D88A8BC55}" destId="{9D3C48AF-217D-460C-8DB6-E2D39E30A0E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9CE61-2476-4C81-990B-DA6A937699B8}" type="doc">
      <dgm:prSet loTypeId="urn:microsoft.com/office/officeart/2005/8/layout/hList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87B97974-2413-4560-86AA-C1D5D4402BC5}">
      <dgm:prSet phldrT="[Texto]"/>
      <dgm:spPr/>
      <dgm:t>
        <a:bodyPr/>
        <a:lstStyle/>
        <a:p>
          <a:r>
            <a:rPr lang="es-ES" dirty="0"/>
            <a:t>Código</a:t>
          </a:r>
          <a:br>
            <a:rPr lang="es-ES" dirty="0"/>
          </a:br>
          <a:r>
            <a:rPr lang="es-ES" dirty="0"/>
            <a:t>Datos</a:t>
          </a:r>
          <a:br>
            <a:rPr lang="es-ES" dirty="0"/>
          </a:br>
          <a:r>
            <a:rPr lang="es-ES" dirty="0"/>
            <a:t>Recursos</a:t>
          </a:r>
        </a:p>
      </dgm:t>
    </dgm:pt>
    <dgm:pt modelId="{2823D061-647B-4359-B7EB-C502BD0A4931}" type="parTrans" cxnId="{9A5252EE-1351-40E0-BF96-4239BC003CFF}">
      <dgm:prSet/>
      <dgm:spPr/>
      <dgm:t>
        <a:bodyPr/>
        <a:lstStyle/>
        <a:p>
          <a:endParaRPr lang="es-ES"/>
        </a:p>
      </dgm:t>
    </dgm:pt>
    <dgm:pt modelId="{D298C09E-09F3-4BCA-ABDC-18665298A0E4}" type="sibTrans" cxnId="{9A5252EE-1351-40E0-BF96-4239BC003CFF}">
      <dgm:prSet/>
      <dgm:spPr/>
      <dgm:t>
        <a:bodyPr/>
        <a:lstStyle/>
        <a:p>
          <a:endParaRPr lang="es-ES"/>
        </a:p>
      </dgm:t>
    </dgm:pt>
    <dgm:pt modelId="{31E25686-510A-4FAB-A5EB-BC6C902F67DF}">
      <dgm:prSet phldrT="[Texto]"/>
      <dgm:spPr/>
      <dgm:t>
        <a:bodyPr/>
        <a:lstStyle/>
        <a:p>
          <a:r>
            <a:rPr lang="es-ES" dirty="0"/>
            <a:t>Registros</a:t>
          </a:r>
        </a:p>
        <a:p>
          <a:br>
            <a:rPr lang="es-ES" dirty="0"/>
          </a:br>
          <a:r>
            <a:rPr lang="es-ES" dirty="0"/>
            <a:t>Pila</a:t>
          </a:r>
        </a:p>
        <a:p>
          <a:endParaRPr lang="es-ES" dirty="0"/>
        </a:p>
        <a:p>
          <a:r>
            <a:rPr lang="es-ES" dirty="0"/>
            <a:t>HILO1</a:t>
          </a:r>
        </a:p>
      </dgm:t>
    </dgm:pt>
    <dgm:pt modelId="{A7058D33-3FAE-4E0C-BE0E-7223D5AD8063}" type="parTrans" cxnId="{3EBAF3E0-8CD3-4AAD-AD75-E7A1FBAD38F9}">
      <dgm:prSet/>
      <dgm:spPr/>
      <dgm:t>
        <a:bodyPr/>
        <a:lstStyle/>
        <a:p>
          <a:endParaRPr lang="es-ES"/>
        </a:p>
      </dgm:t>
    </dgm:pt>
    <dgm:pt modelId="{4979B31F-E7C0-4CD6-ADD2-735D71F01889}" type="sibTrans" cxnId="{3EBAF3E0-8CD3-4AAD-AD75-E7A1FBAD38F9}">
      <dgm:prSet/>
      <dgm:spPr/>
      <dgm:t>
        <a:bodyPr/>
        <a:lstStyle/>
        <a:p>
          <a:endParaRPr lang="es-ES"/>
        </a:p>
      </dgm:t>
    </dgm:pt>
    <dgm:pt modelId="{00D7E5ED-215B-4279-8F60-09FEF971A988}">
      <dgm:prSet phldrT="[Texto]"/>
      <dgm:spPr/>
      <dgm:t>
        <a:bodyPr/>
        <a:lstStyle/>
        <a:p>
          <a:r>
            <a:rPr lang="es-ES" dirty="0"/>
            <a:t>Registros</a:t>
          </a:r>
        </a:p>
        <a:p>
          <a:br>
            <a:rPr lang="es-ES" dirty="0"/>
          </a:br>
          <a:r>
            <a:rPr lang="es-ES" dirty="0"/>
            <a:t>Pila</a:t>
          </a:r>
        </a:p>
        <a:p>
          <a:endParaRPr lang="es-ES" dirty="0"/>
        </a:p>
        <a:p>
          <a:r>
            <a:rPr lang="es-ES" dirty="0"/>
            <a:t>HILO2</a:t>
          </a:r>
        </a:p>
      </dgm:t>
    </dgm:pt>
    <dgm:pt modelId="{8500E5B2-E0C7-42A8-9F2F-526F21D5D7E5}" type="parTrans" cxnId="{1C8A91E7-1EF1-47DC-93E9-8A7564116E77}">
      <dgm:prSet/>
      <dgm:spPr/>
      <dgm:t>
        <a:bodyPr/>
        <a:lstStyle/>
        <a:p>
          <a:endParaRPr lang="es-ES"/>
        </a:p>
      </dgm:t>
    </dgm:pt>
    <dgm:pt modelId="{5BEB5525-3822-452E-82A6-DE1B3D6F47D1}" type="sibTrans" cxnId="{1C8A91E7-1EF1-47DC-93E9-8A7564116E77}">
      <dgm:prSet/>
      <dgm:spPr/>
      <dgm:t>
        <a:bodyPr/>
        <a:lstStyle/>
        <a:p>
          <a:endParaRPr lang="es-ES"/>
        </a:p>
      </dgm:t>
    </dgm:pt>
    <dgm:pt modelId="{01C03E08-641B-4C3F-8182-BD3E21203A64}">
      <dgm:prSet phldrT="[Texto]"/>
      <dgm:spPr/>
      <dgm:t>
        <a:bodyPr/>
        <a:lstStyle/>
        <a:p>
          <a:r>
            <a:rPr lang="es-ES" dirty="0"/>
            <a:t>Registros</a:t>
          </a:r>
        </a:p>
        <a:p>
          <a:br>
            <a:rPr lang="es-ES" dirty="0"/>
          </a:br>
          <a:r>
            <a:rPr lang="es-ES" dirty="0"/>
            <a:t>Pila</a:t>
          </a:r>
        </a:p>
        <a:p>
          <a:endParaRPr lang="es-ES" dirty="0"/>
        </a:p>
        <a:p>
          <a:r>
            <a:rPr lang="es-ES" dirty="0"/>
            <a:t>HILO3</a:t>
          </a:r>
        </a:p>
      </dgm:t>
    </dgm:pt>
    <dgm:pt modelId="{E634E95B-E990-4440-9AD7-D9B24946FA04}" type="parTrans" cxnId="{01E4B23F-6B22-47E0-B96E-2CFD5E8FC0D5}">
      <dgm:prSet/>
      <dgm:spPr/>
      <dgm:t>
        <a:bodyPr/>
        <a:lstStyle/>
        <a:p>
          <a:endParaRPr lang="es-ES"/>
        </a:p>
      </dgm:t>
    </dgm:pt>
    <dgm:pt modelId="{C3834B53-CAD4-4ABA-BE32-168A9431D3F2}" type="sibTrans" cxnId="{01E4B23F-6B22-47E0-B96E-2CFD5E8FC0D5}">
      <dgm:prSet/>
      <dgm:spPr/>
      <dgm:t>
        <a:bodyPr/>
        <a:lstStyle/>
        <a:p>
          <a:endParaRPr lang="es-ES"/>
        </a:p>
      </dgm:t>
    </dgm:pt>
    <dgm:pt modelId="{8F5E9164-423B-4C37-9600-886CF3A943CF}" type="pres">
      <dgm:prSet presAssocID="{EA49CE61-2476-4C81-990B-DA6A937699B8}" presName="composite" presStyleCnt="0">
        <dgm:presLayoutVars>
          <dgm:chMax val="1"/>
          <dgm:dir/>
          <dgm:resizeHandles val="exact"/>
        </dgm:presLayoutVars>
      </dgm:prSet>
      <dgm:spPr/>
    </dgm:pt>
    <dgm:pt modelId="{4CA645E7-C837-4F8A-85AB-4568C48CF726}" type="pres">
      <dgm:prSet presAssocID="{87B97974-2413-4560-86AA-C1D5D4402BC5}" presName="roof" presStyleLbl="dkBgShp" presStyleIdx="0" presStyleCnt="2"/>
      <dgm:spPr/>
    </dgm:pt>
    <dgm:pt modelId="{8BA6E148-C1A1-4C9D-9D71-C135FD6103D6}" type="pres">
      <dgm:prSet presAssocID="{87B97974-2413-4560-86AA-C1D5D4402BC5}" presName="pillars" presStyleCnt="0"/>
      <dgm:spPr/>
    </dgm:pt>
    <dgm:pt modelId="{177392BF-2133-4522-B781-76682FF89638}" type="pres">
      <dgm:prSet presAssocID="{87B97974-2413-4560-86AA-C1D5D4402BC5}" presName="pillar1" presStyleLbl="node1" presStyleIdx="0" presStyleCnt="3">
        <dgm:presLayoutVars>
          <dgm:bulletEnabled val="1"/>
        </dgm:presLayoutVars>
      </dgm:prSet>
      <dgm:spPr/>
    </dgm:pt>
    <dgm:pt modelId="{F5C63A3F-FEB4-4B40-AA66-83CEBDEDE82B}" type="pres">
      <dgm:prSet presAssocID="{00D7E5ED-215B-4279-8F60-09FEF971A988}" presName="pillarX" presStyleLbl="node1" presStyleIdx="1" presStyleCnt="3">
        <dgm:presLayoutVars>
          <dgm:bulletEnabled val="1"/>
        </dgm:presLayoutVars>
      </dgm:prSet>
      <dgm:spPr/>
    </dgm:pt>
    <dgm:pt modelId="{467FBE71-65BE-435D-B9FD-3A4F5AFDB288}" type="pres">
      <dgm:prSet presAssocID="{01C03E08-641B-4C3F-8182-BD3E21203A64}" presName="pillarX" presStyleLbl="node1" presStyleIdx="2" presStyleCnt="3">
        <dgm:presLayoutVars>
          <dgm:bulletEnabled val="1"/>
        </dgm:presLayoutVars>
      </dgm:prSet>
      <dgm:spPr/>
    </dgm:pt>
    <dgm:pt modelId="{3EAE957D-AAA7-4DDC-933F-5B6BBC23DEE0}" type="pres">
      <dgm:prSet presAssocID="{87B97974-2413-4560-86AA-C1D5D4402BC5}" presName="base" presStyleLbl="dkBgShp" presStyleIdx="1" presStyleCnt="2"/>
      <dgm:spPr/>
    </dgm:pt>
  </dgm:ptLst>
  <dgm:cxnLst>
    <dgm:cxn modelId="{BDB48D33-4032-429A-8E4F-1E61F5394B86}" type="presOf" srcId="{EA49CE61-2476-4C81-990B-DA6A937699B8}" destId="{8F5E9164-423B-4C37-9600-886CF3A943CF}" srcOrd="0" destOrd="0" presId="urn:microsoft.com/office/officeart/2005/8/layout/hList3"/>
    <dgm:cxn modelId="{AAEE8436-6855-476E-8C5B-D20A3001B148}" type="presOf" srcId="{87B97974-2413-4560-86AA-C1D5D4402BC5}" destId="{4CA645E7-C837-4F8A-85AB-4568C48CF726}" srcOrd="0" destOrd="0" presId="urn:microsoft.com/office/officeart/2005/8/layout/hList3"/>
    <dgm:cxn modelId="{01E4B23F-6B22-47E0-B96E-2CFD5E8FC0D5}" srcId="{87B97974-2413-4560-86AA-C1D5D4402BC5}" destId="{01C03E08-641B-4C3F-8182-BD3E21203A64}" srcOrd="2" destOrd="0" parTransId="{E634E95B-E990-4440-9AD7-D9B24946FA04}" sibTransId="{C3834B53-CAD4-4ABA-BE32-168A9431D3F2}"/>
    <dgm:cxn modelId="{FB709D89-A6F3-4900-AC06-D7A31DD2E458}" type="presOf" srcId="{31E25686-510A-4FAB-A5EB-BC6C902F67DF}" destId="{177392BF-2133-4522-B781-76682FF89638}" srcOrd="0" destOrd="0" presId="urn:microsoft.com/office/officeart/2005/8/layout/hList3"/>
    <dgm:cxn modelId="{3515DC8F-5C12-4E2A-9F1C-3315E9FCE590}" type="presOf" srcId="{01C03E08-641B-4C3F-8182-BD3E21203A64}" destId="{467FBE71-65BE-435D-B9FD-3A4F5AFDB288}" srcOrd="0" destOrd="0" presId="urn:microsoft.com/office/officeart/2005/8/layout/hList3"/>
    <dgm:cxn modelId="{0B3DEAC1-C75B-4363-B6E1-BDE540E27DE7}" type="presOf" srcId="{00D7E5ED-215B-4279-8F60-09FEF971A988}" destId="{F5C63A3F-FEB4-4B40-AA66-83CEBDEDE82B}" srcOrd="0" destOrd="0" presId="urn:microsoft.com/office/officeart/2005/8/layout/hList3"/>
    <dgm:cxn modelId="{3EBAF3E0-8CD3-4AAD-AD75-E7A1FBAD38F9}" srcId="{87B97974-2413-4560-86AA-C1D5D4402BC5}" destId="{31E25686-510A-4FAB-A5EB-BC6C902F67DF}" srcOrd="0" destOrd="0" parTransId="{A7058D33-3FAE-4E0C-BE0E-7223D5AD8063}" sibTransId="{4979B31F-E7C0-4CD6-ADD2-735D71F01889}"/>
    <dgm:cxn modelId="{1C8A91E7-1EF1-47DC-93E9-8A7564116E77}" srcId="{87B97974-2413-4560-86AA-C1D5D4402BC5}" destId="{00D7E5ED-215B-4279-8F60-09FEF971A988}" srcOrd="1" destOrd="0" parTransId="{8500E5B2-E0C7-42A8-9F2F-526F21D5D7E5}" sibTransId="{5BEB5525-3822-452E-82A6-DE1B3D6F47D1}"/>
    <dgm:cxn modelId="{9A5252EE-1351-40E0-BF96-4239BC003CFF}" srcId="{EA49CE61-2476-4C81-990B-DA6A937699B8}" destId="{87B97974-2413-4560-86AA-C1D5D4402BC5}" srcOrd="0" destOrd="0" parTransId="{2823D061-647B-4359-B7EB-C502BD0A4931}" sibTransId="{D298C09E-09F3-4BCA-ABDC-18665298A0E4}"/>
    <dgm:cxn modelId="{820F7EE8-62B3-4CB1-B2DC-6929801A89BD}" type="presParOf" srcId="{8F5E9164-423B-4C37-9600-886CF3A943CF}" destId="{4CA645E7-C837-4F8A-85AB-4568C48CF726}" srcOrd="0" destOrd="0" presId="urn:microsoft.com/office/officeart/2005/8/layout/hList3"/>
    <dgm:cxn modelId="{442B5916-3968-4519-AB0D-59E335908D9D}" type="presParOf" srcId="{8F5E9164-423B-4C37-9600-886CF3A943CF}" destId="{8BA6E148-C1A1-4C9D-9D71-C135FD6103D6}" srcOrd="1" destOrd="0" presId="urn:microsoft.com/office/officeart/2005/8/layout/hList3"/>
    <dgm:cxn modelId="{A3CE972B-57FA-43A7-8A09-CE152BEFF096}" type="presParOf" srcId="{8BA6E148-C1A1-4C9D-9D71-C135FD6103D6}" destId="{177392BF-2133-4522-B781-76682FF89638}" srcOrd="0" destOrd="0" presId="urn:microsoft.com/office/officeart/2005/8/layout/hList3"/>
    <dgm:cxn modelId="{56CF216B-56CD-49DB-8CBB-D7E2A0760C32}" type="presParOf" srcId="{8BA6E148-C1A1-4C9D-9D71-C135FD6103D6}" destId="{F5C63A3F-FEB4-4B40-AA66-83CEBDEDE82B}" srcOrd="1" destOrd="0" presId="urn:microsoft.com/office/officeart/2005/8/layout/hList3"/>
    <dgm:cxn modelId="{43B478FD-70EC-4C64-9C04-9D9C878752F9}" type="presParOf" srcId="{8BA6E148-C1A1-4C9D-9D71-C135FD6103D6}" destId="{467FBE71-65BE-435D-B9FD-3A4F5AFDB288}" srcOrd="2" destOrd="0" presId="urn:microsoft.com/office/officeart/2005/8/layout/hList3"/>
    <dgm:cxn modelId="{54B9FA68-3045-46F1-B6D6-1443BC45A939}" type="presParOf" srcId="{8F5E9164-423B-4C37-9600-886CF3A943CF}" destId="{3EAE957D-AAA7-4DDC-933F-5B6BBC23DEE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63CF3-2C47-4C32-8EA8-ED9AFFF823BA}">
      <dsp:nvSpPr>
        <dsp:cNvPr id="0" name=""/>
        <dsp:cNvSpPr/>
      </dsp:nvSpPr>
      <dsp:spPr>
        <a:xfrm>
          <a:off x="0" y="0"/>
          <a:ext cx="4041775" cy="148113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Código </a:t>
          </a:r>
          <a:br>
            <a:rPr lang="es-ES" sz="2000" kern="1200" dirty="0"/>
          </a:br>
          <a:r>
            <a:rPr lang="es-ES" sz="2000" kern="1200" dirty="0"/>
            <a:t>Datos</a:t>
          </a:r>
          <a:br>
            <a:rPr lang="es-ES" sz="2000" kern="1200" dirty="0"/>
          </a:br>
          <a:r>
            <a:rPr lang="es-ES" sz="2000" kern="1200" dirty="0"/>
            <a:t>Recursos</a:t>
          </a:r>
          <a:br>
            <a:rPr lang="es-ES" sz="2000" kern="1200" dirty="0"/>
          </a:br>
          <a:r>
            <a:rPr lang="es-ES" sz="2000" kern="1200" dirty="0"/>
            <a:t>Registros</a:t>
          </a:r>
          <a:br>
            <a:rPr lang="es-ES" sz="2000" kern="1200" dirty="0"/>
          </a:br>
          <a:r>
            <a:rPr lang="es-ES" sz="2000" kern="1200" dirty="0"/>
            <a:t>Pila</a:t>
          </a:r>
        </a:p>
      </dsp:txBody>
      <dsp:txXfrm>
        <a:off x="0" y="0"/>
        <a:ext cx="4041775" cy="1481137"/>
      </dsp:txXfrm>
    </dsp:sp>
    <dsp:sp modelId="{287EE2B9-C750-4F33-B9B4-0B44076BE9A0}">
      <dsp:nvSpPr>
        <dsp:cNvPr id="0" name=""/>
        <dsp:cNvSpPr/>
      </dsp:nvSpPr>
      <dsp:spPr>
        <a:xfrm>
          <a:off x="0" y="1481137"/>
          <a:ext cx="4041775" cy="3110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 dirty="0"/>
            <a:t>HILO PRINCIPAL </a:t>
          </a:r>
        </a:p>
      </dsp:txBody>
      <dsp:txXfrm>
        <a:off x="0" y="1481137"/>
        <a:ext cx="4041775" cy="3110388"/>
      </dsp:txXfrm>
    </dsp:sp>
    <dsp:sp modelId="{9D3C48AF-217D-460C-8DB6-E2D39E30A0EE}">
      <dsp:nvSpPr>
        <dsp:cNvPr id="0" name=""/>
        <dsp:cNvSpPr/>
      </dsp:nvSpPr>
      <dsp:spPr>
        <a:xfrm>
          <a:off x="0" y="4591526"/>
          <a:ext cx="4041775" cy="345598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645E7-C837-4F8A-85AB-4568C48CF726}">
      <dsp:nvSpPr>
        <dsp:cNvPr id="0" name=""/>
        <dsp:cNvSpPr/>
      </dsp:nvSpPr>
      <dsp:spPr>
        <a:xfrm>
          <a:off x="0" y="0"/>
          <a:ext cx="4041775" cy="148113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Código</a:t>
          </a:r>
          <a:br>
            <a:rPr lang="es-ES" sz="3100" kern="1200" dirty="0"/>
          </a:br>
          <a:r>
            <a:rPr lang="es-ES" sz="3100" kern="1200" dirty="0"/>
            <a:t>Datos</a:t>
          </a:r>
          <a:br>
            <a:rPr lang="es-ES" sz="3100" kern="1200" dirty="0"/>
          </a:br>
          <a:r>
            <a:rPr lang="es-ES" sz="3100" kern="1200" dirty="0"/>
            <a:t>Recursos</a:t>
          </a:r>
        </a:p>
      </dsp:txBody>
      <dsp:txXfrm>
        <a:off x="0" y="0"/>
        <a:ext cx="4041775" cy="1481137"/>
      </dsp:txXfrm>
    </dsp:sp>
    <dsp:sp modelId="{177392BF-2133-4522-B781-76682FF89638}">
      <dsp:nvSpPr>
        <dsp:cNvPr id="0" name=""/>
        <dsp:cNvSpPr/>
      </dsp:nvSpPr>
      <dsp:spPr>
        <a:xfrm>
          <a:off x="1973" y="1481137"/>
          <a:ext cx="1345942" cy="3110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Registros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ES" sz="2400" kern="1200" dirty="0"/>
          </a:br>
          <a:r>
            <a:rPr lang="es-ES" sz="2400" kern="1200" dirty="0"/>
            <a:t>Pila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HILO1</a:t>
          </a:r>
        </a:p>
      </dsp:txBody>
      <dsp:txXfrm>
        <a:off x="1973" y="1481137"/>
        <a:ext cx="1345942" cy="3110388"/>
      </dsp:txXfrm>
    </dsp:sp>
    <dsp:sp modelId="{F5C63A3F-FEB4-4B40-AA66-83CEBDEDE82B}">
      <dsp:nvSpPr>
        <dsp:cNvPr id="0" name=""/>
        <dsp:cNvSpPr/>
      </dsp:nvSpPr>
      <dsp:spPr>
        <a:xfrm>
          <a:off x="1347916" y="1481137"/>
          <a:ext cx="1345942" cy="3110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Registros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ES" sz="2400" kern="1200" dirty="0"/>
          </a:br>
          <a:r>
            <a:rPr lang="es-ES" sz="2400" kern="1200" dirty="0"/>
            <a:t>Pila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HILO2</a:t>
          </a:r>
        </a:p>
      </dsp:txBody>
      <dsp:txXfrm>
        <a:off x="1347916" y="1481137"/>
        <a:ext cx="1345942" cy="3110388"/>
      </dsp:txXfrm>
    </dsp:sp>
    <dsp:sp modelId="{467FBE71-65BE-435D-B9FD-3A4F5AFDB288}">
      <dsp:nvSpPr>
        <dsp:cNvPr id="0" name=""/>
        <dsp:cNvSpPr/>
      </dsp:nvSpPr>
      <dsp:spPr>
        <a:xfrm>
          <a:off x="2693858" y="1481137"/>
          <a:ext cx="1345942" cy="3110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Registros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ES" sz="2400" kern="1200" dirty="0"/>
          </a:br>
          <a:r>
            <a:rPr lang="es-ES" sz="2400" kern="1200" dirty="0"/>
            <a:t>Pila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HILO3</a:t>
          </a:r>
        </a:p>
      </dsp:txBody>
      <dsp:txXfrm>
        <a:off x="2693858" y="1481137"/>
        <a:ext cx="1345942" cy="3110388"/>
      </dsp:txXfrm>
    </dsp:sp>
    <dsp:sp modelId="{3EAE957D-AAA7-4DDC-933F-5B6BBC23DEE0}">
      <dsp:nvSpPr>
        <dsp:cNvPr id="0" name=""/>
        <dsp:cNvSpPr/>
      </dsp:nvSpPr>
      <dsp:spPr>
        <a:xfrm>
          <a:off x="0" y="4591526"/>
          <a:ext cx="4041775" cy="34559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Tema2: Hilos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de Servicios y Procesos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Implementar </a:t>
            </a:r>
            <a:r>
              <a:rPr lang="es-ES" dirty="0" err="1"/>
              <a:t>Runnable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 interfaz </a:t>
            </a:r>
            <a:r>
              <a:rPr lang="es-ES" dirty="0" err="1"/>
              <a:t>Runnable</a:t>
            </a:r>
            <a:r>
              <a:rPr lang="es-ES" dirty="0"/>
              <a:t> permite a una clase ser un </a:t>
            </a:r>
            <a:r>
              <a:rPr lang="es-ES" dirty="0" err="1"/>
              <a:t>Thread</a:t>
            </a:r>
            <a:r>
              <a:rPr lang="es-ES" dirty="0"/>
              <a:t>.</a:t>
            </a:r>
          </a:p>
          <a:p>
            <a:r>
              <a:rPr lang="es-ES" dirty="0"/>
              <a:t>Hay que implementar el método </a:t>
            </a:r>
            <a:r>
              <a:rPr lang="es-ES" dirty="0" err="1"/>
              <a:t>run</a:t>
            </a:r>
            <a:r>
              <a:rPr lang="es-ES" dirty="0"/>
              <a:t>().</a:t>
            </a:r>
          </a:p>
          <a:p>
            <a:r>
              <a:rPr lang="es-ES" dirty="0"/>
              <a:t>El cuerpo del método </a:t>
            </a:r>
            <a:r>
              <a:rPr lang="es-ES" dirty="0" err="1"/>
              <a:t>run</a:t>
            </a:r>
            <a:r>
              <a:rPr lang="es-ES" dirty="0"/>
              <a:t>() es parecido a un </a:t>
            </a:r>
            <a:r>
              <a:rPr lang="es-ES" dirty="0" err="1"/>
              <a:t>main</a:t>
            </a:r>
            <a:r>
              <a:rPr lang="es-ES" dirty="0"/>
              <a:t> que se ejecuta cuando se activa el hilo</a:t>
            </a:r>
          </a:p>
          <a:p>
            <a:r>
              <a:rPr lang="es-ES" dirty="0"/>
              <a:t>El hilo finaliza cuando finaliza el código del método </a:t>
            </a:r>
            <a:r>
              <a:rPr lang="es-ES" dirty="0" err="1"/>
              <a:t>run</a:t>
            </a:r>
            <a:r>
              <a:rPr lang="es-ES" dirty="0"/>
              <a:t>()</a:t>
            </a:r>
          </a:p>
          <a:p>
            <a:r>
              <a:rPr lang="es-ES" dirty="0"/>
              <a:t>El método </a:t>
            </a:r>
            <a:r>
              <a:rPr lang="es-ES" dirty="0" err="1"/>
              <a:t>run</a:t>
            </a:r>
            <a:r>
              <a:rPr lang="es-ES" dirty="0"/>
              <a:t>() no se llama directamente. El </a:t>
            </a:r>
            <a:r>
              <a:rPr lang="es-ES" dirty="0" err="1"/>
              <a:t>Thread</a:t>
            </a:r>
            <a:r>
              <a:rPr lang="es-ES" dirty="0"/>
              <a:t> se activa usando el método </a:t>
            </a:r>
            <a:r>
              <a:rPr lang="es-ES" dirty="0" err="1"/>
              <a:t>start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¿por qué?</a:t>
            </a:r>
          </a:p>
          <a:p>
            <a:r>
              <a:rPr lang="es-ES" dirty="0"/>
              <a:t>Para arrancar el hilo, se crea una instancia de </a:t>
            </a:r>
            <a:r>
              <a:rPr lang="es-ES" dirty="0" err="1"/>
              <a:t>Thread</a:t>
            </a:r>
            <a:r>
              <a:rPr lang="es-ES" dirty="0"/>
              <a:t> en la clase y se usa su método </a:t>
            </a:r>
            <a:r>
              <a:rPr lang="es-ES" dirty="0" err="1"/>
              <a:t>start</a:t>
            </a:r>
            <a:r>
              <a:rPr lang="es-ES" dirty="0"/>
              <a:t>() para </a:t>
            </a:r>
            <a:r>
              <a:rPr lang="es-ES" dirty="0" err="1"/>
              <a:t>inciarla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Runnable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20888"/>
            <a:ext cx="6122092" cy="231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Extend</a:t>
            </a:r>
            <a:r>
              <a:rPr lang="es-ES" dirty="0"/>
              <a:t> </a:t>
            </a:r>
            <a:r>
              <a:rPr lang="es-ES" dirty="0" err="1"/>
              <a:t>Thread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Thread</a:t>
            </a:r>
            <a:r>
              <a:rPr lang="es-ES" dirty="0"/>
              <a:t> es una clase que ya implementa </a:t>
            </a:r>
            <a:r>
              <a:rPr lang="es-ES" dirty="0" err="1"/>
              <a:t>Runnable</a:t>
            </a:r>
            <a:endParaRPr lang="es-ES" dirty="0"/>
          </a:p>
          <a:p>
            <a:r>
              <a:rPr lang="es-ES" dirty="0"/>
              <a:t>Es responsable de producir hilos funcionales para otras clases</a:t>
            </a:r>
          </a:p>
          <a:p>
            <a:r>
              <a:rPr lang="es-ES" dirty="0"/>
              <a:t>Se sobrescriben los métodos necesarios (</a:t>
            </a:r>
            <a:r>
              <a:rPr lang="es-ES" dirty="0" err="1"/>
              <a:t>run</a:t>
            </a:r>
            <a:r>
              <a:rPr lang="es-ES" dirty="0"/>
              <a:t> en particular)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EjemploThread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92896"/>
            <a:ext cx="6037184" cy="204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PruebaRyT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7168434" cy="26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Thread</a:t>
            </a:r>
            <a:r>
              <a:rPr lang="es-ES" dirty="0"/>
              <a:t> o </a:t>
            </a:r>
            <a:r>
              <a:rPr lang="es-ES" dirty="0" err="1"/>
              <a:t>Runnable</a:t>
            </a:r>
            <a:r>
              <a:rPr lang="es-E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Se implementa </a:t>
            </a:r>
            <a:r>
              <a:rPr lang="es-ES" dirty="0" err="1"/>
              <a:t>Runnable</a:t>
            </a:r>
            <a:r>
              <a:rPr lang="es-ES" dirty="0"/>
              <a:t> si</a:t>
            </a:r>
          </a:p>
          <a:p>
            <a:pPr lvl="1"/>
            <a:r>
              <a:rPr lang="es-ES" dirty="0"/>
              <a:t>Sólo necesitamos </a:t>
            </a:r>
            <a:r>
              <a:rPr lang="es-ES" dirty="0" err="1"/>
              <a:t>sobreescribir</a:t>
            </a:r>
            <a:r>
              <a:rPr lang="es-ES" dirty="0"/>
              <a:t> </a:t>
            </a:r>
            <a:r>
              <a:rPr lang="es-ES" dirty="0" err="1"/>
              <a:t>run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tenemos problemas de herencia múltiple</a:t>
            </a:r>
          </a:p>
          <a:p>
            <a:pPr lvl="1"/>
            <a:r>
              <a:rPr lang="es-ES" dirty="0"/>
              <a:t>Los </a:t>
            </a:r>
            <a:r>
              <a:rPr lang="es-ES" dirty="0" err="1"/>
              <a:t>thread</a:t>
            </a:r>
            <a:r>
              <a:rPr lang="es-ES" dirty="0"/>
              <a:t> pueden compartir el mismo </a:t>
            </a:r>
            <a:r>
              <a:rPr lang="es-ES" dirty="0" err="1"/>
              <a:t>Runnable</a:t>
            </a:r>
            <a:r>
              <a:rPr lang="es-ES" dirty="0"/>
              <a:t> pasado al constructor</a:t>
            </a:r>
          </a:p>
          <a:p>
            <a:pPr lvl="1"/>
            <a:endParaRPr lang="es-ES" dirty="0"/>
          </a:p>
          <a:p>
            <a:r>
              <a:rPr lang="es-ES" dirty="0"/>
              <a:t>Se </a:t>
            </a:r>
            <a:r>
              <a:rPr lang="es-ES" dirty="0" err="1"/>
              <a:t>extende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si</a:t>
            </a:r>
          </a:p>
          <a:p>
            <a:pPr lvl="1"/>
            <a:r>
              <a:rPr lang="es-ES" dirty="0"/>
              <a:t>Necesitamos </a:t>
            </a:r>
            <a:r>
              <a:rPr lang="es-ES" dirty="0" err="1"/>
              <a:t>sobreescribir</a:t>
            </a:r>
            <a:r>
              <a:rPr lang="es-ES" dirty="0"/>
              <a:t> más métodos relacionado con los hilos.</a:t>
            </a:r>
          </a:p>
          <a:p>
            <a:pPr lvl="1"/>
            <a:r>
              <a:rPr lang="es-ES" dirty="0"/>
              <a:t>Cada </a:t>
            </a:r>
            <a:r>
              <a:rPr lang="es-ES" dirty="0" err="1"/>
              <a:t>Thread</a:t>
            </a:r>
            <a:r>
              <a:rPr lang="es-ES" dirty="0"/>
              <a:t> es un objeto independiente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061ABC-58F3-863A-4579-B1BA091F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76672"/>
            <a:ext cx="5228977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Crea un hilo que calcule los primeros n números de la sucesión de </a:t>
            </a:r>
            <a:r>
              <a:rPr lang="es-ES" dirty="0" err="1"/>
              <a:t>Fibonacci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N </a:t>
            </a:r>
            <a:r>
              <a:rPr lang="es-ES" sz="1800" dirty="0"/>
              <a:t>(i)</a:t>
            </a:r>
            <a:r>
              <a:rPr lang="es-ES" dirty="0"/>
              <a:t>=N </a:t>
            </a:r>
            <a:r>
              <a:rPr lang="es-ES" sz="1600" dirty="0"/>
              <a:t>(i-1) </a:t>
            </a:r>
            <a:r>
              <a:rPr lang="es-ES" dirty="0"/>
              <a:t>+N </a:t>
            </a:r>
            <a:r>
              <a:rPr lang="es-ES" sz="1600" dirty="0"/>
              <a:t>(i-2)</a:t>
            </a:r>
          </a:p>
          <a:p>
            <a:r>
              <a:rPr lang="es-ES" sz="1600" dirty="0"/>
              <a:t>N(1)=1</a:t>
            </a:r>
          </a:p>
          <a:p>
            <a:r>
              <a:rPr lang="es-ES" sz="1600" dirty="0"/>
              <a:t>N(2)=2</a:t>
            </a:r>
          </a:p>
          <a:p>
            <a:r>
              <a:rPr lang="es-ES" dirty="0"/>
              <a:t>El </a:t>
            </a:r>
            <a:r>
              <a:rPr lang="es-ES" dirty="0" err="1"/>
              <a:t>parametro</a:t>
            </a:r>
            <a:r>
              <a:rPr lang="es-ES" dirty="0"/>
              <a:t> n se pasará al crear el constructor.</a:t>
            </a:r>
          </a:p>
          <a:p>
            <a:endParaRPr lang="es-ES" dirty="0"/>
          </a:p>
          <a:p>
            <a:r>
              <a:rPr lang="es-ES" dirty="0"/>
              <a:t>Crea dos versiones, una que use </a:t>
            </a:r>
            <a:r>
              <a:rPr lang="es-ES" dirty="0" err="1"/>
              <a:t>Runnable</a:t>
            </a:r>
            <a:r>
              <a:rPr lang="es-ES" dirty="0"/>
              <a:t> y otra que use </a:t>
            </a:r>
            <a:r>
              <a:rPr lang="es-ES"/>
              <a:t>Thread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2"/>
            <a:ext cx="7848872" cy="640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0"/>
            <a:ext cx="7416824" cy="667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dirty="0" err="1"/>
              <a:t>Thread</a:t>
            </a:r>
            <a:r>
              <a:rPr lang="es-ES" dirty="0"/>
              <a:t> (o hilo o subproceso) es</a:t>
            </a:r>
          </a:p>
          <a:p>
            <a:pPr lvl="1"/>
            <a:r>
              <a:rPr lang="es-ES" dirty="0"/>
              <a:t>La unidad básica de ejecución de un SO</a:t>
            </a:r>
          </a:p>
          <a:p>
            <a:pPr lvl="1"/>
            <a:r>
              <a:rPr lang="es-ES" dirty="0"/>
              <a:t>Una </a:t>
            </a:r>
            <a:r>
              <a:rPr lang="es-ES" dirty="0" err="1"/>
              <a:t>carácteristica</a:t>
            </a:r>
            <a:r>
              <a:rPr lang="es-ES" dirty="0"/>
              <a:t> que permite a una aplicación realizar varias tareas a la vez</a:t>
            </a:r>
          </a:p>
          <a:p>
            <a:pPr lvl="1"/>
            <a:r>
              <a:rPr lang="es-ES" dirty="0"/>
              <a:t>Las partes que corren separadamente dentro de un programa</a:t>
            </a:r>
          </a:p>
          <a:p>
            <a:pPr lvl="1"/>
            <a:r>
              <a:rPr lang="es-ES" dirty="0"/>
              <a:t>La secuencia de código que está en ejecución dentro del contexto de un proceso</a:t>
            </a:r>
          </a:p>
          <a:p>
            <a:pPr>
              <a:buNone/>
            </a:pPr>
            <a:endParaRPr lang="es-ES" dirty="0"/>
          </a:p>
          <a:p>
            <a:r>
              <a:rPr lang="es-ES" dirty="0"/>
              <a:t>En java, al lanzar un proceso se crea un </a:t>
            </a:r>
            <a:r>
              <a:rPr lang="es-ES" dirty="0" err="1"/>
              <a:t>Thread</a:t>
            </a:r>
            <a:r>
              <a:rPr lang="es-ES" dirty="0"/>
              <a:t> que ejecuta el </a:t>
            </a:r>
            <a:r>
              <a:rPr lang="es-ES" dirty="0" err="1"/>
              <a:t>main</a:t>
            </a:r>
            <a:endParaRPr lang="es-ES" dirty="0"/>
          </a:p>
          <a:p>
            <a:pPr>
              <a:buNone/>
            </a:pP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 de hilos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Hay dos formas para parar un hilo y hacerle esperar.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sleep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millis</a:t>
            </a:r>
            <a:r>
              <a:rPr lang="es-ES" dirty="0"/>
              <a:t>)  este método estático de la clase </a:t>
            </a:r>
            <a:r>
              <a:rPr lang="es-ES" dirty="0" err="1"/>
              <a:t>Thread</a:t>
            </a:r>
            <a:r>
              <a:rPr lang="es-ES" dirty="0"/>
              <a:t> suspende el hilo por un periodo de </a:t>
            </a:r>
            <a:r>
              <a:rPr lang="es-ES" dirty="0" err="1"/>
              <a:t>millis</a:t>
            </a:r>
            <a:r>
              <a:rPr lang="es-ES" dirty="0"/>
              <a:t> milisegundos.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join</a:t>
            </a:r>
            <a:r>
              <a:rPr lang="es-ES" dirty="0"/>
              <a:t>() este método, lanzado sobre un Objeto de tipo </a:t>
            </a:r>
            <a:r>
              <a:rPr lang="es-ES" dirty="0" err="1"/>
              <a:t>Thread</a:t>
            </a:r>
            <a:r>
              <a:rPr lang="es-ES" dirty="0"/>
              <a:t>, hace esperar el hilo lanzador a la espera que el </a:t>
            </a:r>
            <a:r>
              <a:rPr lang="es-ES" dirty="0" err="1"/>
              <a:t>Thread</a:t>
            </a:r>
            <a:r>
              <a:rPr lang="es-ES" dirty="0"/>
              <a:t> sobre el que se ha lanzado acabe su ejecución (si el </a:t>
            </a:r>
            <a:r>
              <a:rPr lang="es-ES" dirty="0" err="1"/>
              <a:t>Thread</a:t>
            </a:r>
            <a:r>
              <a:rPr lang="es-ES" dirty="0"/>
              <a:t> Ta lanza </a:t>
            </a:r>
            <a:r>
              <a:rPr lang="es-ES" dirty="0" err="1"/>
              <a:t>Tb.join</a:t>
            </a:r>
            <a:r>
              <a:rPr lang="es-ES" dirty="0"/>
              <a:t>(), Ta se parará hasta que Tb haya terminado su ejecución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 sobre </a:t>
            </a:r>
            <a:r>
              <a:rPr lang="es-ES" dirty="0" err="1"/>
              <a:t>destroy</a:t>
            </a:r>
            <a:r>
              <a:rPr lang="es-ES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No existe </a:t>
            </a:r>
            <a:r>
              <a:rPr lang="es-ES" dirty="0" err="1"/>
              <a:t>destroy</a:t>
            </a:r>
            <a:r>
              <a:rPr lang="es-ES" dirty="0"/>
              <a:t>() para los </a:t>
            </a:r>
            <a:r>
              <a:rPr lang="es-ES" dirty="0" err="1"/>
              <a:t>Threads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Existe pero no está implementado. Podría generar problemas…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Existe </a:t>
            </a:r>
            <a:r>
              <a:rPr lang="es-ES" dirty="0" err="1"/>
              <a:t>destroy</a:t>
            </a:r>
            <a:r>
              <a:rPr lang="es-ES" dirty="0"/>
              <a:t>() para  </a:t>
            </a:r>
            <a:r>
              <a:rPr lang="es-ES" dirty="0" err="1"/>
              <a:t>Process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Interrupt</a:t>
            </a:r>
            <a:r>
              <a:rPr lang="es-ES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Las operaciones de espera, pueden ser interrumpidas por otros </a:t>
            </a:r>
            <a:r>
              <a:rPr lang="es-ES" dirty="0" err="1"/>
              <a:t>Threads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 el </a:t>
            </a:r>
            <a:r>
              <a:rPr lang="es-ES" dirty="0" err="1"/>
              <a:t>Thread</a:t>
            </a:r>
            <a:r>
              <a:rPr lang="es-ES" dirty="0"/>
              <a:t> es interrumpido mientras está ejecutando un método que lanza </a:t>
            </a:r>
            <a:r>
              <a:rPr lang="es-ES" dirty="0" err="1"/>
              <a:t>InterruptedException</a:t>
            </a:r>
            <a:r>
              <a:rPr lang="es-ES" dirty="0"/>
              <a:t> (como </a:t>
            </a:r>
            <a:r>
              <a:rPr lang="es-ES" dirty="0" err="1"/>
              <a:t>join</a:t>
            </a:r>
            <a:r>
              <a:rPr lang="es-ES" dirty="0"/>
              <a:t> o </a:t>
            </a:r>
            <a:r>
              <a:rPr lang="es-ES" dirty="0" err="1"/>
              <a:t>sleep</a:t>
            </a:r>
            <a:r>
              <a:rPr lang="es-ES" dirty="0"/>
              <a:t>), entonces se </a:t>
            </a:r>
            <a:r>
              <a:rPr lang="es-ES" dirty="0" err="1"/>
              <a:t>desperterá</a:t>
            </a:r>
            <a:r>
              <a:rPr lang="es-ES" dirty="0"/>
              <a:t> y recibirá esa Excepción.</a:t>
            </a:r>
          </a:p>
          <a:p>
            <a:pPr lvl="1"/>
            <a:r>
              <a:rPr lang="es-ES" dirty="0"/>
              <a:t>Si no, no pasa nada, pero el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debéría</a:t>
            </a:r>
            <a:r>
              <a:rPr lang="es-ES" dirty="0"/>
              <a:t> comprobar </a:t>
            </a:r>
            <a:r>
              <a:rPr lang="es-ES" dirty="0" err="1"/>
              <a:t>periodicamente</a:t>
            </a:r>
            <a:r>
              <a:rPr lang="es-ES" dirty="0"/>
              <a:t> si ha sido interrumpido con el método </a:t>
            </a:r>
            <a:r>
              <a:rPr lang="es-ES" dirty="0" err="1"/>
              <a:t>interrupted</a:t>
            </a:r>
            <a:r>
              <a:rPr lang="es-ES" dirty="0"/>
              <a:t>() y actuar de consecuencia si lo ha sido.</a:t>
            </a:r>
          </a:p>
          <a:p>
            <a:endParaRPr lang="es-ES" dirty="0"/>
          </a:p>
          <a:p>
            <a:r>
              <a:rPr lang="es-ES" dirty="0"/>
              <a:t>Para hacer un </a:t>
            </a:r>
            <a:r>
              <a:rPr lang="es-ES" dirty="0" err="1"/>
              <a:t>destroy</a:t>
            </a:r>
            <a:r>
              <a:rPr lang="es-ES" dirty="0"/>
              <a:t> puedes usar una </a:t>
            </a:r>
            <a:r>
              <a:rPr lang="es-ES" dirty="0" err="1"/>
              <a:t>interrupt</a:t>
            </a:r>
            <a:r>
              <a:rPr lang="es-ES" dirty="0"/>
              <a:t>() y hacer que el </a:t>
            </a:r>
            <a:r>
              <a:rPr lang="es-ES" dirty="0" err="1"/>
              <a:t>Thread</a:t>
            </a:r>
            <a:r>
              <a:rPr lang="es-ES" dirty="0"/>
              <a:t> se destruya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isAlive</a:t>
            </a:r>
            <a:r>
              <a:rPr lang="es-ES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Permite preguntar si un </a:t>
            </a:r>
            <a:r>
              <a:rPr lang="es-ES" dirty="0" err="1"/>
              <a:t>Thread</a:t>
            </a:r>
            <a:r>
              <a:rPr lang="es-ES" dirty="0"/>
              <a:t> sigue vivo o si ha terminado su ejecución.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Crea un programa que lanza otro </a:t>
            </a:r>
            <a:r>
              <a:rPr lang="es-ES" dirty="0" err="1"/>
              <a:t>thread</a:t>
            </a:r>
            <a:r>
              <a:rPr lang="es-ES" dirty="0"/>
              <a:t> y se queda a la espera de que acabe antes de seguir trabajando.</a:t>
            </a:r>
          </a:p>
          <a:p>
            <a:endParaRPr lang="es-ES" dirty="0"/>
          </a:p>
          <a:p>
            <a:r>
              <a:rPr lang="es-ES" dirty="0"/>
              <a:t>Versión dos:</a:t>
            </a:r>
          </a:p>
          <a:p>
            <a:pPr lvl="1"/>
            <a:r>
              <a:rPr lang="es-ES" dirty="0"/>
              <a:t>Haz que el hijo se quede parado por 5 segundos y que el padre, antes de lanzar el </a:t>
            </a:r>
            <a:r>
              <a:rPr lang="es-ES" dirty="0" err="1"/>
              <a:t>join</a:t>
            </a:r>
            <a:r>
              <a:rPr lang="es-ES" dirty="0"/>
              <a:t>() lo interrumpa.</a:t>
            </a:r>
          </a:p>
          <a:p>
            <a:pPr lvl="1"/>
            <a:r>
              <a:rPr lang="es-ES" dirty="0"/>
              <a:t>La gestión de la interrupción será esperar dos segundos más y acabar.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480383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C0C235-3095-349F-4323-47AF9917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83" y="332656"/>
            <a:ext cx="7464035" cy="61926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</a:t>
            </a:r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Compartir un dato entre </a:t>
            </a:r>
            <a:r>
              <a:rPr lang="es-ES" dirty="0" err="1"/>
              <a:t>Threads</a:t>
            </a:r>
            <a:r>
              <a:rPr lang="es-ES" dirty="0"/>
              <a:t> es bastante </a:t>
            </a:r>
            <a:r>
              <a:rPr lang="es-ES" dirty="0" err="1"/>
              <a:t>facil</a:t>
            </a:r>
            <a:r>
              <a:rPr lang="es-ES" dirty="0"/>
              <a:t>, puesto que comparten memoria.</a:t>
            </a:r>
          </a:p>
          <a:p>
            <a:endParaRPr lang="es-ES" dirty="0"/>
          </a:p>
          <a:p>
            <a:r>
              <a:rPr lang="es-ES" dirty="0"/>
              <a:t>Simplemente puedo usar un </a:t>
            </a:r>
            <a:r>
              <a:rPr lang="es-ES" dirty="0" err="1"/>
              <a:t>Objecto</a:t>
            </a:r>
            <a:r>
              <a:rPr lang="es-ES" dirty="0"/>
              <a:t> compartido entre los varios </a:t>
            </a:r>
            <a:r>
              <a:rPr lang="es-ES" dirty="0" err="1"/>
              <a:t>Threads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Lo que se complica es la sincronización…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Crea unas clases con las siguientes características:</a:t>
            </a:r>
          </a:p>
          <a:p>
            <a:r>
              <a:rPr lang="es-ES" dirty="0"/>
              <a:t>Clase Mensaje</a:t>
            </a:r>
          </a:p>
          <a:p>
            <a:pPr lvl="1"/>
            <a:r>
              <a:rPr lang="es-ES" dirty="0"/>
              <a:t>Contiene una variable </a:t>
            </a:r>
            <a:r>
              <a:rPr lang="es-ES" dirty="0" err="1"/>
              <a:t>String</a:t>
            </a:r>
            <a:r>
              <a:rPr lang="es-ES" dirty="0"/>
              <a:t> y sus </a:t>
            </a:r>
            <a:r>
              <a:rPr lang="es-ES" dirty="0" err="1"/>
              <a:t>getter</a:t>
            </a:r>
            <a:r>
              <a:rPr lang="es-ES" dirty="0"/>
              <a:t> y setter</a:t>
            </a:r>
          </a:p>
          <a:p>
            <a:pPr lvl="1"/>
            <a:endParaRPr lang="es-ES" dirty="0"/>
          </a:p>
          <a:p>
            <a:r>
              <a:rPr lang="es-ES" dirty="0"/>
              <a:t>Clase </a:t>
            </a:r>
            <a:r>
              <a:rPr lang="es-ES" dirty="0" err="1"/>
              <a:t>MiThread</a:t>
            </a:r>
            <a:endParaRPr lang="es-ES" dirty="0"/>
          </a:p>
          <a:p>
            <a:r>
              <a:rPr lang="es-ES" dirty="0"/>
              <a:t>Contiene una variable de tipo Mensaje</a:t>
            </a:r>
          </a:p>
          <a:p>
            <a:r>
              <a:rPr lang="es-ES" dirty="0"/>
              <a:t>el </a:t>
            </a:r>
            <a:r>
              <a:rPr lang="es-ES" dirty="0" err="1"/>
              <a:t>run</a:t>
            </a:r>
            <a:r>
              <a:rPr lang="es-ES" dirty="0"/>
              <a:t>() modifica el contenido de Mensaje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¿Puedo compartir </a:t>
            </a:r>
            <a:r>
              <a:rPr lang="es-ES" dirty="0" err="1"/>
              <a:t>Objectos</a:t>
            </a:r>
            <a:r>
              <a:rPr lang="es-ES" dirty="0"/>
              <a:t> entre Procesos? Considera las implicaciones de tu respuesta.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3552A005-AA9A-58F5-15CD-C75E8E5C1189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Thread</a:t>
            </a:r>
            <a:r>
              <a:rPr lang="es-ES" dirty="0"/>
              <a:t>: comunicación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</a:t>
            </a:r>
            <a:r>
              <a:rPr lang="es-ES" dirty="0"/>
              <a:t>: comunicación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MiMain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Cree un objeto de la clase Mensaje </a:t>
            </a:r>
          </a:p>
          <a:p>
            <a:pPr lvl="1"/>
            <a:r>
              <a:rPr lang="es-ES" dirty="0"/>
              <a:t>Cree una instancia de la clase </a:t>
            </a:r>
            <a:r>
              <a:rPr lang="es-ES" dirty="0" err="1"/>
              <a:t>MiThread</a:t>
            </a:r>
            <a:r>
              <a:rPr lang="es-ES" dirty="0"/>
              <a:t> pasando el objeto </a:t>
            </a:r>
            <a:r>
              <a:rPr lang="es-ES" dirty="0" err="1"/>
              <a:t>Mesaje</a:t>
            </a:r>
            <a:r>
              <a:rPr lang="es-ES" dirty="0"/>
              <a:t> como </a:t>
            </a:r>
            <a:r>
              <a:rPr lang="es-ES" dirty="0" err="1"/>
              <a:t>parametro</a:t>
            </a:r>
            <a:r>
              <a:rPr lang="es-ES" dirty="0"/>
              <a:t> del constructor.</a:t>
            </a:r>
          </a:p>
          <a:p>
            <a:pPr lvl="1"/>
            <a:r>
              <a:rPr lang="es-ES" dirty="0"/>
              <a:t>Ejecuta el </a:t>
            </a:r>
            <a:r>
              <a:rPr lang="es-ES" dirty="0" err="1"/>
              <a:t>start</a:t>
            </a:r>
            <a:r>
              <a:rPr lang="es-ES" dirty="0"/>
              <a:t>() sobre el </a:t>
            </a:r>
            <a:r>
              <a:rPr lang="es-ES" dirty="0" err="1"/>
              <a:t>MiThread</a:t>
            </a:r>
            <a:endParaRPr lang="es-ES" dirty="0"/>
          </a:p>
          <a:p>
            <a:pPr lvl="1"/>
            <a:r>
              <a:rPr lang="es-ES" dirty="0"/>
              <a:t>Espere 3 segundos</a:t>
            </a:r>
          </a:p>
          <a:p>
            <a:pPr lvl="1"/>
            <a:r>
              <a:rPr lang="es-ES" dirty="0"/>
              <a:t>Escriba en pantalla el contenido de Mensaje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y </a:t>
            </a:r>
            <a:r>
              <a:rPr lang="es-ES" dirty="0" err="1"/>
              <a:t>Thread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 crear un proceso, el SO le asigna recursos y memoria que necesita para ejecutarse (y que conforman su contexto)</a:t>
            </a:r>
          </a:p>
          <a:p>
            <a:r>
              <a:rPr lang="es-ES" dirty="0"/>
              <a:t>Los hilos se ejecutan dentro del contexto de un programa.</a:t>
            </a:r>
          </a:p>
          <a:p>
            <a:r>
              <a:rPr lang="es-ES" dirty="0"/>
              <a:t>Los procesos tienen espacios de memoria independientes.</a:t>
            </a:r>
          </a:p>
          <a:p>
            <a:r>
              <a:rPr lang="es-ES" dirty="0"/>
              <a:t>Los hilos que dependen de un mismo proceso, comparten la memoria del proceso entre ellos.</a:t>
            </a:r>
          </a:p>
          <a:p>
            <a:endParaRPr lang="es-ES" dirty="0"/>
          </a:p>
          <a:p>
            <a:r>
              <a:rPr lang="es-ES" dirty="0"/>
              <a:t>Un programa en ejecución (proceso) puede realizar distintas tareas (</a:t>
            </a:r>
            <a:r>
              <a:rPr lang="es-ES" dirty="0" err="1"/>
              <a:t>threads</a:t>
            </a:r>
            <a:r>
              <a:rPr lang="es-ES" dirty="0"/>
              <a:t>) al miso tiempo.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Prioridad de Hilos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SO decide qué proceso va en ejecución.</a:t>
            </a:r>
          </a:p>
          <a:p>
            <a:r>
              <a:rPr lang="es-ES" dirty="0"/>
              <a:t>Dentro del proceso, se necesita un planificador para saber cuales hilos se ejecutan (esto depende también del hardware)</a:t>
            </a:r>
          </a:p>
          <a:p>
            <a:r>
              <a:rPr lang="es-ES" dirty="0"/>
              <a:t>En java, para esta tarea, se usa un planificador </a:t>
            </a:r>
            <a:r>
              <a:rPr lang="es-ES" dirty="0" err="1"/>
              <a:t>apropiativo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Los </a:t>
            </a:r>
            <a:r>
              <a:rPr lang="es-ES" dirty="0" err="1"/>
              <a:t>threads</a:t>
            </a:r>
            <a:r>
              <a:rPr lang="es-ES" dirty="0"/>
              <a:t> tienen una prioridad asociada.</a:t>
            </a:r>
          </a:p>
          <a:p>
            <a:pPr lvl="1"/>
            <a:r>
              <a:rPr lang="es-ES" dirty="0"/>
              <a:t>Si los </a:t>
            </a:r>
            <a:r>
              <a:rPr lang="es-ES" dirty="0" err="1"/>
              <a:t>threads</a:t>
            </a:r>
            <a:r>
              <a:rPr lang="es-ES" dirty="0"/>
              <a:t> tienen misma prioridad, se asignan usando tiempo compartido</a:t>
            </a:r>
          </a:p>
          <a:p>
            <a:pPr lvl="1"/>
            <a:r>
              <a:rPr lang="es-ES" dirty="0"/>
              <a:t>Si un </a:t>
            </a:r>
            <a:r>
              <a:rPr lang="es-ES" dirty="0" err="1"/>
              <a:t>thread</a:t>
            </a:r>
            <a:r>
              <a:rPr lang="es-ES" dirty="0"/>
              <a:t> con prioridad más alta pasa al estado </a:t>
            </a:r>
            <a:r>
              <a:rPr lang="es-ES" dirty="0" err="1"/>
              <a:t>Runnable</a:t>
            </a:r>
            <a:r>
              <a:rPr lang="es-ES" dirty="0"/>
              <a:t>, el planificador para el </a:t>
            </a:r>
            <a:r>
              <a:rPr lang="es-ES" dirty="0" err="1"/>
              <a:t>thread</a:t>
            </a:r>
            <a:r>
              <a:rPr lang="es-ES" dirty="0"/>
              <a:t> corriente y ejecuta el que tiene más prioridad.</a:t>
            </a:r>
          </a:p>
          <a:p>
            <a:r>
              <a:rPr lang="es-ES" dirty="0" err="1"/>
              <a:t>setPriority</a:t>
            </a:r>
            <a:r>
              <a:rPr lang="es-ES" dirty="0"/>
              <a:t>() de la clase </a:t>
            </a:r>
            <a:r>
              <a:rPr lang="es-ES" dirty="0" err="1"/>
              <a:t>Thread</a:t>
            </a:r>
            <a:endParaRPr lang="es-E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Sincronización de Hilos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Los hilos comunican entre ellos usando variables y objetos compartidos (¿por qué esto es posible?)</a:t>
            </a:r>
          </a:p>
          <a:p>
            <a:r>
              <a:rPr lang="es-ES" dirty="0"/>
              <a:t>Cuando varios hilos trabajan en el mismo objeto a la vez, puede que se generen resultados erróneos.</a:t>
            </a:r>
          </a:p>
          <a:p>
            <a:endParaRPr lang="es-ES" dirty="0"/>
          </a:p>
          <a:p>
            <a:r>
              <a:rPr lang="es-ES" dirty="0"/>
              <a:t>Vamos a ver qué problemas pueden ocurrir a la hora de trabajar con múltiples </a:t>
            </a:r>
            <a:r>
              <a:rPr lang="es-ES" dirty="0" err="1"/>
              <a:t>threads</a:t>
            </a:r>
            <a:endParaRPr lang="es-E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Condición de carrera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Se habla de condición de carrera, cuando el orden de ejecución de las instrucciones de un programa pueden afectar al resultado del programa mismo</a:t>
            </a:r>
          </a:p>
          <a:p>
            <a:endParaRPr lang="es-ES" dirty="0"/>
          </a:p>
          <a:p>
            <a:r>
              <a:rPr lang="es-ES" dirty="0"/>
              <a:t>Hagamos un </a:t>
            </a:r>
            <a:br>
              <a:rPr lang="es-ES" dirty="0"/>
            </a:br>
            <a:r>
              <a:rPr lang="es-ES" dirty="0"/>
              <a:t>ejemplo…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pasa? ¿por qué?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1"/>
            <a:ext cx="7488832" cy="539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Inconsistencia de memoria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Cuando distintos hilos leen el valor de una misma variable y obtienen valores distintos.</a:t>
            </a:r>
          </a:p>
          <a:p>
            <a:endParaRPr lang="es-ES" dirty="0"/>
          </a:p>
          <a:p>
            <a:r>
              <a:rPr lang="es-ES" dirty="0"/>
              <a:t>Si se actualiza una variable en un hilo y se imprime en pantalla en otro hilo, podría ser que lo que ha </a:t>
            </a:r>
            <a:r>
              <a:rPr lang="es-ES" dirty="0" err="1"/>
              <a:t>leido</a:t>
            </a:r>
            <a:r>
              <a:rPr lang="es-ES" dirty="0"/>
              <a:t> un hilo no se corresponda con el valor actual de la variable actualizada.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7632848" cy="656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inanición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Se habla de inanición cuando un hilo no consigue acceder a un recurso compartido.</a:t>
            </a:r>
          </a:p>
          <a:p>
            <a:r>
              <a:rPr lang="es-ES" dirty="0"/>
              <a:t>Cuando el recurso se libera, otro hilo consigue siempre acceder antes que él.</a:t>
            </a:r>
          </a:p>
          <a:p>
            <a:endParaRPr lang="es-ES" dirty="0"/>
          </a:p>
          <a:p>
            <a:r>
              <a:rPr lang="es-ES" dirty="0"/>
              <a:t>Puede ocurrir por prioridad</a:t>
            </a:r>
          </a:p>
          <a:p>
            <a:endParaRPr lang="es-ES" dirty="0"/>
          </a:p>
          <a:p>
            <a:r>
              <a:rPr lang="es-ES" dirty="0"/>
              <a:t>Cuando no ocurre por prioridad puede ser muy complejo de detectar ya que no tiene que ocurrir en todas las ejecuciones.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Crea una clase </a:t>
            </a:r>
            <a:r>
              <a:rPr lang="es-ES" dirty="0" err="1"/>
              <a:t>bucleThread</a:t>
            </a:r>
            <a:r>
              <a:rPr lang="es-ES" dirty="0"/>
              <a:t>  con las siguientes </a:t>
            </a:r>
            <a:r>
              <a:rPr lang="es-ES" dirty="0" err="1"/>
              <a:t>carácteristicas</a:t>
            </a:r>
            <a:r>
              <a:rPr lang="es-ES" dirty="0"/>
              <a:t>:</a:t>
            </a:r>
          </a:p>
          <a:p>
            <a:r>
              <a:rPr lang="es-ES" dirty="0"/>
              <a:t>Un constructor que tenga una variable publica que se llama libre inicializada a false.</a:t>
            </a:r>
          </a:p>
          <a:p>
            <a:r>
              <a:rPr lang="es-ES" dirty="0"/>
              <a:t>Un </a:t>
            </a:r>
            <a:r>
              <a:rPr lang="es-ES" dirty="0" err="1"/>
              <a:t>metodo</a:t>
            </a:r>
            <a:r>
              <a:rPr lang="es-ES" dirty="0"/>
              <a:t> </a:t>
            </a:r>
            <a:r>
              <a:rPr lang="es-ES" dirty="0" err="1"/>
              <a:t>run</a:t>
            </a:r>
            <a:r>
              <a:rPr lang="es-ES" dirty="0"/>
              <a:t>  en el que duerme 3000 milisegundos, cambia libre </a:t>
            </a:r>
            <a:r>
              <a:rPr lang="es-ES"/>
              <a:t>a true </a:t>
            </a:r>
            <a:r>
              <a:rPr lang="es-ES" dirty="0"/>
              <a:t>y luego empieza un bucle infinito mientras que libre sea true(en cada ciclo duerme 5 milisegundos).  </a:t>
            </a:r>
          </a:p>
          <a:p>
            <a:r>
              <a:rPr lang="es-ES" dirty="0"/>
              <a:t>Si sale del bucle, se imprime “el </a:t>
            </a:r>
            <a:r>
              <a:rPr lang="es-ES" dirty="0" err="1"/>
              <a:t>thread</a:t>
            </a:r>
            <a:r>
              <a:rPr lang="es-ES" dirty="0"/>
              <a:t> ha acabado” seguido del nombre del </a:t>
            </a:r>
            <a:r>
              <a:rPr lang="es-ES" dirty="0" err="1"/>
              <a:t>thread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Crea una clase </a:t>
            </a:r>
            <a:r>
              <a:rPr lang="es-ES" dirty="0" err="1"/>
              <a:t>GestorThreads</a:t>
            </a:r>
            <a:r>
              <a:rPr lang="es-ES" dirty="0"/>
              <a:t> que crea un </a:t>
            </a:r>
            <a:r>
              <a:rPr lang="es-ES" dirty="0" err="1"/>
              <a:t>array</a:t>
            </a:r>
            <a:r>
              <a:rPr lang="es-ES" dirty="0"/>
              <a:t> de 3 </a:t>
            </a:r>
            <a:r>
              <a:rPr lang="es-ES" dirty="0" err="1"/>
              <a:t>Threads</a:t>
            </a:r>
            <a:r>
              <a:rPr lang="es-ES" dirty="0"/>
              <a:t> de tipo </a:t>
            </a:r>
            <a:r>
              <a:rPr lang="es-ES" dirty="0" err="1"/>
              <a:t>BucleThread</a:t>
            </a:r>
            <a:r>
              <a:rPr lang="es-ES" dirty="0"/>
              <a:t> y lanza su ejecución .</a:t>
            </a:r>
          </a:p>
          <a:p>
            <a:r>
              <a:rPr lang="es-ES" dirty="0"/>
              <a:t>Espera 2000 milisegundos</a:t>
            </a:r>
          </a:p>
          <a:p>
            <a:r>
              <a:rPr lang="es-ES" dirty="0"/>
              <a:t>Por 10 veces {</a:t>
            </a:r>
          </a:p>
          <a:p>
            <a:pPr lvl="1"/>
            <a:r>
              <a:rPr lang="es-ES" dirty="0"/>
              <a:t>Duerme 1000 milisegundos.</a:t>
            </a:r>
          </a:p>
          <a:p>
            <a:pPr lvl="1"/>
            <a:r>
              <a:rPr lang="es-ES" dirty="0"/>
              <a:t>Busca en el </a:t>
            </a:r>
            <a:r>
              <a:rPr lang="es-ES" dirty="0" err="1"/>
              <a:t>array</a:t>
            </a:r>
            <a:r>
              <a:rPr lang="es-ES" dirty="0"/>
              <a:t> el primer </a:t>
            </a:r>
            <a:r>
              <a:rPr lang="es-ES" dirty="0" err="1"/>
              <a:t>Thread</a:t>
            </a:r>
            <a:r>
              <a:rPr lang="es-ES" dirty="0"/>
              <a:t> que tenga libre==true. Cuando lo encuentra, cambia el valor de su variable libre a false, espera a que el </a:t>
            </a:r>
            <a:r>
              <a:rPr lang="es-ES" dirty="0" err="1"/>
              <a:t>thread</a:t>
            </a:r>
            <a:r>
              <a:rPr lang="es-ES" dirty="0"/>
              <a:t> acabe y crea un nuevo </a:t>
            </a:r>
            <a:r>
              <a:rPr lang="es-ES" dirty="0" err="1"/>
              <a:t>Thread</a:t>
            </a:r>
            <a:r>
              <a:rPr lang="es-ES" dirty="0"/>
              <a:t> que coloca en la misma posición del </a:t>
            </a:r>
            <a:r>
              <a:rPr lang="es-ES" dirty="0" err="1"/>
              <a:t>array</a:t>
            </a:r>
            <a:r>
              <a:rPr lang="es-ES" dirty="0"/>
              <a:t> en el que estaba el que acaba de terminar.</a:t>
            </a:r>
          </a:p>
          <a:p>
            <a:r>
              <a:rPr lang="es-ES" dirty="0"/>
              <a:t>}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IMPORTANTE: por cada vuelta del bucle, solo ejecuta el cuerpo sobre el </a:t>
            </a:r>
            <a:r>
              <a:rPr lang="es-ES" dirty="0" err="1"/>
              <a:t>thread</a:t>
            </a:r>
            <a:r>
              <a:rPr lang="es-ES" dirty="0"/>
              <a:t> en posición X, siendo X la posición del primer </a:t>
            </a:r>
            <a:r>
              <a:rPr lang="es-ES" dirty="0" err="1"/>
              <a:t>Thread</a:t>
            </a:r>
            <a:r>
              <a:rPr lang="es-ES" dirty="0"/>
              <a:t> con libre==true que encuentra.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¿qué pasa si cambio el tiempo que duerme </a:t>
            </a:r>
            <a:r>
              <a:rPr lang="es-ES" dirty="0" err="1"/>
              <a:t>bucleThread</a:t>
            </a:r>
            <a:r>
              <a:rPr lang="es-ES" dirty="0"/>
              <a:t> de 3000 milisegundos a 500 milisegundos?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Interbloqueo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 interbloqueo es una condición que se produce cuando dos o más procesos o hilos se quedan indefinidamente a la espera de un recurso compartido que está siendo bloqueado por otro hilo.</a:t>
            </a:r>
          </a:p>
          <a:p>
            <a:endParaRPr lang="es-ES" dirty="0"/>
          </a:p>
          <a:p>
            <a:r>
              <a:rPr lang="es-ES" dirty="0"/>
              <a:t>Esto puede que dependa del orden concreto de ejecución de los hilos, y por lo tanto en ejecuciones distintas puede no aparecer.</a:t>
            </a:r>
          </a:p>
          <a:p>
            <a:endParaRPr lang="es-ES" dirty="0"/>
          </a:p>
          <a:p>
            <a:r>
              <a:rPr lang="es-ES" dirty="0"/>
              <a:t>Es complejo de detectar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Proceso: Navegador</a:t>
            </a:r>
          </a:p>
          <a:p>
            <a:r>
              <a:rPr lang="es-ES" dirty="0"/>
              <a:t>Hilos: las pestañas</a:t>
            </a:r>
          </a:p>
          <a:p>
            <a:endParaRPr lang="es-ES" dirty="0"/>
          </a:p>
          <a:p>
            <a:r>
              <a:rPr lang="es-ES" dirty="0"/>
              <a:t>Proceso: procesador de texto</a:t>
            </a:r>
          </a:p>
          <a:p>
            <a:r>
              <a:rPr lang="es-ES" dirty="0"/>
              <a:t>Hilos: escribir el texto, corregir el texto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Para usar un ordenador compartido, un usuario tiene que tener acceso al ratón y al teclado.</a:t>
            </a:r>
            <a:br>
              <a:rPr lang="es-ES" dirty="0"/>
            </a:br>
            <a:r>
              <a:rPr lang="es-ES" dirty="0"/>
              <a:t>Los usuarios se acercan al ordenador y, aleatoriamente, toman el ratón y el teclado o el teclado y el ratón.</a:t>
            </a:r>
            <a:br>
              <a:rPr lang="es-ES" dirty="0"/>
            </a:br>
            <a:r>
              <a:rPr lang="es-ES" dirty="0"/>
              <a:t>Si un usuario obtiene teclado y ratón, usa el ordenador 1000 milisegundos y luego lo libera.</a:t>
            </a:r>
            <a:br>
              <a:rPr lang="es-ES" dirty="0"/>
            </a:br>
            <a:r>
              <a:rPr lang="es-ES" dirty="0"/>
              <a:t>Si un usuario encuentra el ordenador ocupado espera un rato y lo vuelve a intentar.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Clase Ordenador</a:t>
            </a:r>
          </a:p>
          <a:p>
            <a:pPr lvl="1"/>
            <a:r>
              <a:rPr lang="es-ES" dirty="0"/>
              <a:t>Tiene 2 variables booleanas mouse y </a:t>
            </a:r>
            <a:r>
              <a:rPr lang="es-ES" dirty="0" err="1"/>
              <a:t>keyboard</a:t>
            </a:r>
            <a:r>
              <a:rPr lang="es-ES" dirty="0"/>
              <a:t> que indican si los recursos están libres (true) o no (false)</a:t>
            </a:r>
          </a:p>
          <a:p>
            <a:endParaRPr lang="es-ES" dirty="0"/>
          </a:p>
          <a:p>
            <a:r>
              <a:rPr lang="es-ES" dirty="0"/>
              <a:t>Clase Usuario</a:t>
            </a:r>
          </a:p>
          <a:p>
            <a:pPr lvl="1"/>
            <a:r>
              <a:rPr lang="es-ES" dirty="0"/>
              <a:t>Decide aleatoriamente el orden con el que intentará acceder a los recursos.</a:t>
            </a:r>
          </a:p>
          <a:p>
            <a:pPr lvl="1"/>
            <a:r>
              <a:rPr lang="es-ES" dirty="0"/>
              <a:t>Intenta acceder al primer recurso.  Si está ocupado, lo intentará otra vez más tarde. Si está libre, escribe “tengo el recurso” y lo bloquea e intenta acceder al segundo recurso.  Si está ocupado, espera a que se libere.  Si está libre lo bloquea y usa el ordenador 1 segundo. Después de haber usado el ordenador libera los recursos y duerme 3 segundos.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00808"/>
            <a:ext cx="443996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4587" y="2060848"/>
            <a:ext cx="425941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539552" y="52292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[…]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580112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[…]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60648"/>
            <a:ext cx="2533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 activo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Esta condición es similar al interbloqueo,  pero el estado de los procesos o hilos va cambiando </a:t>
            </a:r>
            <a:r>
              <a:rPr lang="es-ES" dirty="0" err="1"/>
              <a:t>costantemente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Es una forma de inanición puesto que un hilo no deja avanzar a otro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Clase </a:t>
            </a:r>
            <a:r>
              <a:rPr lang="es-ES" dirty="0" err="1"/>
              <a:t>CentroCom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Tiene dos variables emi1 y emi2 que indican en qué canal está emitiendo el emisor 1 y emisor 2. (al principio emiten en el mismo canal)</a:t>
            </a:r>
          </a:p>
          <a:p>
            <a:pPr lvl="1"/>
            <a:r>
              <a:rPr lang="es-ES" dirty="0"/>
              <a:t>Tiene dos </a:t>
            </a:r>
            <a:r>
              <a:rPr lang="es-ES" dirty="0" err="1"/>
              <a:t>metodos</a:t>
            </a:r>
            <a:r>
              <a:rPr lang="es-ES" dirty="0"/>
              <a:t> para cambiar de canal, uno para el emisor 1 y otro para el emisor2. hay solo 2 canales: canal 0 y canal 1</a:t>
            </a:r>
          </a:p>
          <a:p>
            <a:pPr lvl="1"/>
            <a:r>
              <a:rPr lang="es-ES" dirty="0"/>
              <a:t>Tiene un método para ver si la comunicación está funcionando. Para que funcione los dos emisores tienen que usar canales distintos (si no la información se solapa y no se entiende).</a:t>
            </a:r>
          </a:p>
          <a:p>
            <a:r>
              <a:rPr lang="es-ES" dirty="0"/>
              <a:t>Clase BA</a:t>
            </a:r>
          </a:p>
          <a:p>
            <a:pPr lvl="1"/>
            <a:r>
              <a:rPr lang="es-ES" dirty="0"/>
              <a:t>Arranca 2 </a:t>
            </a:r>
            <a:r>
              <a:rPr lang="es-ES" dirty="0" err="1"/>
              <a:t>thread</a:t>
            </a:r>
            <a:r>
              <a:rPr lang="es-ES" dirty="0"/>
              <a:t>, uno asociado con emi1 y otro con emi2.</a:t>
            </a:r>
          </a:p>
          <a:p>
            <a:pPr lvl="1"/>
            <a:r>
              <a:rPr lang="es-ES" dirty="0"/>
              <a:t>Los </a:t>
            </a:r>
            <a:r>
              <a:rPr lang="es-ES" dirty="0" err="1"/>
              <a:t>thread</a:t>
            </a:r>
            <a:r>
              <a:rPr lang="es-ES" dirty="0"/>
              <a:t> verifican si pueden emitir. Si pueden emiten. Si no pueden, cambian de canal, esperan 5 segundos y lo intentan otra vez.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programa pueden delegar tareas a hilos sin perder la capacidad de atender a las peticiones del usuario.</a:t>
            </a:r>
          </a:p>
          <a:p>
            <a:pPr lvl="1"/>
            <a:r>
              <a:rPr lang="es-ES" dirty="0"/>
              <a:t>Sin hilos, si el usuario pide una tarea larga a un programa, este aparecerá bloqueado hasta que la tarea no se haya completado</a:t>
            </a:r>
          </a:p>
          <a:p>
            <a:pPr lvl="1"/>
            <a:r>
              <a:rPr lang="es-ES" dirty="0"/>
              <a:t>Con hilos el programa principal seguirá respondiendo a los comandos del usuario mientras la tarea se ejecuta en un hilo distinto.</a:t>
            </a:r>
          </a:p>
          <a:p>
            <a:r>
              <a:rPr lang="es-ES" dirty="0"/>
              <a:t>Los hilos comparten entre ellos la memoria y los recursos asociados al proceso al que pertenecen. </a:t>
            </a:r>
          </a:p>
          <a:p>
            <a:pPr lvl="1"/>
            <a:r>
              <a:rPr lang="es-ES" dirty="0"/>
              <a:t>Pueden comunicarse entre ellos usando la memoria compartida.</a:t>
            </a:r>
          </a:p>
          <a:p>
            <a:pPr lvl="1"/>
            <a:r>
              <a:rPr lang="es-ES" dirty="0"/>
              <a:t>Al compartir memoria, la sincronización se vuelve más compleja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Crear nuevos hilos no implica gastar más memoria, puesto que los hilos usan la memoria del proceso al que pertenecen</a:t>
            </a:r>
          </a:p>
          <a:p>
            <a:endParaRPr lang="es-ES" dirty="0"/>
          </a:p>
          <a:p>
            <a:r>
              <a:rPr lang="es-ES" dirty="0"/>
              <a:t>La presencia de hilos permite el uso real de arquitecturas con varios núcleos.</a:t>
            </a:r>
          </a:p>
          <a:p>
            <a:pPr lvl="1"/>
            <a:r>
              <a:rPr lang="es-ES" dirty="0"/>
              <a:t>Cuando un proceso </a:t>
            </a:r>
            <a:r>
              <a:rPr lang="es-ES" dirty="0" err="1"/>
              <a:t>multihilo</a:t>
            </a:r>
            <a:r>
              <a:rPr lang="es-ES" dirty="0"/>
              <a:t> está en ejecución, se pueden aprovechar de forma paralela los varios núcleos del procesador.</a:t>
            </a:r>
          </a:p>
          <a:p>
            <a:endParaRPr lang="es-ES" dirty="0"/>
          </a:p>
          <a:p>
            <a:r>
              <a:rPr lang="es-ES" dirty="0"/>
              <a:t>El cambio de contexto entre hilos es más rápido del cambio de contexto entre procesos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compartidos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4041775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Marcador de contenido"/>
          <p:cNvGraphicFramePr>
            <a:graphicFrameLocks noGrp="1"/>
          </p:cNvGraphicFramePr>
          <p:nvPr>
            <p:ph sz="quarter" idx="2"/>
          </p:nvPr>
        </p:nvGraphicFramePr>
        <p:xfrm>
          <a:off x="4632325" y="1216025"/>
          <a:ext cx="4041775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Nuevo</a:t>
            </a:r>
            <a:r>
              <a:rPr lang="es-ES" dirty="0"/>
              <a:t>:  el hilo está preparado, pero todavía no se ha hecho la llamada de ejecución. </a:t>
            </a:r>
          </a:p>
          <a:p>
            <a:pPr lvl="1"/>
            <a:r>
              <a:rPr lang="es-ES" dirty="0"/>
              <a:t>Los hilos se inicializan en la creación del proceso</a:t>
            </a:r>
          </a:p>
          <a:p>
            <a:r>
              <a:rPr lang="es-ES" b="1" dirty="0"/>
              <a:t>Listo</a:t>
            </a:r>
            <a:r>
              <a:rPr lang="es-ES" dirty="0"/>
              <a:t>: el proceso está listo para entran en ejecución en cuanto el SO lo decide.</a:t>
            </a:r>
          </a:p>
          <a:p>
            <a:r>
              <a:rPr lang="es-ES" b="1" dirty="0"/>
              <a:t>Se puede ejecutar </a:t>
            </a:r>
            <a:r>
              <a:rPr lang="es-ES" dirty="0"/>
              <a:t>(</a:t>
            </a:r>
            <a:r>
              <a:rPr lang="es-ES" dirty="0" err="1"/>
              <a:t>Runnable</a:t>
            </a:r>
            <a:r>
              <a:rPr lang="es-ES" dirty="0"/>
              <a:t>): el hilo está preparado para ejecutarse y se puede ejecutar. Es como si el </a:t>
            </a:r>
            <a:r>
              <a:rPr lang="es-ES" dirty="0" err="1"/>
              <a:t>Thread</a:t>
            </a:r>
            <a:r>
              <a:rPr lang="es-ES" dirty="0"/>
              <a:t> estuviera en ejecución, pero si no hay núcleos libres, no puede hacerlo.</a:t>
            </a:r>
          </a:p>
          <a:p>
            <a:r>
              <a:rPr lang="es-ES" b="1" dirty="0"/>
              <a:t>Bloqueado</a:t>
            </a:r>
            <a:r>
              <a:rPr lang="es-ES" dirty="0"/>
              <a:t>: el hilo está bloqueado esperando de volver al estado </a:t>
            </a:r>
            <a:r>
              <a:rPr lang="es-ES" dirty="0" err="1"/>
              <a:t>runnable</a:t>
            </a:r>
            <a:endParaRPr lang="es-ES" dirty="0"/>
          </a:p>
          <a:p>
            <a:pPr lvl="1"/>
            <a:r>
              <a:rPr lang="es-ES" dirty="0"/>
              <a:t>E/S, sincronización, dormido, suspendido…</a:t>
            </a:r>
          </a:p>
          <a:p>
            <a:r>
              <a:rPr lang="es-ES" b="1" dirty="0"/>
              <a:t>Terminado</a:t>
            </a:r>
            <a:r>
              <a:rPr lang="es-ES" dirty="0"/>
              <a:t>: el hilo ha finalizado su ejecución. El hilo no libera recursos ya que no les pertenecen (son del proceso)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hilo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Crear un hilo es más eficiente que crear un proceso</a:t>
            </a:r>
          </a:p>
          <a:p>
            <a:endParaRPr lang="es-ES" dirty="0"/>
          </a:p>
          <a:p>
            <a:r>
              <a:rPr lang="es-ES" dirty="0"/>
              <a:t>Hay dos formas de crear un </a:t>
            </a:r>
            <a:r>
              <a:rPr lang="es-ES" dirty="0" err="1"/>
              <a:t>Thread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Extendiendo la clase </a:t>
            </a:r>
            <a:r>
              <a:rPr lang="es-ES" dirty="0" err="1"/>
              <a:t>Thread</a:t>
            </a:r>
            <a:endParaRPr lang="es-ES" dirty="0"/>
          </a:p>
          <a:p>
            <a:pPr lvl="1"/>
            <a:r>
              <a:rPr lang="es-ES" dirty="0"/>
              <a:t>Implementando la interfaz </a:t>
            </a:r>
            <a:r>
              <a:rPr lang="es-ES" dirty="0" err="1"/>
              <a:t>runnable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3568</TotalTime>
  <Words>2148</Words>
  <Application>Microsoft Office PowerPoint</Application>
  <PresentationFormat>Presentación en pantalla (4:3)</PresentationFormat>
  <Paragraphs>231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Bookman Old Style</vt:lpstr>
      <vt:lpstr>Gill Sans MT</vt:lpstr>
      <vt:lpstr>Wingdings</vt:lpstr>
      <vt:lpstr>Wingdings 3</vt:lpstr>
      <vt:lpstr>Origen</vt:lpstr>
      <vt:lpstr>Tema2: Hilos</vt:lpstr>
      <vt:lpstr>Threads</vt:lpstr>
      <vt:lpstr>Proceso y Thread</vt:lpstr>
      <vt:lpstr>Ejemplos </vt:lpstr>
      <vt:lpstr>Ventajas y desventajas</vt:lpstr>
      <vt:lpstr>Ventajas y desventajas</vt:lpstr>
      <vt:lpstr>Recursos compartidos</vt:lpstr>
      <vt:lpstr>Estados</vt:lpstr>
      <vt:lpstr>Crear un hilo</vt:lpstr>
      <vt:lpstr>Implementar Runnable</vt:lpstr>
      <vt:lpstr>Runnable</vt:lpstr>
      <vt:lpstr>Extend Thread</vt:lpstr>
      <vt:lpstr>EjemploThread</vt:lpstr>
      <vt:lpstr>PruebaRyT</vt:lpstr>
      <vt:lpstr>¿Thread o Runnable?</vt:lpstr>
      <vt:lpstr>Presentación de PowerPoint</vt:lpstr>
      <vt:lpstr>ejercicio</vt:lpstr>
      <vt:lpstr>Presentación de PowerPoint</vt:lpstr>
      <vt:lpstr>Presentación de PowerPoint</vt:lpstr>
      <vt:lpstr>Espera de hilos</vt:lpstr>
      <vt:lpstr>Nota sobre destroy()</vt:lpstr>
      <vt:lpstr>Interrupt()</vt:lpstr>
      <vt:lpstr>isAlive()</vt:lpstr>
      <vt:lpstr>Ejercicio</vt:lpstr>
      <vt:lpstr>Presentación de PowerPoint</vt:lpstr>
      <vt:lpstr>Presentación de PowerPoint</vt:lpstr>
      <vt:lpstr>Comunicación entre Threads</vt:lpstr>
      <vt:lpstr>Presentación de PowerPoint</vt:lpstr>
      <vt:lpstr>Thread: comunicación</vt:lpstr>
      <vt:lpstr>Prioridad de Hilos</vt:lpstr>
      <vt:lpstr>Sincronización de Hilos</vt:lpstr>
      <vt:lpstr>Condición de carrera</vt:lpstr>
      <vt:lpstr>¿qué pasa? ¿por qué?</vt:lpstr>
      <vt:lpstr>Inconsistencia de memoria</vt:lpstr>
      <vt:lpstr>Presentación de PowerPoint</vt:lpstr>
      <vt:lpstr>inanición</vt:lpstr>
      <vt:lpstr>ejemplo</vt:lpstr>
      <vt:lpstr>Presentación de PowerPoint</vt:lpstr>
      <vt:lpstr>Interbloqueo</vt:lpstr>
      <vt:lpstr>Ejemplo</vt:lpstr>
      <vt:lpstr>Presentación de PowerPoint</vt:lpstr>
      <vt:lpstr>Presentación de PowerPoint</vt:lpstr>
      <vt:lpstr>Bloque activo 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Tema2: Hilos</dc:title>
  <dc:creator>Tetro</dc:creator>
  <cp:lastModifiedBy>SChiesa</cp:lastModifiedBy>
  <cp:revision>142</cp:revision>
  <dcterms:created xsi:type="dcterms:W3CDTF">2017-10-01T14:34:31Z</dcterms:created>
  <dcterms:modified xsi:type="dcterms:W3CDTF">2022-10-23T14:45:39Z</dcterms:modified>
</cp:coreProperties>
</file>