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3" r:id="rId7"/>
    <p:sldId id="260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B54A3-A737-8B34-F47E-9509B5731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F37AA0-A7FD-3FAF-E757-BE8361B5E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EC1F9D-E4B9-465D-065B-01A2C51DE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A221-072D-4149-97AB-830CA33ECEDF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F8739D-E1D1-FFAB-6741-AC2579DCF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1BFB18-717E-EF68-058B-B17C20FAA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2761-A799-4F49-BC92-12B617421C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579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0F3FA8-D229-D247-7659-A02630F82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A5EA25-D3A1-15BC-085F-94F5CC146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C641C5-F942-994D-B32C-E4C3AB45B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A221-072D-4149-97AB-830CA33ECEDF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15E9ED-C21D-E345-BDD6-75AD8D9CD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27D12A-4B3C-DD80-FA35-75AAE49D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2761-A799-4F49-BC92-12B617421C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3023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A50AED-0B30-1F53-F356-4857DCFC4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D16E887-68E3-3105-084D-92E3363BD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CF015D-DA4F-7FAC-6A4D-FB4F0FC1C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A221-072D-4149-97AB-830CA33ECEDF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6FF8FB-453B-43E4-BB9C-F36BC96A8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384E17-0607-3D23-7FC0-62F9A223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2761-A799-4F49-BC92-12B617421C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824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9AC68-7324-5071-1EF7-CD0A36C3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1DC44F-F454-2C8D-B01A-2184C8E4A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7EEB31-F6F5-BE93-BCA8-942B0DF22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A221-072D-4149-97AB-830CA33ECEDF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991356-48E6-20EC-06C8-5C8C20359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CE4866-3953-85CB-69AF-30AB6850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2761-A799-4F49-BC92-12B617421C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326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24492-A4B7-8A5D-7997-D50310B1B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EEC104-7CA3-59AF-C8E6-002C8821A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FF5D14-DFA1-53D0-D2E7-1A93B0ADB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A221-072D-4149-97AB-830CA33ECEDF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5048F6-4F4C-A2BA-F820-74200194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148BD1-6FD0-B023-079B-93EAF3287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2761-A799-4F49-BC92-12B617421C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343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FCC878-D1AB-4358-8BD0-D917244E4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5DF133-77AA-2737-3861-2D4479810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BEFBD9-04B9-C156-0413-0B7A09977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708095-20BE-0901-926D-08387908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A221-072D-4149-97AB-830CA33ECEDF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DF79D9-980B-09B0-01B6-9616A99DC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9C4EBC-0F36-448E-CE96-A6BA86A88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2761-A799-4F49-BC92-12B617421C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8324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43937-90BF-B00D-90D2-B4BF43E57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2197E0-BB37-BFC3-064F-6602D988E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2CB4467-72BE-4FA7-1E1F-E66CE4E62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BAE5C39-6EF3-3599-8E0D-684985461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04BFDA5-C3BF-42C6-0902-2BDE80A05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BF3DB1C-2BA4-DD3D-8F09-4A7855C6C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A221-072D-4149-97AB-830CA33ECEDF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6024F4F-306D-FBAF-1553-B9E4DE3D9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3439BFF-5674-B2BB-A2A2-80183575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2761-A799-4F49-BC92-12B617421C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744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2FFDC-1503-91F7-97EB-F494342EB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E3BF1A2-A4C0-1678-4572-C79A0448E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A221-072D-4149-97AB-830CA33ECEDF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1E60BE0-B64B-A767-9199-2ADABC701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FEA7453-51D7-9DAF-2F8F-0F31F0F2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2761-A799-4F49-BC92-12B617421C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246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686A91B-A911-AB6C-79A4-001A72E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A221-072D-4149-97AB-830CA33ECEDF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E2CA665-E282-AA03-A80D-3E1E7C3B6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1891E4-7E3F-D3DB-FDB9-8FD13E0B2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2761-A799-4F49-BC92-12B617421C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609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ABF6B3-354B-DEE6-4E96-B60A2ABDE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298FAF-5D4C-1305-8452-A1E55FCAB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82FEEB-94E6-BA00-9D56-862A3FE25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A583E1-AA63-A217-2730-A5AE9690B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A221-072D-4149-97AB-830CA33ECEDF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A12B9B-4A9A-D620-7B43-693E1B7A5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83B06C-9E54-B317-B6EA-D17FA2877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2761-A799-4F49-BC92-12B617421C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4484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BF087E-555A-084C-63B7-0B5B3553A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63FF592-198F-AAFE-1D4F-C42C23B745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6BD19C5-CDF5-56B1-6B93-494F219F6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BDA10B-8928-0C9F-7A5D-B496714CE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A221-072D-4149-97AB-830CA33ECEDF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C49530-E05F-4936-5A94-11264C36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0839DF-B465-56C5-8B04-324221CC8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2761-A799-4F49-BC92-12B617421C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458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43F802C-B76B-75A0-3EC3-A1BBFC81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A08CB4-19C9-5D05-1D1D-CD4FF53EE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8E65FC-CDF8-7613-FB90-541971646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0A221-072D-4149-97AB-830CA33ECEDF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E95D0E-3C8D-6D69-6A0A-109BE9920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26A245-B1B0-5FE4-BC36-895F9D26A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62761-A799-4F49-BC92-12B617421C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444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elou.com/floating-action-button-android/" TargetMode="External"/><Relationship Id="rId2" Type="http://schemas.openxmlformats.org/officeDocument/2006/relationships/hyperlink" Target="https://developer.android.com/develop/ui/views/components/floating-action-button?hl=es-41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B5A2C-18BD-2178-E8F4-16BF699097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Controles de entrada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4B5624-E3A6-0227-F774-5F51327606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3347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980A98-BC4A-BEE9-D8F1-B2E079FDE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2.2.6.1 Añadir imágenes estándar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86EEC7-F628-B10A-19E8-A749D7174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Android Studio incorpora una utilidad llamada </a:t>
            </a:r>
            <a:r>
              <a:rPr lang="es-ES" dirty="0" err="1"/>
              <a:t>Asset</a:t>
            </a:r>
            <a:r>
              <a:rPr lang="es-ES" dirty="0"/>
              <a:t> Studio con la que podemos añadir rápidamente a un proyecto algunas </a:t>
            </a:r>
            <a:r>
              <a:rPr lang="es-ES" b="1" u="sng" dirty="0"/>
              <a:t>imágenes o iconos estándar </a:t>
            </a:r>
            <a:r>
              <a:rPr lang="es-ES" dirty="0"/>
              <a:t>de entre una lista bastante amplia de muestras disponibles, o utilizar nuestras propias imágenes personalizadas.</a:t>
            </a:r>
          </a:p>
          <a:p>
            <a:r>
              <a:rPr lang="es-ES" dirty="0"/>
              <a:t>Podemos acceder a esta utilidad haciendo por ejemplo </a:t>
            </a:r>
            <a:r>
              <a:rPr lang="es-ES" dirty="0" err="1"/>
              <a:t>click</a:t>
            </a:r>
            <a:r>
              <a:rPr lang="es-ES" dirty="0"/>
              <a:t> derecho sobre la carpeta </a:t>
            </a:r>
            <a:r>
              <a:rPr lang="es-ES" b="1" dirty="0"/>
              <a:t>/</a:t>
            </a:r>
            <a:r>
              <a:rPr lang="es-ES" b="1" dirty="0" err="1"/>
              <a:t>main</a:t>
            </a:r>
            <a:r>
              <a:rPr lang="es-ES" b="1" dirty="0"/>
              <a:t>/res </a:t>
            </a:r>
            <a:r>
              <a:rPr lang="es-ES" dirty="0"/>
              <a:t>del proyecto y seleccionando el menú </a:t>
            </a:r>
            <a:r>
              <a:rPr lang="es-ES" u="sng" dirty="0"/>
              <a:t>New </a:t>
            </a:r>
            <a:r>
              <a:rPr lang="es-ES" dirty="0"/>
              <a:t>y después la opción </a:t>
            </a:r>
            <a:r>
              <a:rPr lang="es-ES" u="sng" dirty="0" err="1"/>
              <a:t>Image</a:t>
            </a:r>
            <a:r>
              <a:rPr lang="es-ES" u="sng" dirty="0"/>
              <a:t> </a:t>
            </a:r>
            <a:r>
              <a:rPr lang="es-ES" u="sng" dirty="0" err="1"/>
              <a:t>Asset</a:t>
            </a:r>
            <a:r>
              <a:rPr lang="es-ES" u="sng" dirty="0"/>
              <a:t> o Vector </a:t>
            </a:r>
            <a:r>
              <a:rPr lang="es-ES" u="sng" dirty="0" err="1"/>
              <a:t>Asset</a:t>
            </a:r>
            <a:r>
              <a:rPr lang="es-ES" u="sng" dirty="0"/>
              <a:t> </a:t>
            </a:r>
            <a:r>
              <a:rPr lang="es-ES" dirty="0"/>
              <a:t>(para añadir imágenes normales o vectoriales, respectivamente).</a:t>
            </a:r>
          </a:p>
        </p:txBody>
      </p:sp>
    </p:spTree>
    <p:extLst>
      <p:ext uri="{BB962C8B-B14F-4D97-AF65-F5344CB8AC3E}">
        <p14:creationId xmlns:p14="http://schemas.microsoft.com/office/powerpoint/2010/main" val="258659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0A7BD-F976-4E97-E301-529A355C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2.2.7 Imagen en botón “normal”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524125-F5D3-85FC-D7EE-CA80EA574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 También es posible añadir una imagen a un botón normal de tipo </a:t>
            </a:r>
            <a:r>
              <a:rPr lang="es-ES" dirty="0" err="1"/>
              <a:t>Button</a:t>
            </a:r>
            <a:r>
              <a:rPr lang="es-ES" dirty="0"/>
              <a:t>, a modo de elemento suplementario al texto (</a:t>
            </a:r>
            <a:r>
              <a:rPr lang="es-ES" dirty="0" err="1"/>
              <a:t>compound</a:t>
            </a:r>
            <a:r>
              <a:rPr lang="es-ES" dirty="0"/>
              <a:t> </a:t>
            </a:r>
            <a:r>
              <a:rPr lang="es-ES" dirty="0" err="1"/>
              <a:t>drawable</a:t>
            </a:r>
            <a:r>
              <a:rPr lang="es-ES" dirty="0"/>
              <a:t>). Por ejemplo, si quisiéramos añadir un icono a la izquierda del texto de un botón utilizaríamos la propiedad </a:t>
            </a:r>
            <a:r>
              <a:rPr lang="es-ES" b="1" dirty="0" err="1"/>
              <a:t>android:drawableLeft</a:t>
            </a:r>
            <a:r>
              <a:rPr lang="es-ES" dirty="0"/>
              <a:t> indicando como valor el descriptor (ID) de la imagen que queremos mostrar, y si fuera necesario podríamos indicar también el espacio entre la imagen y el texto mediante la propiedad </a:t>
            </a:r>
            <a:r>
              <a:rPr lang="es-ES" dirty="0" err="1"/>
              <a:t>android:drawablePadding</a:t>
            </a:r>
            <a:r>
              <a:rPr lang="es-ES" dirty="0"/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C9A88A6-E577-A346-6DDE-902440914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006" y="4787900"/>
            <a:ext cx="57721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62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CFF0C-6C06-B2DB-AA5D-F58F88F50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2.2.8 Evento </a:t>
            </a:r>
            <a:r>
              <a:rPr lang="es-ES" b="1" dirty="0" err="1"/>
              <a:t>onClick</a:t>
            </a:r>
            <a:r>
              <a:rPr lang="es-ES" dirty="0"/>
              <a:t> del botón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3EDDBB-AE1E-DCB0-F927-31D887038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  <a:p>
            <a:r>
              <a:rPr lang="es-ES" dirty="0"/>
              <a:t>En el caso de un botón de tipo </a:t>
            </a:r>
            <a:r>
              <a:rPr lang="es-ES" dirty="0" err="1"/>
              <a:t>ToggleButton</a:t>
            </a:r>
            <a:r>
              <a:rPr lang="es-ES" dirty="0"/>
              <a:t> o Switch:</a:t>
            </a:r>
          </a:p>
          <a:p>
            <a:pPr lvl="1"/>
            <a:r>
              <a:rPr lang="es-ES" b="1" i="0" dirty="0" err="1">
                <a:solidFill>
                  <a:srgbClr val="23282D"/>
                </a:solidFill>
                <a:effectLst/>
                <a:latin typeface="Menlo"/>
              </a:rPr>
              <a:t>setOnCheckedChangeListener</a:t>
            </a:r>
            <a:r>
              <a:rPr lang="es-ES" b="0" i="0" dirty="0">
                <a:solidFill>
                  <a:srgbClr val="23282D"/>
                </a:solidFill>
                <a:effectLst/>
                <a:latin typeface="Menlo"/>
              </a:rPr>
              <a:t>(): conocer en qué estado ha quedado el botón tras ser pulsado.</a:t>
            </a:r>
          </a:p>
          <a:p>
            <a:pPr lvl="1"/>
            <a:endParaRPr lang="es-ES" dirty="0"/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B19D45D-DA4C-99F9-49A8-DC3E86090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345" y="1647435"/>
            <a:ext cx="5505450" cy="11144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2798A66-C9D1-AB4B-7C74-9A665E5D9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175" y="3883867"/>
            <a:ext cx="59912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520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D1F97-D380-0434-2BB3-BDBF2DB0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2.2.9 Actividad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A44553-4E71-245C-4A9D-4C3850579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Realiza una aplicación en la que vas a poner a prueba todo lo aprendido. Requisitos:</a:t>
            </a:r>
          </a:p>
          <a:p>
            <a:pPr lvl="1"/>
            <a:r>
              <a:rPr lang="es-ES" dirty="0"/>
              <a:t>Un botón normal con el texto “Soy un botón”. [</a:t>
            </a:r>
            <a:r>
              <a:rPr lang="es-ES" dirty="0" err="1"/>
              <a:t>onClick</a:t>
            </a:r>
            <a:r>
              <a:rPr lang="es-ES" dirty="0"/>
              <a:t> – “Has pulsado a soy un botón”.]</a:t>
            </a:r>
          </a:p>
          <a:p>
            <a:pPr lvl="1"/>
            <a:r>
              <a:rPr lang="es-ES" dirty="0"/>
              <a:t>Un </a:t>
            </a:r>
            <a:r>
              <a:rPr lang="es-ES" dirty="0" err="1"/>
              <a:t>ToggleButton</a:t>
            </a:r>
            <a:r>
              <a:rPr lang="es-ES" dirty="0"/>
              <a:t> con los mensajes “Estoy activado” | “Estoy desactivado”. [</a:t>
            </a:r>
            <a:r>
              <a:rPr lang="es-ES" dirty="0" err="1"/>
              <a:t>onCheckedChange</a:t>
            </a:r>
            <a:r>
              <a:rPr lang="es-ES" dirty="0"/>
              <a:t> – “Has seleccionado…”]</a:t>
            </a:r>
          </a:p>
          <a:p>
            <a:pPr lvl="1"/>
            <a:r>
              <a:rPr lang="es-ES" dirty="0"/>
              <a:t>Un Switch. [</a:t>
            </a:r>
            <a:r>
              <a:rPr lang="es-ES" dirty="0" err="1"/>
              <a:t>onCheckedChange</a:t>
            </a:r>
            <a:r>
              <a:rPr lang="es-ES" dirty="0"/>
              <a:t> – “Has seleccionado…”]</a:t>
            </a:r>
          </a:p>
          <a:p>
            <a:pPr lvl="1"/>
            <a:r>
              <a:rPr lang="es-ES" dirty="0"/>
              <a:t>Un </a:t>
            </a:r>
            <a:r>
              <a:rPr lang="es-ES" dirty="0" err="1"/>
              <a:t>ImageButton</a:t>
            </a:r>
            <a:r>
              <a:rPr lang="es-ES" dirty="0"/>
              <a:t>. [</a:t>
            </a:r>
            <a:r>
              <a:rPr lang="es-ES" dirty="0" err="1"/>
              <a:t>onClick</a:t>
            </a:r>
            <a:r>
              <a:rPr lang="es-ES" dirty="0"/>
              <a:t> – “Has pulsado al botón con imagen”.]</a:t>
            </a:r>
          </a:p>
          <a:p>
            <a:pPr lvl="1"/>
            <a:r>
              <a:rPr lang="es-ES" dirty="0"/>
              <a:t>Un botón normal con un icono del sistema en su parte izquierda. [</a:t>
            </a:r>
            <a:r>
              <a:rPr lang="es-ES" dirty="0" err="1"/>
              <a:t>onClick</a:t>
            </a:r>
            <a:r>
              <a:rPr lang="es-ES" dirty="0"/>
              <a:t> – “Has pulsado al botón con texto e icono”.]</a:t>
            </a:r>
          </a:p>
          <a:p>
            <a:pPr lvl="1"/>
            <a:endParaRPr lang="es-ES" dirty="0"/>
          </a:p>
          <a:p>
            <a:pPr marL="457200" lvl="1" indent="0">
              <a:buNone/>
            </a:pPr>
            <a:r>
              <a:rPr lang="es-ES" dirty="0"/>
              <a:t>Todos los widget anteriores, al pulsarlos tiene que activar un evento que indique su estado y/o identifique.</a:t>
            </a:r>
          </a:p>
        </p:txBody>
      </p:sp>
    </p:spTree>
    <p:extLst>
      <p:ext uri="{BB962C8B-B14F-4D97-AF65-F5344CB8AC3E}">
        <p14:creationId xmlns:p14="http://schemas.microsoft.com/office/powerpoint/2010/main" val="1232793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FCE3B-85D2-228F-7039-D85986690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2.2.10 </a:t>
            </a:r>
            <a:r>
              <a:rPr lang="es-ES" b="1" dirty="0" err="1"/>
              <a:t>Floating</a:t>
            </a:r>
            <a:r>
              <a:rPr lang="es-ES" b="1" dirty="0"/>
              <a:t> </a:t>
            </a:r>
            <a:r>
              <a:rPr lang="es-ES" b="1" dirty="0" err="1"/>
              <a:t>Action</a:t>
            </a:r>
            <a:r>
              <a:rPr lang="es-ES" b="1" dirty="0"/>
              <a:t> </a:t>
            </a:r>
            <a:r>
              <a:rPr lang="es-ES" b="1" dirty="0" err="1"/>
              <a:t>Button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576101-27C1-5C99-1446-12BCFCA67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Visita este link para conocer este tipo de botones flotantes muy interesante. Trata de incluirlo en tu app de pruebas.</a:t>
            </a:r>
          </a:p>
          <a:p>
            <a:pPr lvl="1"/>
            <a:r>
              <a:rPr lang="es-ES" dirty="0">
                <a:hlinkClick r:id="rId2"/>
              </a:rPr>
              <a:t>https://developer.android.com/develop/ui/views/components/floating-action-button?hl=es-419</a:t>
            </a:r>
            <a:endParaRPr lang="es-ES" dirty="0"/>
          </a:p>
          <a:p>
            <a:pPr lvl="1"/>
            <a:endParaRPr lang="es-ES" dirty="0">
              <a:hlinkClick r:id="rId3"/>
            </a:endParaRPr>
          </a:p>
          <a:p>
            <a:pPr lvl="1"/>
            <a:r>
              <a:rPr lang="es-ES" dirty="0">
                <a:hlinkClick r:id="rId3"/>
              </a:rPr>
              <a:t>https://www.develou.com/floating-action-button-android/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818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03E8DE-DCF0-BBE3-0510-03EC767AA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2.2.1 </a:t>
            </a:r>
            <a:r>
              <a:rPr lang="es-ES" dirty="0" err="1"/>
              <a:t>TextInputLayout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BCFA99-D6BB-8F9C-6581-4F6D3758A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Es un cuadro de texto que contiene un “</a:t>
            </a:r>
            <a:r>
              <a:rPr lang="es-ES" dirty="0" err="1"/>
              <a:t>hint</a:t>
            </a:r>
            <a:r>
              <a:rPr lang="es-ES" dirty="0"/>
              <a:t>” que, al pincharlo, no desaparece sino que flota hacia arriba con lo que el usuario no pierde el contexto de qué insertar en dicho campo.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Para utilizarlo hay que añadir las siguientes dependencias en el “</a:t>
            </a:r>
            <a:r>
              <a:rPr lang="es-ES" dirty="0" err="1"/>
              <a:t>build.gradle</a:t>
            </a:r>
            <a:r>
              <a:rPr lang="es-ES" dirty="0"/>
              <a:t>” del módulo en el que estemos trabajando:</a:t>
            </a:r>
          </a:p>
          <a:p>
            <a:pPr marL="0" indent="0">
              <a:buNone/>
            </a:pPr>
            <a:r>
              <a:rPr lang="fr-FR" b="1" dirty="0"/>
              <a:t>     </a:t>
            </a:r>
            <a:r>
              <a:rPr lang="fr-FR" b="1" dirty="0" err="1"/>
              <a:t>implementation</a:t>
            </a:r>
            <a:r>
              <a:rPr lang="fr-FR" b="1" dirty="0"/>
              <a:t>("com.google.android.material:material:1.2.1")</a:t>
            </a:r>
          </a:p>
          <a:p>
            <a:pPr marL="0" indent="0">
              <a:buNone/>
            </a:pPr>
            <a:endParaRPr lang="es-ES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177FE6C-9D3F-476E-969E-A4EEDD13A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781" y="3054412"/>
            <a:ext cx="4200525" cy="10477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83F1AF0-09B2-8FFB-9E94-E8E88F59D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887" y="3028966"/>
            <a:ext cx="42672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4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1A3BD-E39B-6E4C-DFF8-0E7846823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2.2.1 </a:t>
            </a:r>
            <a:r>
              <a:rPr lang="es-ES" dirty="0" err="1"/>
              <a:t>TextInputLayout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94B399-C632-CF99-898D-9FC83AD58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Acto seguido ya podemos dirigirnos al editor y seleccionar de la Paleta “</a:t>
            </a:r>
            <a:r>
              <a:rPr lang="es-ES" dirty="0" err="1"/>
              <a:t>text</a:t>
            </a:r>
            <a:r>
              <a:rPr lang="es-ES" dirty="0"/>
              <a:t>” – “</a:t>
            </a:r>
            <a:r>
              <a:rPr lang="es-ES" dirty="0" err="1"/>
              <a:t>TextInputLayout</a:t>
            </a:r>
            <a:r>
              <a:rPr lang="es-ES" dirty="0"/>
              <a:t>”.</a:t>
            </a:r>
          </a:p>
          <a:p>
            <a:pPr lvl="1"/>
            <a:r>
              <a:rPr lang="es-ES" dirty="0"/>
              <a:t>Es importante que el </a:t>
            </a:r>
            <a:r>
              <a:rPr lang="es-ES" dirty="0" err="1"/>
              <a:t>TextInputLayout</a:t>
            </a:r>
            <a:r>
              <a:rPr lang="es-ES" dirty="0"/>
              <a:t> tenga un “id”.</a:t>
            </a:r>
          </a:p>
          <a:p>
            <a:pPr lvl="1"/>
            <a:r>
              <a:rPr lang="es-ES" dirty="0"/>
              <a:t>El hijo, </a:t>
            </a:r>
            <a:r>
              <a:rPr lang="es-ES" dirty="0" err="1"/>
              <a:t>TextInputEditText</a:t>
            </a:r>
            <a:r>
              <a:rPr lang="es-ES" dirty="0"/>
              <a:t> también tiene que tener un “id”. Otra propiedad importante es el “</a:t>
            </a:r>
            <a:r>
              <a:rPr lang="es-ES" dirty="0" err="1"/>
              <a:t>hint</a:t>
            </a:r>
            <a:r>
              <a:rPr lang="es-ES" dirty="0"/>
              <a:t>”.</a:t>
            </a:r>
          </a:p>
          <a:p>
            <a:r>
              <a:rPr lang="es-ES" dirty="0"/>
              <a:t>Probad a insertar este elemento junto con iconos predefinidos del sistema (</a:t>
            </a:r>
            <a:r>
              <a:rPr lang="es-ES" dirty="0" err="1"/>
              <a:t>startIconDrawable</a:t>
            </a:r>
            <a:r>
              <a:rPr lang="es-ES" dirty="0"/>
              <a:t> – </a:t>
            </a:r>
            <a:r>
              <a:rPr lang="es-ES" dirty="0" err="1"/>
              <a:t>endIconDrawable</a:t>
            </a:r>
            <a:r>
              <a:rPr lang="es-ES" dirty="0"/>
              <a:t>).</a:t>
            </a:r>
          </a:p>
          <a:p>
            <a:pPr lvl="1"/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93C063A-0E75-55FD-19C5-96B7B93C7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134" y="5023854"/>
            <a:ext cx="3601243" cy="78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71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34425-D30E-BDDC-823D-264B5473F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2.2.2 Actividad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46C56B-0BC4-46DD-D1E3-EBACE7132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62396" cy="4351338"/>
          </a:xfrm>
        </p:spPr>
        <p:txBody>
          <a:bodyPr/>
          <a:lstStyle/>
          <a:p>
            <a:r>
              <a:rPr lang="es-ES" dirty="0"/>
              <a:t>Realiza el siguiente diseño utilizando el widget aprendido.</a:t>
            </a:r>
          </a:p>
          <a:p>
            <a:r>
              <a:rPr lang="es-ES" dirty="0"/>
              <a:t>Como mejora, trata de que los iconos no estén fuera del widget, sino que forme parte de la vista.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B292ADA-37AB-8178-65A7-32FAB268F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805" y="1690688"/>
            <a:ext cx="3070574" cy="403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06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44D41-D94A-58DD-0995-DCE416E65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2.2.3 </a:t>
            </a:r>
            <a:r>
              <a:rPr lang="es-ES" dirty="0" err="1"/>
              <a:t>Button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475418-9953-8B28-0A8E-8C41942A7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i="0" dirty="0">
                <a:solidFill>
                  <a:srgbClr val="313131"/>
                </a:solidFill>
                <a:effectLst/>
                <a:latin typeface="var(--pchead-font)"/>
              </a:rPr>
              <a:t>Control </a:t>
            </a:r>
            <a:r>
              <a:rPr lang="es-ES" b="1" i="0" dirty="0" err="1">
                <a:solidFill>
                  <a:srgbClr val="313131"/>
                </a:solidFill>
                <a:effectLst/>
                <a:latin typeface="var(--pchead-font)"/>
              </a:rPr>
              <a:t>Button</a:t>
            </a:r>
            <a:endParaRPr lang="es-ES" b="1" i="0" dirty="0">
              <a:solidFill>
                <a:srgbClr val="313131"/>
              </a:solidFill>
              <a:effectLst/>
              <a:latin typeface="var(--pchead-font)"/>
            </a:endParaRPr>
          </a:p>
          <a:p>
            <a:pPr lvl="1"/>
            <a:r>
              <a:rPr lang="es-ES" dirty="0"/>
              <a:t>Un control de tipo </a:t>
            </a:r>
            <a:r>
              <a:rPr lang="es-ES" dirty="0" err="1"/>
              <a:t>Button</a:t>
            </a:r>
            <a:r>
              <a:rPr lang="es-ES" dirty="0"/>
              <a:t> es el botón más básico que podemos utilizar y normalmente contiene un simple texto. En el ejemplo siguiente definimos un botón con el texto “</a:t>
            </a:r>
            <a:r>
              <a:rPr lang="es-ES" dirty="0" err="1"/>
              <a:t>Click</a:t>
            </a:r>
            <a:r>
              <a:rPr lang="es-ES" dirty="0"/>
              <a:t>” asignando su propiedad </a:t>
            </a:r>
            <a:r>
              <a:rPr lang="es-ES" b="1" dirty="0" err="1"/>
              <a:t>android:text</a:t>
            </a:r>
            <a:r>
              <a:rPr lang="es-ES" dirty="0"/>
              <a:t>. Además de esta propiedad podríamos utilizar muchas otras como el color de fondo (</a:t>
            </a:r>
            <a:r>
              <a:rPr lang="es-ES" b="1" dirty="0" err="1"/>
              <a:t>android:background</a:t>
            </a:r>
            <a:r>
              <a:rPr lang="es-ES" dirty="0"/>
              <a:t>), estilo de fuente (</a:t>
            </a:r>
            <a:r>
              <a:rPr lang="es-ES" b="1" dirty="0" err="1"/>
              <a:t>android:fontFamily</a:t>
            </a:r>
            <a:r>
              <a:rPr lang="es-ES" dirty="0"/>
              <a:t>), color de fuente (</a:t>
            </a:r>
            <a:r>
              <a:rPr lang="es-ES" b="1" dirty="0" err="1"/>
              <a:t>android:textColor</a:t>
            </a:r>
            <a:r>
              <a:rPr lang="es-ES" dirty="0"/>
              <a:t>), tamaño de fuente (</a:t>
            </a:r>
            <a:r>
              <a:rPr lang="es-ES" b="1" dirty="0" err="1"/>
              <a:t>android:textSize</a:t>
            </a:r>
            <a:r>
              <a:rPr lang="es-ES" dirty="0"/>
              <a:t>), etc.</a:t>
            </a:r>
          </a:p>
          <a:p>
            <a:pPr lvl="1"/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227D023-C974-2B91-A72D-200CE071D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356" y="4602129"/>
            <a:ext cx="5448300" cy="11620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A5D7F46-D379-0463-10B0-96660CED0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182" y="4911691"/>
            <a:ext cx="10572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3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2660E-EA50-ECB2-33C6-308003EB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2.2.4 </a:t>
            </a:r>
            <a:r>
              <a:rPr lang="es-ES" dirty="0" err="1"/>
              <a:t>Togglebutton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6ED9F1-AD8B-BC2C-8363-BB4D17A22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control de tipo </a:t>
            </a:r>
            <a:r>
              <a:rPr lang="es-ES" b="1" dirty="0" err="1"/>
              <a:t>ToggleButton</a:t>
            </a:r>
            <a:r>
              <a:rPr lang="es-ES" dirty="0"/>
              <a:t> es un tipo de botón que puede permanecer en dos posibles estados, </a:t>
            </a:r>
            <a:r>
              <a:rPr lang="es-ES" u="sng" dirty="0"/>
              <a:t>pulsado o no pulsado</a:t>
            </a:r>
            <a:r>
              <a:rPr lang="es-ES" dirty="0"/>
              <a:t>. En este caso, en vez de definir un sólo texto para el control definiremos dos, dependiendo de su estado. Así, podremos asignar las </a:t>
            </a:r>
            <a:r>
              <a:rPr lang="es-ES" u="sng" dirty="0"/>
              <a:t>propiedades</a:t>
            </a:r>
            <a:r>
              <a:rPr lang="es-ES" dirty="0"/>
              <a:t> </a:t>
            </a:r>
            <a:r>
              <a:rPr lang="es-ES" b="1" dirty="0" err="1"/>
              <a:t>android:textOn</a:t>
            </a:r>
            <a:r>
              <a:rPr lang="es-ES" b="1" dirty="0"/>
              <a:t> </a:t>
            </a:r>
            <a:r>
              <a:rPr lang="es-ES" dirty="0"/>
              <a:t>y </a:t>
            </a:r>
            <a:r>
              <a:rPr lang="es-ES" b="1" dirty="0" err="1"/>
              <a:t>android:textOff</a:t>
            </a:r>
            <a:r>
              <a:rPr lang="es-ES" b="1" dirty="0"/>
              <a:t> </a:t>
            </a:r>
            <a:r>
              <a:rPr lang="es-ES" dirty="0"/>
              <a:t>para definir ambos textos. Veamos un ejemplo a continuación.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3DCA9A0-1A0B-3251-C6C9-54BE00392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640" y="4520972"/>
            <a:ext cx="5172075" cy="13430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770A796-B2C3-14F0-9984-17CD75A25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070" y="4901971"/>
            <a:ext cx="23431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99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77BAE8-E742-F6C9-ECDC-8DCDDB82D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2.2.5 Switch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D07A96-C24A-DFE4-CE2A-3A5D0163E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control </a:t>
            </a:r>
            <a:r>
              <a:rPr lang="es-ES" b="1" dirty="0"/>
              <a:t>Switch</a:t>
            </a:r>
            <a:r>
              <a:rPr lang="es-ES" dirty="0"/>
              <a:t> es muy similar al </a:t>
            </a:r>
            <a:r>
              <a:rPr lang="es-ES" dirty="0" err="1"/>
              <a:t>ToggleButton</a:t>
            </a:r>
            <a:r>
              <a:rPr lang="es-ES" dirty="0"/>
              <a:t> anterior, donde tan sólo cambia su aspecto visual, que en vez de mostrar un estado u otro sobre el mismo espacio, se muestra en forma de deslizador o interruptor. Su uso sería completamente análogo al ya comentado: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87183B-3519-7B87-92C2-E1AB0E766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712" y="3902042"/>
            <a:ext cx="5295900" cy="16478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32B47E9-A107-4B41-DF81-553DEA141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638" y="4473541"/>
            <a:ext cx="29718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92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D7F18-F3C2-B039-A96A-83322439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2.2.6 </a:t>
            </a:r>
            <a:r>
              <a:rPr lang="es-ES" dirty="0" err="1"/>
              <a:t>ImageButton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CB4E80-747F-62DD-5970-CC8DF6A36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En este control podremos definir una imagen a mostrar en vez de un texto. </a:t>
            </a:r>
          </a:p>
          <a:p>
            <a:r>
              <a:rPr lang="es-ES" dirty="0"/>
              <a:t>Propiedad </a:t>
            </a:r>
            <a:r>
              <a:rPr lang="es-ES" dirty="0" err="1"/>
              <a:t>android:src</a:t>
            </a:r>
            <a:r>
              <a:rPr lang="es-ES" dirty="0"/>
              <a:t>. Normalmente asignaremos esta propiedad con el descriptor de algún recurso que hayamos incluido en las carpetas /res/</a:t>
            </a:r>
            <a:r>
              <a:rPr lang="es-ES" dirty="0" err="1"/>
              <a:t>drawable</a:t>
            </a:r>
            <a:r>
              <a:rPr lang="es-ES" dirty="0"/>
              <a:t>. Así, por ejemplo, en nuestro caso vamos a incluir una imagen llamada «</a:t>
            </a:r>
            <a:r>
              <a:rPr lang="es-ES" dirty="0" err="1"/>
              <a:t>ic_estrella</a:t>
            </a:r>
            <a:r>
              <a:rPr lang="es-ES" dirty="0"/>
              <a:t>» por lo que haremos referencia al recurso «@</a:t>
            </a:r>
            <a:r>
              <a:rPr lang="es-ES" dirty="0" err="1"/>
              <a:t>drawable</a:t>
            </a:r>
            <a:r>
              <a:rPr lang="es-ES" dirty="0"/>
              <a:t>/</a:t>
            </a:r>
            <a:r>
              <a:rPr lang="es-ES" dirty="0" err="1"/>
              <a:t>ic_estrella</a:t>
            </a:r>
            <a:r>
              <a:rPr lang="es-ES" dirty="0"/>
              <a:t>«. </a:t>
            </a:r>
          </a:p>
          <a:p>
            <a:r>
              <a:rPr lang="es-ES" dirty="0"/>
              <a:t>Adicionalmente, al tratarse de un control de tipo imagen también deberíamos acostumbrarnos a asignar la propiedad </a:t>
            </a:r>
            <a:r>
              <a:rPr lang="es-ES" b="1" dirty="0" err="1"/>
              <a:t>android:contentDescription</a:t>
            </a:r>
            <a:r>
              <a:rPr lang="es-ES" b="1" dirty="0"/>
              <a:t> </a:t>
            </a:r>
            <a:r>
              <a:rPr lang="es-ES" dirty="0"/>
              <a:t>con una descripción textual de la imagen, de forma que nuestra aplicación sea lo más accesible posible.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4524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32B12F-9C8A-B335-91C2-EEF84C34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2.2.6 </a:t>
            </a:r>
            <a:r>
              <a:rPr lang="es-ES" dirty="0" err="1"/>
              <a:t>ImageButton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3491BC-77C7-A203-AB3A-C9EC71068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Otra propiedad que podemos asignar, también común a casi todos los tipos de botones, sería </a:t>
            </a:r>
            <a:r>
              <a:rPr lang="es-ES" b="1" dirty="0" err="1"/>
              <a:t>android:padding</a:t>
            </a:r>
            <a:r>
              <a:rPr lang="es-ES" dirty="0"/>
              <a:t> para definir el espacio entre el borde del botón y su contenido.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22110F4-4416-8036-7F06-6FE5A54E3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432" y="3163094"/>
            <a:ext cx="6505575" cy="16764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FE4566F-DABB-CD6B-CF7B-03EF6C1EE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5918" y="3710781"/>
            <a:ext cx="6286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1727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944</Words>
  <Application>Microsoft Office PowerPoint</Application>
  <PresentationFormat>Panorámica</PresentationFormat>
  <Paragraphs>53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Menlo</vt:lpstr>
      <vt:lpstr>var(--pchead-font)</vt:lpstr>
      <vt:lpstr>Tema de Office</vt:lpstr>
      <vt:lpstr>Controles de entrada</vt:lpstr>
      <vt:lpstr>2.2.1 TextInputLayout</vt:lpstr>
      <vt:lpstr>2.2.1 TextInputLayout</vt:lpstr>
      <vt:lpstr>2.2.2 Actividad 1</vt:lpstr>
      <vt:lpstr>2.2.3 Button</vt:lpstr>
      <vt:lpstr>2.2.4 Togglebutton</vt:lpstr>
      <vt:lpstr>2.2.5 Switch</vt:lpstr>
      <vt:lpstr>2.2.6 ImageButton</vt:lpstr>
      <vt:lpstr>2.2.6 ImageButton</vt:lpstr>
      <vt:lpstr>2.2.6.1 Añadir imágenes estándar</vt:lpstr>
      <vt:lpstr>2.2.7 Imagen en botón “normal”</vt:lpstr>
      <vt:lpstr>2.2.8 Evento onClick del botón</vt:lpstr>
      <vt:lpstr>2.2.9 Actividad 2</vt:lpstr>
      <vt:lpstr>2.2.10 Floating Action Button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Fidel Cosano Tercilla</dc:creator>
  <cp:lastModifiedBy>Juan Fidel Cosano Tercilla</cp:lastModifiedBy>
  <cp:revision>26</cp:revision>
  <dcterms:created xsi:type="dcterms:W3CDTF">2024-09-27T20:21:07Z</dcterms:created>
  <dcterms:modified xsi:type="dcterms:W3CDTF">2024-12-03T22:41:02Z</dcterms:modified>
</cp:coreProperties>
</file>