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20"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B96A9-6A6A-D716-EF5C-CC87C4F7991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7C67452-6443-21B5-AAF5-923538B11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FB12FD9-09F4-3281-2F5B-DB8B9DB3EAE4}"/>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5" name="Marcador de pie de página 4">
            <a:extLst>
              <a:ext uri="{FF2B5EF4-FFF2-40B4-BE49-F238E27FC236}">
                <a16:creationId xmlns:a16="http://schemas.microsoft.com/office/drawing/2014/main" id="{CE217C8A-6F58-91F3-4463-6227DA4DD13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61C0753-99DE-EBE4-56D4-E651C4F43EE6}"/>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116360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29BDB-6192-95DA-28AF-049E9BEADDE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6452CC1-44B5-ED68-2456-6DD82C4467C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3532F99-479C-5393-5729-ABC9A9B7F74C}"/>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5" name="Marcador de pie de página 4">
            <a:extLst>
              <a:ext uri="{FF2B5EF4-FFF2-40B4-BE49-F238E27FC236}">
                <a16:creationId xmlns:a16="http://schemas.microsoft.com/office/drawing/2014/main" id="{72B1572D-2929-6C8E-280F-55DE0B7322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D3E910-51BC-8B29-A181-2D7BDB0BA745}"/>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67742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33E5E15-1583-9FD5-BF52-A16F838E62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7706F7D-BC4D-293E-5DAB-B0AAFD2031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61CADD0-11E4-7D9E-84DB-B214D00E9DC0}"/>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5" name="Marcador de pie de página 4">
            <a:extLst>
              <a:ext uri="{FF2B5EF4-FFF2-40B4-BE49-F238E27FC236}">
                <a16:creationId xmlns:a16="http://schemas.microsoft.com/office/drawing/2014/main" id="{BB9B5223-E663-CDB0-6F7E-ABBAE54E5B4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6513783-7648-45AC-6C65-CB8B0A7281BE}"/>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62631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4CA95-1094-0537-0502-626D8E55964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4F3712B-6D11-9E80-35AD-42F9DCF1A92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23F2AF4-6AD9-6216-AF68-0CD43535AE82}"/>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5" name="Marcador de pie de página 4">
            <a:extLst>
              <a:ext uri="{FF2B5EF4-FFF2-40B4-BE49-F238E27FC236}">
                <a16:creationId xmlns:a16="http://schemas.microsoft.com/office/drawing/2014/main" id="{55EB9D62-1DEB-4E41-90A8-0D857629D3E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EC73DB4-AC0D-841B-6AFB-DCB351D9E4BD}"/>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10813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EDB73-6E90-C36C-6974-2C9B486CE45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C5FFC5A-FB6F-FE96-55E2-D87D75090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955F71B-BB13-2B77-6CE8-770116BF080A}"/>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5" name="Marcador de pie de página 4">
            <a:extLst>
              <a:ext uri="{FF2B5EF4-FFF2-40B4-BE49-F238E27FC236}">
                <a16:creationId xmlns:a16="http://schemas.microsoft.com/office/drawing/2014/main" id="{A5CD8479-9BA7-1678-456D-A848B6466BD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E01F643-F911-51CF-462D-1386E992489D}"/>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250605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9726-F489-6B5D-9B13-1B9F989B54A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E13B6AF-AC5F-38AA-2E13-E07F4A0D6AD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163552C-54A9-341E-0600-C055911586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B060AA1-7692-D68F-A8EF-8398B1D5FA3F}"/>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6" name="Marcador de pie de página 5">
            <a:extLst>
              <a:ext uri="{FF2B5EF4-FFF2-40B4-BE49-F238E27FC236}">
                <a16:creationId xmlns:a16="http://schemas.microsoft.com/office/drawing/2014/main" id="{70F712AE-9240-4CBC-9397-885F2C40AEC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D27B403-A12E-56E4-3055-2AFDB082B148}"/>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339107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DB995-3FE5-5E88-B845-B715CE1199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32E96AC-9547-2F4F-2681-A94747D7D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B5CB6D-74EC-79C5-1336-AC4D738C78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D512601E-A7AD-F267-7CEF-9B5148C94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BFAE0C-87C8-F820-AE19-B4BCED48FAC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EF98850B-CC1B-28D0-03B6-07FC466E51B2}"/>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8" name="Marcador de pie de página 7">
            <a:extLst>
              <a:ext uri="{FF2B5EF4-FFF2-40B4-BE49-F238E27FC236}">
                <a16:creationId xmlns:a16="http://schemas.microsoft.com/office/drawing/2014/main" id="{FF08F630-E27D-BE10-EB12-1B4A6CDC8E3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8AD6F336-F737-B5BC-57E2-345C2A8CC7A6}"/>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212624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B24E0-997A-C915-CDD5-2DF4B13B8D0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E09F33A-4A36-B359-5A3F-55A0F76F465F}"/>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4" name="Marcador de pie de página 3">
            <a:extLst>
              <a:ext uri="{FF2B5EF4-FFF2-40B4-BE49-F238E27FC236}">
                <a16:creationId xmlns:a16="http://schemas.microsoft.com/office/drawing/2014/main" id="{E0C12549-CC85-C807-9FF4-62EE9DD65D1E}"/>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4EE6803B-81DE-2C0F-EE7F-BAEE20B8226C}"/>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368195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2B87DFE-3718-CE77-AB37-A0F3FF95BDC5}"/>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3" name="Marcador de pie de página 2">
            <a:extLst>
              <a:ext uri="{FF2B5EF4-FFF2-40B4-BE49-F238E27FC236}">
                <a16:creationId xmlns:a16="http://schemas.microsoft.com/office/drawing/2014/main" id="{E21FC3F5-FF6B-4E68-0DDD-84ABA6B6EEB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944B909-31AD-B550-6C1B-930FC50515E7}"/>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411710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D6D64-EE6E-0D75-15DE-67CEF61255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80CB86A-B907-6E90-F35C-F78A336C4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2BBB518-54FA-D815-6314-88D7DDB55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83C1E2-D942-F82A-9953-85E1B9150C70}"/>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6" name="Marcador de pie de página 5">
            <a:extLst>
              <a:ext uri="{FF2B5EF4-FFF2-40B4-BE49-F238E27FC236}">
                <a16:creationId xmlns:a16="http://schemas.microsoft.com/office/drawing/2014/main" id="{6C9BA5F3-4656-E11A-B016-B3DDE14556C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CF1B5D0-502B-887F-35DC-4BA451262E20}"/>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139069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71837-3BC0-2564-6011-173417DEB7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E34319CE-A75E-CEDF-B5CD-ED6A110EA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7E7B2B6D-AEFF-8D71-9890-1322ECE9D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CFBF39-06F6-A4D6-42A5-8B920E921637}"/>
              </a:ext>
            </a:extLst>
          </p:cNvPr>
          <p:cNvSpPr>
            <a:spLocks noGrp="1"/>
          </p:cNvSpPr>
          <p:nvPr>
            <p:ph type="dt" sz="half" idx="10"/>
          </p:nvPr>
        </p:nvSpPr>
        <p:spPr/>
        <p:txBody>
          <a:bodyPr/>
          <a:lstStyle/>
          <a:p>
            <a:fld id="{CE9C0EA7-3DD8-4F59-8766-9A0FD7FC5791}" type="datetimeFigureOut">
              <a:rPr lang="es-AR" smtClean="0"/>
              <a:t>24/11/2022</a:t>
            </a:fld>
            <a:endParaRPr lang="es-AR"/>
          </a:p>
        </p:txBody>
      </p:sp>
      <p:sp>
        <p:nvSpPr>
          <p:cNvPr id="6" name="Marcador de pie de página 5">
            <a:extLst>
              <a:ext uri="{FF2B5EF4-FFF2-40B4-BE49-F238E27FC236}">
                <a16:creationId xmlns:a16="http://schemas.microsoft.com/office/drawing/2014/main" id="{909078D1-EECD-E493-BCAB-592F4D8926A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5C7E634-155E-284F-B208-F8B53540A09B}"/>
              </a:ext>
            </a:extLst>
          </p:cNvPr>
          <p:cNvSpPr>
            <a:spLocks noGrp="1"/>
          </p:cNvSpPr>
          <p:nvPr>
            <p:ph type="sldNum" sz="quarter" idx="12"/>
          </p:nvPr>
        </p:nvSpPr>
        <p:spPr/>
        <p:txBody>
          <a:bodyPr/>
          <a:lstStyle/>
          <a:p>
            <a:fld id="{6B31082B-CD6C-429E-BCE3-2A98228716B2}" type="slidenum">
              <a:rPr lang="es-AR" smtClean="0"/>
              <a:t>‹Nº›</a:t>
            </a:fld>
            <a:endParaRPr lang="es-AR"/>
          </a:p>
        </p:txBody>
      </p:sp>
    </p:spTree>
    <p:extLst>
      <p:ext uri="{BB962C8B-B14F-4D97-AF65-F5344CB8AC3E}">
        <p14:creationId xmlns:p14="http://schemas.microsoft.com/office/powerpoint/2010/main" val="63020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D83B094-964B-417E-869B-5EF44D422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B4503CD-F4AB-88ED-5939-F78F22D7A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9F0E477-685D-4A3C-AE42-5C126B74A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C0EA7-3DD8-4F59-8766-9A0FD7FC5791}" type="datetimeFigureOut">
              <a:rPr lang="es-AR" smtClean="0"/>
              <a:t>24/11/2022</a:t>
            </a:fld>
            <a:endParaRPr lang="es-AR"/>
          </a:p>
        </p:txBody>
      </p:sp>
      <p:sp>
        <p:nvSpPr>
          <p:cNvPr id="5" name="Marcador de pie de página 4">
            <a:extLst>
              <a:ext uri="{FF2B5EF4-FFF2-40B4-BE49-F238E27FC236}">
                <a16:creationId xmlns:a16="http://schemas.microsoft.com/office/drawing/2014/main" id="{99727E6A-302D-B6F9-3315-11A30F79B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F765DD06-6628-FF7B-92CF-70E361739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1082B-CD6C-429E-BCE3-2A98228716B2}" type="slidenum">
              <a:rPr lang="es-AR" smtClean="0"/>
              <a:t>‹Nº›</a:t>
            </a:fld>
            <a:endParaRPr lang="es-AR"/>
          </a:p>
        </p:txBody>
      </p:sp>
    </p:spTree>
    <p:extLst>
      <p:ext uri="{BB962C8B-B14F-4D97-AF65-F5344CB8AC3E}">
        <p14:creationId xmlns:p14="http://schemas.microsoft.com/office/powerpoint/2010/main" val="395977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52" name="Rectangle 105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Lenguaje de programación: qué es y tipos de lenguaje más usados | Blog |  Hosting Plus Perú">
            <a:extLst>
              <a:ext uri="{FF2B5EF4-FFF2-40B4-BE49-F238E27FC236}">
                <a16:creationId xmlns:a16="http://schemas.microsoft.com/office/drawing/2014/main" id="{47D72876-30B4-3D89-81AC-73ACCAEBC8B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161" b="9570"/>
          <a:stretch/>
        </p:blipFill>
        <p:spPr bwMode="auto">
          <a:xfrm>
            <a:off x="20" y="1"/>
            <a:ext cx="12191980" cy="6857999"/>
          </a:xfrm>
          <a:prstGeom prst="rect">
            <a:avLst/>
          </a:prstGeom>
          <a:noFill/>
          <a:effectLst>
            <a:outerShdw blurRad="50800" dist="50800" dir="5400000" algn="ctr" rotWithShape="0">
              <a:srgbClr val="000000">
                <a:alpha val="59000"/>
              </a:srgbClr>
            </a:out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CE60FB6-60CF-AB30-9DD1-BABBE692D424}"/>
              </a:ext>
            </a:extLst>
          </p:cNvPr>
          <p:cNvSpPr>
            <a:spLocks noGrp="1"/>
          </p:cNvSpPr>
          <p:nvPr>
            <p:ph type="ctrTitle"/>
          </p:nvPr>
        </p:nvSpPr>
        <p:spPr>
          <a:xfrm>
            <a:off x="1524000" y="1122362"/>
            <a:ext cx="9144000" cy="2900518"/>
          </a:xfrm>
        </p:spPr>
        <p:txBody>
          <a:bodyPr>
            <a:normAutofit/>
          </a:bodyPr>
          <a:lstStyle/>
          <a:p>
            <a:r>
              <a:rPr lang="en-US">
                <a:solidFill>
                  <a:srgbClr val="FFFFFF"/>
                </a:solidFill>
              </a:rPr>
              <a:t>LENGUAJES</a:t>
            </a:r>
            <a:endParaRPr lang="es-AR">
              <a:solidFill>
                <a:srgbClr val="FFFFFF"/>
              </a:solidFill>
            </a:endParaRPr>
          </a:p>
        </p:txBody>
      </p:sp>
      <p:sp>
        <p:nvSpPr>
          <p:cNvPr id="3" name="Subtítulo 2">
            <a:extLst>
              <a:ext uri="{FF2B5EF4-FFF2-40B4-BE49-F238E27FC236}">
                <a16:creationId xmlns:a16="http://schemas.microsoft.com/office/drawing/2014/main" id="{70C372F7-55C3-1EE5-94CF-FA6A14D4DB51}"/>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Alumno: Francisco Vega</a:t>
            </a:r>
          </a:p>
          <a:p>
            <a:r>
              <a:rPr lang="en-US" sz="1700">
                <a:solidFill>
                  <a:srgbClr val="FFFFFF"/>
                </a:solidFill>
              </a:rPr>
              <a:t>Profesor: Israel Pavelek</a:t>
            </a:r>
          </a:p>
          <a:p>
            <a:r>
              <a:rPr lang="en-US" sz="1700">
                <a:solidFill>
                  <a:srgbClr val="FFFFFF"/>
                </a:solidFill>
              </a:rPr>
              <a:t>C, C++ y Python.</a:t>
            </a:r>
            <a:endParaRPr lang="es-AR" sz="1700">
              <a:solidFill>
                <a:srgbClr val="FFFFFF"/>
              </a:solidFill>
            </a:endParaRPr>
          </a:p>
        </p:txBody>
      </p:sp>
    </p:spTree>
    <p:extLst>
      <p:ext uri="{BB962C8B-B14F-4D97-AF65-F5344CB8AC3E}">
        <p14:creationId xmlns:p14="http://schemas.microsoft.com/office/powerpoint/2010/main" val="324430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5BDA7-C064-A5CE-230A-09845D3D0B1D}"/>
              </a:ext>
            </a:extLst>
          </p:cNvPr>
          <p:cNvSpPr>
            <a:spLocks noGrp="1"/>
          </p:cNvSpPr>
          <p:nvPr>
            <p:ph type="title"/>
          </p:nvPr>
        </p:nvSpPr>
        <p:spPr>
          <a:xfrm>
            <a:off x="630935" y="4018137"/>
            <a:ext cx="5071221" cy="2129586"/>
          </a:xfrm>
          <a:noFill/>
        </p:spPr>
        <p:txBody>
          <a:bodyPr anchor="t">
            <a:normAutofit/>
          </a:bodyPr>
          <a:lstStyle/>
          <a:p>
            <a:r>
              <a:rPr lang="en-US" sz="4800" dirty="0">
                <a:solidFill>
                  <a:schemeClr val="bg1"/>
                </a:solidFill>
              </a:rPr>
              <a:t>Red Neuronal.</a:t>
            </a:r>
            <a:endParaRPr lang="es-AR" sz="4800" dirty="0">
              <a:solidFill>
                <a:schemeClr val="bg1"/>
              </a:solidFill>
            </a:endParaRPr>
          </a:p>
        </p:txBody>
      </p:sp>
      <p:sp>
        <p:nvSpPr>
          <p:cNvPr id="3" name="Marcador de contenido 2">
            <a:extLst>
              <a:ext uri="{FF2B5EF4-FFF2-40B4-BE49-F238E27FC236}">
                <a16:creationId xmlns:a16="http://schemas.microsoft.com/office/drawing/2014/main" id="{340786D3-E905-CC97-1321-52A248F54B8A}"/>
              </a:ext>
            </a:extLst>
          </p:cNvPr>
          <p:cNvSpPr>
            <a:spLocks noGrp="1"/>
          </p:cNvSpPr>
          <p:nvPr>
            <p:ph idx="1"/>
          </p:nvPr>
        </p:nvSpPr>
        <p:spPr>
          <a:xfrm>
            <a:off x="5925304" y="4018143"/>
            <a:ext cx="6263643" cy="2839857"/>
          </a:xfrm>
          <a:noFill/>
        </p:spPr>
        <p:txBody>
          <a:bodyPr anchor="t">
            <a:normAutofit/>
          </a:bodyPr>
          <a:lstStyle/>
          <a:p>
            <a:r>
              <a:rPr lang="en-US" sz="1600" dirty="0">
                <a:solidFill>
                  <a:schemeClr val="bg1"/>
                </a:solidFill>
              </a:rPr>
              <a:t>Aca </a:t>
            </a:r>
            <a:r>
              <a:rPr lang="en-US" sz="1600" dirty="0" err="1">
                <a:solidFill>
                  <a:schemeClr val="bg1"/>
                </a:solidFill>
              </a:rPr>
              <a:t>creamos</a:t>
            </a:r>
            <a:r>
              <a:rPr lang="en-US" sz="1600" dirty="0">
                <a:solidFill>
                  <a:schemeClr val="bg1"/>
                </a:solidFill>
              </a:rPr>
              <a:t> la variable </a:t>
            </a:r>
            <a:r>
              <a:rPr lang="en-US" sz="1600" dirty="0" err="1">
                <a:solidFill>
                  <a:schemeClr val="bg1"/>
                </a:solidFill>
              </a:rPr>
              <a:t>capa</a:t>
            </a:r>
            <a:r>
              <a:rPr lang="en-US" sz="1600" dirty="0">
                <a:solidFill>
                  <a:schemeClr val="bg1"/>
                </a:solidFill>
              </a:rPr>
              <a:t> y la </a:t>
            </a:r>
            <a:r>
              <a:rPr lang="en-US" sz="1600" dirty="0" err="1">
                <a:solidFill>
                  <a:schemeClr val="bg1"/>
                </a:solidFill>
              </a:rPr>
              <a:t>incializamos</a:t>
            </a:r>
            <a:r>
              <a:rPr lang="en-US" sz="1600" dirty="0">
                <a:solidFill>
                  <a:schemeClr val="bg1"/>
                </a:solidFill>
              </a:rPr>
              <a:t> con </a:t>
            </a:r>
            <a:r>
              <a:rPr lang="en-US" sz="1600" dirty="0" err="1">
                <a:solidFill>
                  <a:schemeClr val="bg1"/>
                </a:solidFill>
              </a:rPr>
              <a:t>una</a:t>
            </a:r>
            <a:r>
              <a:rPr lang="en-US" sz="1600" dirty="0">
                <a:solidFill>
                  <a:schemeClr val="bg1"/>
                </a:solidFill>
              </a:rPr>
              <a:t> </a:t>
            </a:r>
            <a:r>
              <a:rPr lang="en-US" sz="1600" dirty="0" err="1">
                <a:solidFill>
                  <a:schemeClr val="bg1"/>
                </a:solidFill>
              </a:rPr>
              <a:t>capa</a:t>
            </a:r>
            <a:r>
              <a:rPr lang="en-US" sz="1600" dirty="0">
                <a:solidFill>
                  <a:schemeClr val="bg1"/>
                </a:solidFill>
              </a:rPr>
              <a:t> </a:t>
            </a:r>
            <a:r>
              <a:rPr lang="en-US" sz="1600" dirty="0" err="1">
                <a:solidFill>
                  <a:schemeClr val="bg1"/>
                </a:solidFill>
              </a:rPr>
              <a:t>densa</a:t>
            </a:r>
            <a:r>
              <a:rPr lang="en-US" sz="1600" dirty="0">
                <a:solidFill>
                  <a:schemeClr val="bg1"/>
                </a:solidFill>
              </a:rPr>
              <a:t>, que son las que </a:t>
            </a:r>
            <a:r>
              <a:rPr lang="en-US" sz="1600" dirty="0" err="1">
                <a:solidFill>
                  <a:schemeClr val="bg1"/>
                </a:solidFill>
              </a:rPr>
              <a:t>tienen</a:t>
            </a:r>
            <a:r>
              <a:rPr lang="en-US" sz="1600" dirty="0">
                <a:solidFill>
                  <a:schemeClr val="bg1"/>
                </a:solidFill>
              </a:rPr>
              <a:t> </a:t>
            </a:r>
            <a:r>
              <a:rPr lang="en-US" sz="1600" dirty="0" err="1">
                <a:solidFill>
                  <a:schemeClr val="bg1"/>
                </a:solidFill>
              </a:rPr>
              <a:t>conexiones</a:t>
            </a:r>
            <a:r>
              <a:rPr lang="en-US" sz="1600" dirty="0">
                <a:solidFill>
                  <a:schemeClr val="bg1"/>
                </a:solidFill>
              </a:rPr>
              <a:t> </a:t>
            </a:r>
            <a:r>
              <a:rPr lang="en-US" sz="1600" dirty="0" err="1">
                <a:solidFill>
                  <a:schemeClr val="bg1"/>
                </a:solidFill>
              </a:rPr>
              <a:t>desde</a:t>
            </a:r>
            <a:r>
              <a:rPr lang="en-US" sz="1600" dirty="0">
                <a:solidFill>
                  <a:schemeClr val="bg1"/>
                </a:solidFill>
              </a:rPr>
              <a:t> </a:t>
            </a:r>
            <a:r>
              <a:rPr lang="en-US" sz="1600" dirty="0" err="1">
                <a:solidFill>
                  <a:schemeClr val="bg1"/>
                </a:solidFill>
              </a:rPr>
              <a:t>cada</a:t>
            </a:r>
            <a:r>
              <a:rPr lang="en-US" sz="1600" dirty="0">
                <a:solidFill>
                  <a:schemeClr val="bg1"/>
                </a:solidFill>
              </a:rPr>
              <a:t> </a:t>
            </a:r>
            <a:r>
              <a:rPr lang="en-US" sz="1600" dirty="0" err="1">
                <a:solidFill>
                  <a:schemeClr val="bg1"/>
                </a:solidFill>
              </a:rPr>
              <a:t>neurona</a:t>
            </a:r>
            <a:r>
              <a:rPr lang="en-US" sz="1600" dirty="0">
                <a:solidFill>
                  <a:schemeClr val="bg1"/>
                </a:solidFill>
              </a:rPr>
              <a:t> a </a:t>
            </a:r>
            <a:r>
              <a:rPr lang="en-US" sz="1600" dirty="0" err="1">
                <a:solidFill>
                  <a:schemeClr val="bg1"/>
                </a:solidFill>
              </a:rPr>
              <a:t>todas</a:t>
            </a:r>
            <a:r>
              <a:rPr lang="en-US" sz="1600" dirty="0">
                <a:solidFill>
                  <a:schemeClr val="bg1"/>
                </a:solidFill>
              </a:rPr>
              <a:t> las </a:t>
            </a:r>
            <a:r>
              <a:rPr lang="en-US" sz="1600" dirty="0" err="1">
                <a:solidFill>
                  <a:schemeClr val="bg1"/>
                </a:solidFill>
              </a:rPr>
              <a:t>otras</a:t>
            </a:r>
            <a:r>
              <a:rPr lang="en-US" sz="1600" dirty="0">
                <a:solidFill>
                  <a:schemeClr val="bg1"/>
                </a:solidFill>
              </a:rPr>
              <a:t> </a:t>
            </a:r>
            <a:r>
              <a:rPr lang="en-US" sz="1600" dirty="0" err="1">
                <a:solidFill>
                  <a:schemeClr val="bg1"/>
                </a:solidFill>
              </a:rPr>
              <a:t>neuronas</a:t>
            </a:r>
            <a:r>
              <a:rPr lang="en-US" sz="1600" dirty="0">
                <a:solidFill>
                  <a:schemeClr val="bg1"/>
                </a:solidFill>
              </a:rPr>
              <a:t> de la </a:t>
            </a:r>
            <a:r>
              <a:rPr lang="en-US" sz="1600" dirty="0" err="1">
                <a:solidFill>
                  <a:schemeClr val="bg1"/>
                </a:solidFill>
              </a:rPr>
              <a:t>siguente</a:t>
            </a:r>
            <a:r>
              <a:rPr lang="en-US" sz="1600" dirty="0">
                <a:solidFill>
                  <a:schemeClr val="bg1"/>
                </a:solidFill>
              </a:rPr>
              <a:t> </a:t>
            </a:r>
            <a:r>
              <a:rPr lang="en-US" sz="1600" dirty="0" err="1">
                <a:solidFill>
                  <a:schemeClr val="bg1"/>
                </a:solidFill>
              </a:rPr>
              <a:t>capa</a:t>
            </a:r>
            <a:r>
              <a:rPr lang="en-US" sz="1600" dirty="0">
                <a:solidFill>
                  <a:schemeClr val="bg1"/>
                </a:solidFill>
              </a:rPr>
              <a:t>, </a:t>
            </a:r>
            <a:r>
              <a:rPr lang="en-US" sz="1600" dirty="0" err="1">
                <a:solidFill>
                  <a:schemeClr val="bg1"/>
                </a:solidFill>
              </a:rPr>
              <a:t>keras</a:t>
            </a:r>
            <a:r>
              <a:rPr lang="en-US" sz="1600" dirty="0">
                <a:solidFill>
                  <a:schemeClr val="bg1"/>
                </a:solidFill>
              </a:rPr>
              <a:t> lo </a:t>
            </a:r>
            <a:r>
              <a:rPr lang="en-US" sz="1600" dirty="0" err="1">
                <a:solidFill>
                  <a:schemeClr val="bg1"/>
                </a:solidFill>
              </a:rPr>
              <a:t>utilizamos</a:t>
            </a:r>
            <a:r>
              <a:rPr lang="en-US" sz="1600" dirty="0">
                <a:solidFill>
                  <a:schemeClr val="bg1"/>
                </a:solidFill>
              </a:rPr>
              <a:t> </a:t>
            </a:r>
            <a:r>
              <a:rPr lang="en-US" sz="1600" dirty="0" err="1">
                <a:solidFill>
                  <a:schemeClr val="bg1"/>
                </a:solidFill>
              </a:rPr>
              <a:t>ya</a:t>
            </a:r>
            <a:r>
              <a:rPr lang="en-US" sz="1600" dirty="0">
                <a:solidFill>
                  <a:schemeClr val="bg1"/>
                </a:solidFill>
              </a:rPr>
              <a:t> que es un framework que </a:t>
            </a:r>
            <a:r>
              <a:rPr lang="en-US" sz="1600" dirty="0" err="1">
                <a:solidFill>
                  <a:schemeClr val="bg1"/>
                </a:solidFill>
              </a:rPr>
              <a:t>nos</a:t>
            </a:r>
            <a:r>
              <a:rPr lang="en-US" sz="1600" dirty="0">
                <a:solidFill>
                  <a:schemeClr val="bg1"/>
                </a:solidFill>
              </a:rPr>
              <a:t> </a:t>
            </a:r>
            <a:r>
              <a:rPr lang="en-US" sz="1600" dirty="0" err="1">
                <a:solidFill>
                  <a:schemeClr val="bg1"/>
                </a:solidFill>
              </a:rPr>
              <a:t>permite</a:t>
            </a:r>
            <a:r>
              <a:rPr lang="en-US" sz="1600" dirty="0">
                <a:solidFill>
                  <a:schemeClr val="bg1"/>
                </a:solidFill>
              </a:rPr>
              <a:t> </a:t>
            </a:r>
            <a:r>
              <a:rPr lang="en-US" sz="1600" dirty="0" err="1">
                <a:solidFill>
                  <a:schemeClr val="bg1"/>
                </a:solidFill>
              </a:rPr>
              <a:t>hacer</a:t>
            </a:r>
            <a:r>
              <a:rPr lang="en-US" sz="1600" dirty="0">
                <a:solidFill>
                  <a:schemeClr val="bg1"/>
                </a:solidFill>
              </a:rPr>
              <a:t> la red neuronal de </a:t>
            </a:r>
            <a:r>
              <a:rPr lang="en-US" sz="1600" dirty="0" err="1">
                <a:solidFill>
                  <a:schemeClr val="bg1"/>
                </a:solidFill>
              </a:rPr>
              <a:t>manera</a:t>
            </a:r>
            <a:r>
              <a:rPr lang="en-US" sz="1600" dirty="0">
                <a:solidFill>
                  <a:schemeClr val="bg1"/>
                </a:solidFill>
              </a:rPr>
              <a:t> mas simple.</a:t>
            </a:r>
          </a:p>
          <a:p>
            <a:r>
              <a:rPr lang="en-US" sz="1600" dirty="0">
                <a:solidFill>
                  <a:schemeClr val="bg1"/>
                </a:solidFill>
              </a:rPr>
              <a:t>Tambien le </a:t>
            </a:r>
            <a:r>
              <a:rPr lang="en-US" sz="1600" dirty="0" err="1">
                <a:solidFill>
                  <a:schemeClr val="bg1"/>
                </a:solidFill>
              </a:rPr>
              <a:t>asignamos</a:t>
            </a:r>
            <a:r>
              <a:rPr lang="en-US" sz="1600" dirty="0">
                <a:solidFill>
                  <a:schemeClr val="bg1"/>
                </a:solidFill>
              </a:rPr>
              <a:t> la </a:t>
            </a:r>
            <a:r>
              <a:rPr lang="en-US" sz="1600" dirty="0" err="1">
                <a:solidFill>
                  <a:schemeClr val="bg1"/>
                </a:solidFill>
              </a:rPr>
              <a:t>cantidad</a:t>
            </a:r>
            <a:r>
              <a:rPr lang="en-US" sz="1600" dirty="0">
                <a:solidFill>
                  <a:schemeClr val="bg1"/>
                </a:solidFill>
              </a:rPr>
              <a:t> de </a:t>
            </a:r>
            <a:r>
              <a:rPr lang="en-US" sz="1600" dirty="0" err="1">
                <a:solidFill>
                  <a:schemeClr val="bg1"/>
                </a:solidFill>
              </a:rPr>
              <a:t>neuronas</a:t>
            </a:r>
            <a:r>
              <a:rPr lang="en-US" sz="1600" dirty="0">
                <a:solidFill>
                  <a:schemeClr val="bg1"/>
                </a:solidFill>
              </a:rPr>
              <a:t> que </a:t>
            </a:r>
            <a:r>
              <a:rPr lang="en-US" sz="1600" dirty="0" err="1">
                <a:solidFill>
                  <a:schemeClr val="bg1"/>
                </a:solidFill>
              </a:rPr>
              <a:t>tendra</a:t>
            </a:r>
            <a:r>
              <a:rPr lang="en-US" sz="1600" dirty="0">
                <a:solidFill>
                  <a:schemeClr val="bg1"/>
                </a:solidFill>
              </a:rPr>
              <a:t> la </a:t>
            </a:r>
            <a:r>
              <a:rPr lang="en-US" sz="1600" dirty="0" err="1">
                <a:solidFill>
                  <a:schemeClr val="bg1"/>
                </a:solidFill>
              </a:rPr>
              <a:t>capa</a:t>
            </a:r>
            <a:r>
              <a:rPr lang="en-US" sz="1600" dirty="0">
                <a:solidFill>
                  <a:schemeClr val="bg1"/>
                </a:solidFill>
              </a:rPr>
              <a:t> de entrada y </a:t>
            </a:r>
            <a:r>
              <a:rPr lang="en-US" sz="1600" dirty="0" err="1">
                <a:solidFill>
                  <a:schemeClr val="bg1"/>
                </a:solidFill>
              </a:rPr>
              <a:t>salida</a:t>
            </a:r>
            <a:r>
              <a:rPr lang="en-US" sz="1600" dirty="0">
                <a:solidFill>
                  <a:schemeClr val="bg1"/>
                </a:solidFill>
              </a:rPr>
              <a:t>. </a:t>
            </a:r>
          </a:p>
          <a:p>
            <a:r>
              <a:rPr lang="en-US" sz="1600" dirty="0" err="1">
                <a:solidFill>
                  <a:schemeClr val="bg1"/>
                </a:solidFill>
              </a:rPr>
              <a:t>Luego</a:t>
            </a:r>
            <a:r>
              <a:rPr lang="en-US" sz="1600" dirty="0">
                <a:solidFill>
                  <a:schemeClr val="bg1"/>
                </a:solidFill>
              </a:rPr>
              <a:t>, le </a:t>
            </a:r>
            <a:r>
              <a:rPr lang="en-US" sz="1600" dirty="0" err="1">
                <a:solidFill>
                  <a:schemeClr val="bg1"/>
                </a:solidFill>
              </a:rPr>
              <a:t>daremos</a:t>
            </a:r>
            <a:r>
              <a:rPr lang="en-US" sz="1600" dirty="0">
                <a:solidFill>
                  <a:schemeClr val="bg1"/>
                </a:solidFill>
              </a:rPr>
              <a:t> un </a:t>
            </a:r>
            <a:r>
              <a:rPr lang="en-US" sz="1600" dirty="0" err="1">
                <a:solidFill>
                  <a:schemeClr val="bg1"/>
                </a:solidFill>
              </a:rPr>
              <a:t>modelo</a:t>
            </a:r>
            <a:r>
              <a:rPr lang="en-US" sz="1600" dirty="0">
                <a:solidFill>
                  <a:schemeClr val="bg1"/>
                </a:solidFill>
              </a:rPr>
              <a:t> a la </a:t>
            </a:r>
            <a:r>
              <a:rPr lang="en-US" sz="1600" dirty="0" err="1">
                <a:solidFill>
                  <a:schemeClr val="bg1"/>
                </a:solidFill>
              </a:rPr>
              <a:t>capa</a:t>
            </a:r>
            <a:r>
              <a:rPr lang="en-US" sz="1600" dirty="0">
                <a:solidFill>
                  <a:schemeClr val="bg1"/>
                </a:solidFill>
              </a:rPr>
              <a:t> que </a:t>
            </a:r>
            <a:r>
              <a:rPr lang="en-US" sz="1600" dirty="0" err="1">
                <a:solidFill>
                  <a:schemeClr val="bg1"/>
                </a:solidFill>
              </a:rPr>
              <a:t>podemos</a:t>
            </a:r>
            <a:r>
              <a:rPr lang="en-US" sz="1600" dirty="0">
                <a:solidFill>
                  <a:schemeClr val="bg1"/>
                </a:solidFill>
              </a:rPr>
              <a:t> </a:t>
            </a:r>
            <a:r>
              <a:rPr lang="en-US" sz="1600" dirty="0" err="1">
                <a:solidFill>
                  <a:schemeClr val="bg1"/>
                </a:solidFill>
              </a:rPr>
              <a:t>hacerlo</a:t>
            </a:r>
            <a:r>
              <a:rPr lang="en-US" sz="1600" dirty="0">
                <a:solidFill>
                  <a:schemeClr val="bg1"/>
                </a:solidFill>
              </a:rPr>
              <a:t> gracias a </a:t>
            </a:r>
            <a:r>
              <a:rPr lang="en-US" sz="1600" dirty="0" err="1">
                <a:solidFill>
                  <a:schemeClr val="bg1"/>
                </a:solidFill>
              </a:rPr>
              <a:t>keras</a:t>
            </a:r>
            <a:r>
              <a:rPr lang="en-US" sz="1600" dirty="0">
                <a:solidFill>
                  <a:schemeClr val="bg1"/>
                </a:solidFill>
              </a:rPr>
              <a:t>, y </a:t>
            </a:r>
            <a:r>
              <a:rPr lang="en-US" sz="1600" dirty="0" err="1">
                <a:solidFill>
                  <a:schemeClr val="bg1"/>
                </a:solidFill>
              </a:rPr>
              <a:t>usamos</a:t>
            </a:r>
            <a:r>
              <a:rPr lang="en-US" sz="1600" dirty="0">
                <a:solidFill>
                  <a:schemeClr val="bg1"/>
                </a:solidFill>
              </a:rPr>
              <a:t> sequential </a:t>
            </a:r>
            <a:r>
              <a:rPr lang="en-US" sz="1600" dirty="0" err="1">
                <a:solidFill>
                  <a:schemeClr val="bg1"/>
                </a:solidFill>
              </a:rPr>
              <a:t>ya</a:t>
            </a:r>
            <a:r>
              <a:rPr lang="en-US" sz="1600" dirty="0">
                <a:solidFill>
                  <a:schemeClr val="bg1"/>
                </a:solidFill>
              </a:rPr>
              <a:t> que </a:t>
            </a:r>
            <a:r>
              <a:rPr lang="en-US" sz="1600" dirty="0" err="1">
                <a:solidFill>
                  <a:schemeClr val="bg1"/>
                </a:solidFill>
              </a:rPr>
              <a:t>sirve</a:t>
            </a:r>
            <a:r>
              <a:rPr lang="en-US" sz="1600" dirty="0">
                <a:solidFill>
                  <a:schemeClr val="bg1"/>
                </a:solidFill>
              </a:rPr>
              <a:t> para </a:t>
            </a:r>
            <a:r>
              <a:rPr lang="en-US" sz="1600" dirty="0" err="1">
                <a:solidFill>
                  <a:schemeClr val="bg1"/>
                </a:solidFill>
              </a:rPr>
              <a:t>una</a:t>
            </a:r>
            <a:r>
              <a:rPr lang="en-US" sz="1600" dirty="0">
                <a:solidFill>
                  <a:schemeClr val="bg1"/>
                </a:solidFill>
              </a:rPr>
              <a:t> pila lineal de </a:t>
            </a:r>
            <a:r>
              <a:rPr lang="en-US" sz="1600" dirty="0" err="1">
                <a:solidFill>
                  <a:schemeClr val="bg1"/>
                </a:solidFill>
              </a:rPr>
              <a:t>capas</a:t>
            </a:r>
            <a:r>
              <a:rPr lang="en-US" sz="1600" dirty="0">
                <a:solidFill>
                  <a:schemeClr val="bg1"/>
                </a:solidFill>
              </a:rPr>
              <a:t>.</a:t>
            </a:r>
            <a:endParaRPr lang="es-AR" sz="1600" dirty="0">
              <a:solidFill>
                <a:schemeClr val="bg1"/>
              </a:solidFill>
            </a:endParaRPr>
          </a:p>
          <a:p>
            <a:endParaRPr lang="es-AR" sz="1600" dirty="0">
              <a:solidFill>
                <a:schemeClr val="bg1"/>
              </a:solidFill>
            </a:endParaRPr>
          </a:p>
        </p:txBody>
      </p:sp>
      <p:pic>
        <p:nvPicPr>
          <p:cNvPr id="6" name="Imagen 5">
            <a:extLst>
              <a:ext uri="{FF2B5EF4-FFF2-40B4-BE49-F238E27FC236}">
                <a16:creationId xmlns:a16="http://schemas.microsoft.com/office/drawing/2014/main" id="{944FFE7B-9FCB-2568-886E-7E3CA4E41439}"/>
              </a:ext>
            </a:extLst>
          </p:cNvPr>
          <p:cNvPicPr>
            <a:picLocks noChangeAspect="1"/>
          </p:cNvPicPr>
          <p:nvPr/>
        </p:nvPicPr>
        <p:blipFill>
          <a:blip r:embed="rId2"/>
          <a:stretch>
            <a:fillRect/>
          </a:stretch>
        </p:blipFill>
        <p:spPr>
          <a:xfrm>
            <a:off x="1087653" y="1452080"/>
            <a:ext cx="10737131" cy="817779"/>
          </a:xfrm>
          <a:prstGeom prst="rect">
            <a:avLst/>
          </a:prstGeom>
        </p:spPr>
      </p:pic>
    </p:spTree>
    <p:extLst>
      <p:ext uri="{BB962C8B-B14F-4D97-AF65-F5344CB8AC3E}">
        <p14:creationId xmlns:p14="http://schemas.microsoft.com/office/powerpoint/2010/main" val="362225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C96841-CC01-DAD5-2510-F0A07761B46F}"/>
              </a:ext>
            </a:extLst>
          </p:cNvPr>
          <p:cNvSpPr>
            <a:spLocks noGrp="1"/>
          </p:cNvSpPr>
          <p:nvPr>
            <p:ph type="ctrTitle"/>
          </p:nvPr>
        </p:nvSpPr>
        <p:spPr>
          <a:xfrm>
            <a:off x="0" y="0"/>
            <a:ext cx="4726003" cy="1453415"/>
          </a:xfrm>
        </p:spPr>
        <p:txBody>
          <a:bodyPr anchor="b">
            <a:normAutofit/>
          </a:bodyPr>
          <a:lstStyle/>
          <a:p>
            <a:pPr algn="l"/>
            <a:r>
              <a:rPr lang="en-US" sz="5400" dirty="0" err="1">
                <a:solidFill>
                  <a:schemeClr val="bg1"/>
                </a:solidFill>
              </a:rPr>
              <a:t>Entrenamiento</a:t>
            </a:r>
            <a:endParaRPr lang="es-AR" sz="5400" dirty="0">
              <a:solidFill>
                <a:schemeClr val="bg1"/>
              </a:solidFill>
            </a:endParaRPr>
          </a:p>
        </p:txBody>
      </p:sp>
      <p:sp>
        <p:nvSpPr>
          <p:cNvPr id="3" name="Subtítulo 2">
            <a:extLst>
              <a:ext uri="{FF2B5EF4-FFF2-40B4-BE49-F238E27FC236}">
                <a16:creationId xmlns:a16="http://schemas.microsoft.com/office/drawing/2014/main" id="{DAB4D802-2ED5-B569-CB0E-9FA534C3D694}"/>
              </a:ext>
            </a:extLst>
          </p:cNvPr>
          <p:cNvSpPr>
            <a:spLocks noGrp="1"/>
          </p:cNvSpPr>
          <p:nvPr>
            <p:ph type="subTitle" idx="1"/>
          </p:nvPr>
        </p:nvSpPr>
        <p:spPr>
          <a:xfrm>
            <a:off x="-1" y="1890593"/>
            <a:ext cx="5638226" cy="4279201"/>
          </a:xfrm>
        </p:spPr>
        <p:txBody>
          <a:bodyPr>
            <a:normAutofit/>
          </a:bodyPr>
          <a:lstStyle/>
          <a:p>
            <a:pPr algn="l"/>
            <a:r>
              <a:rPr lang="en-US" sz="2000" dirty="0" err="1">
                <a:solidFill>
                  <a:schemeClr val="bg1"/>
                </a:solidFill>
              </a:rPr>
              <a:t>Ahora</a:t>
            </a:r>
            <a:r>
              <a:rPr lang="en-US" sz="2000" dirty="0">
                <a:solidFill>
                  <a:schemeClr val="bg1"/>
                </a:solidFill>
              </a:rPr>
              <a:t> lo </a:t>
            </a:r>
            <a:r>
              <a:rPr lang="en-US" sz="2000" dirty="0" err="1">
                <a:solidFill>
                  <a:schemeClr val="bg1"/>
                </a:solidFill>
              </a:rPr>
              <a:t>siguiente</a:t>
            </a:r>
            <a:r>
              <a:rPr lang="en-US" sz="2000" dirty="0">
                <a:solidFill>
                  <a:schemeClr val="bg1"/>
                </a:solidFill>
              </a:rPr>
              <a:t> a </a:t>
            </a:r>
            <a:r>
              <a:rPr lang="en-US" sz="2000" dirty="0" err="1">
                <a:solidFill>
                  <a:schemeClr val="bg1"/>
                </a:solidFill>
              </a:rPr>
              <a:t>realizar</a:t>
            </a:r>
            <a:r>
              <a:rPr lang="en-US" sz="2000" dirty="0">
                <a:solidFill>
                  <a:schemeClr val="bg1"/>
                </a:solidFill>
              </a:rPr>
              <a:t>, sera </a:t>
            </a:r>
            <a:r>
              <a:rPr lang="en-US" sz="2000" dirty="0" err="1">
                <a:solidFill>
                  <a:schemeClr val="bg1"/>
                </a:solidFill>
              </a:rPr>
              <a:t>decirle</a:t>
            </a:r>
            <a:r>
              <a:rPr lang="en-US" sz="2000" dirty="0">
                <a:solidFill>
                  <a:schemeClr val="bg1"/>
                </a:solidFill>
              </a:rPr>
              <a:t> a la </a:t>
            </a:r>
            <a:r>
              <a:rPr lang="en-US" sz="2000" dirty="0" err="1">
                <a:solidFill>
                  <a:schemeClr val="bg1"/>
                </a:solidFill>
              </a:rPr>
              <a:t>maquina</a:t>
            </a:r>
            <a:r>
              <a:rPr lang="en-US" sz="2000" dirty="0">
                <a:solidFill>
                  <a:schemeClr val="bg1"/>
                </a:solidFill>
              </a:rPr>
              <a:t> </a:t>
            </a:r>
            <a:r>
              <a:rPr lang="en-US" sz="2000" dirty="0" err="1">
                <a:solidFill>
                  <a:schemeClr val="bg1"/>
                </a:solidFill>
              </a:rPr>
              <a:t>como</a:t>
            </a:r>
            <a:r>
              <a:rPr lang="en-US" sz="2000" dirty="0">
                <a:solidFill>
                  <a:schemeClr val="bg1"/>
                </a:solidFill>
              </a:rPr>
              <a:t> </a:t>
            </a:r>
            <a:r>
              <a:rPr lang="en-US" sz="2000" dirty="0" err="1">
                <a:solidFill>
                  <a:schemeClr val="bg1"/>
                </a:solidFill>
              </a:rPr>
              <a:t>queremos</a:t>
            </a:r>
            <a:r>
              <a:rPr lang="en-US" sz="2000" dirty="0">
                <a:solidFill>
                  <a:schemeClr val="bg1"/>
                </a:solidFill>
              </a:rPr>
              <a:t> que </a:t>
            </a:r>
            <a:r>
              <a:rPr lang="en-US" sz="2000" dirty="0" err="1">
                <a:solidFill>
                  <a:schemeClr val="bg1"/>
                </a:solidFill>
              </a:rPr>
              <a:t>procese</a:t>
            </a:r>
            <a:r>
              <a:rPr lang="en-US" sz="2000" dirty="0">
                <a:solidFill>
                  <a:schemeClr val="bg1"/>
                </a:solidFill>
              </a:rPr>
              <a:t> la </a:t>
            </a:r>
            <a:r>
              <a:rPr lang="en-US" sz="2000" dirty="0" err="1">
                <a:solidFill>
                  <a:schemeClr val="bg1"/>
                </a:solidFill>
              </a:rPr>
              <a:t>informacion</a:t>
            </a:r>
            <a:r>
              <a:rPr lang="en-US" sz="2000" dirty="0">
                <a:solidFill>
                  <a:schemeClr val="bg1"/>
                </a:solidFill>
              </a:rPr>
              <a:t> para </a:t>
            </a:r>
            <a:r>
              <a:rPr lang="en-US" sz="2000" dirty="0" err="1">
                <a:solidFill>
                  <a:schemeClr val="bg1"/>
                </a:solidFill>
              </a:rPr>
              <a:t>aprender</a:t>
            </a:r>
            <a:r>
              <a:rPr lang="en-US" sz="2000" dirty="0">
                <a:solidFill>
                  <a:schemeClr val="bg1"/>
                </a:solidFill>
              </a:rPr>
              <a:t> </a:t>
            </a:r>
            <a:r>
              <a:rPr lang="en-US" sz="2000" dirty="0" err="1">
                <a:solidFill>
                  <a:schemeClr val="bg1"/>
                </a:solidFill>
              </a:rPr>
              <a:t>mejor</a:t>
            </a:r>
            <a:r>
              <a:rPr lang="en-US" sz="2000" dirty="0">
                <a:solidFill>
                  <a:schemeClr val="bg1"/>
                </a:solidFill>
              </a:rPr>
              <a:t>, </a:t>
            </a:r>
            <a:r>
              <a:rPr lang="en-US" sz="2000" dirty="0" err="1">
                <a:solidFill>
                  <a:schemeClr val="bg1"/>
                </a:solidFill>
              </a:rPr>
              <a:t>tambien</a:t>
            </a:r>
            <a:r>
              <a:rPr lang="en-US" sz="2000" dirty="0">
                <a:solidFill>
                  <a:schemeClr val="bg1"/>
                </a:solidFill>
              </a:rPr>
              <a:t> le </a:t>
            </a:r>
            <a:r>
              <a:rPr lang="en-US" sz="2000" dirty="0" err="1">
                <a:solidFill>
                  <a:schemeClr val="bg1"/>
                </a:solidFill>
              </a:rPr>
              <a:t>asignaremos</a:t>
            </a:r>
            <a:r>
              <a:rPr lang="en-US" sz="2000" dirty="0">
                <a:solidFill>
                  <a:schemeClr val="bg1"/>
                </a:solidFill>
              </a:rPr>
              <a:t> que tanto </a:t>
            </a:r>
            <a:r>
              <a:rPr lang="en-US" sz="2000" dirty="0" err="1">
                <a:solidFill>
                  <a:schemeClr val="bg1"/>
                </a:solidFill>
              </a:rPr>
              <a:t>queremos</a:t>
            </a:r>
            <a:r>
              <a:rPr lang="en-US" sz="2000" dirty="0">
                <a:solidFill>
                  <a:schemeClr val="bg1"/>
                </a:solidFill>
              </a:rPr>
              <a:t> que </a:t>
            </a:r>
            <a:r>
              <a:rPr lang="en-US" sz="2000" dirty="0" err="1">
                <a:solidFill>
                  <a:schemeClr val="bg1"/>
                </a:solidFill>
              </a:rPr>
              <a:t>vaya</a:t>
            </a:r>
            <a:r>
              <a:rPr lang="en-US" sz="2000" dirty="0">
                <a:solidFill>
                  <a:schemeClr val="bg1"/>
                </a:solidFill>
              </a:rPr>
              <a:t> </a:t>
            </a:r>
            <a:r>
              <a:rPr lang="en-US" sz="2000" dirty="0" err="1">
                <a:solidFill>
                  <a:schemeClr val="bg1"/>
                </a:solidFill>
              </a:rPr>
              <a:t>ajustando</a:t>
            </a:r>
            <a:r>
              <a:rPr lang="en-US" sz="2000" dirty="0">
                <a:solidFill>
                  <a:schemeClr val="bg1"/>
                </a:solidFill>
              </a:rPr>
              <a:t> de </a:t>
            </a:r>
            <a:r>
              <a:rPr lang="en-US" sz="2000" dirty="0" err="1">
                <a:solidFill>
                  <a:schemeClr val="bg1"/>
                </a:solidFill>
              </a:rPr>
              <a:t>centimetros</a:t>
            </a:r>
            <a:r>
              <a:rPr lang="en-US" sz="2000" dirty="0">
                <a:solidFill>
                  <a:schemeClr val="bg1"/>
                </a:solidFill>
              </a:rPr>
              <a:t> a metros </a:t>
            </a:r>
            <a:r>
              <a:rPr lang="en-US" sz="2000" dirty="0" err="1">
                <a:solidFill>
                  <a:schemeClr val="bg1"/>
                </a:solidFill>
              </a:rPr>
              <a:t>segun</a:t>
            </a:r>
            <a:r>
              <a:rPr lang="en-US" sz="2000" dirty="0">
                <a:solidFill>
                  <a:schemeClr val="bg1"/>
                </a:solidFill>
              </a:rPr>
              <a:t> </a:t>
            </a:r>
            <a:r>
              <a:rPr lang="en-US" sz="2000" dirty="0" err="1">
                <a:solidFill>
                  <a:schemeClr val="bg1"/>
                </a:solidFill>
              </a:rPr>
              <a:t>el</a:t>
            </a:r>
            <a:r>
              <a:rPr lang="en-US" sz="2000" dirty="0">
                <a:solidFill>
                  <a:schemeClr val="bg1"/>
                </a:solidFill>
              </a:rPr>
              <a:t> </a:t>
            </a:r>
            <a:r>
              <a:rPr lang="en-US" sz="2000" dirty="0" err="1">
                <a:solidFill>
                  <a:schemeClr val="bg1"/>
                </a:solidFill>
              </a:rPr>
              <a:t>fallo</a:t>
            </a:r>
            <a:r>
              <a:rPr lang="en-US" sz="2000" dirty="0">
                <a:solidFill>
                  <a:schemeClr val="bg1"/>
                </a:solidFill>
              </a:rPr>
              <a:t>.</a:t>
            </a:r>
          </a:p>
          <a:p>
            <a:pPr algn="l"/>
            <a:r>
              <a:rPr lang="en-US" sz="2000" dirty="0" err="1">
                <a:solidFill>
                  <a:schemeClr val="bg1"/>
                </a:solidFill>
              </a:rPr>
              <a:t>Luego</a:t>
            </a:r>
            <a:r>
              <a:rPr lang="en-US" sz="2000" dirty="0">
                <a:solidFill>
                  <a:schemeClr val="bg1"/>
                </a:solidFill>
              </a:rPr>
              <a:t> con </a:t>
            </a:r>
            <a:r>
              <a:rPr lang="en-US" sz="2000" dirty="0" err="1">
                <a:solidFill>
                  <a:schemeClr val="bg1"/>
                </a:solidFill>
              </a:rPr>
              <a:t>modelo.fit</a:t>
            </a:r>
            <a:r>
              <a:rPr lang="en-US" sz="2000" dirty="0">
                <a:solidFill>
                  <a:schemeClr val="bg1"/>
                </a:solidFill>
              </a:rPr>
              <a:t> le </a:t>
            </a:r>
            <a:r>
              <a:rPr lang="en-US" sz="2000" dirty="0" err="1">
                <a:solidFill>
                  <a:schemeClr val="bg1"/>
                </a:solidFill>
              </a:rPr>
              <a:t>damos</a:t>
            </a:r>
            <a:r>
              <a:rPr lang="en-US" sz="2000" dirty="0">
                <a:solidFill>
                  <a:schemeClr val="bg1"/>
                </a:solidFill>
              </a:rPr>
              <a:t> </a:t>
            </a:r>
            <a:r>
              <a:rPr lang="en-US" sz="2000" dirty="0" err="1">
                <a:solidFill>
                  <a:schemeClr val="bg1"/>
                </a:solidFill>
              </a:rPr>
              <a:t>los</a:t>
            </a:r>
            <a:r>
              <a:rPr lang="en-US" sz="2000" dirty="0">
                <a:solidFill>
                  <a:schemeClr val="bg1"/>
                </a:solidFill>
              </a:rPr>
              <a:t> </a:t>
            </a:r>
            <a:r>
              <a:rPr lang="en-US" sz="2000" dirty="0" err="1">
                <a:solidFill>
                  <a:schemeClr val="bg1"/>
                </a:solidFill>
              </a:rPr>
              <a:t>valores</a:t>
            </a:r>
            <a:r>
              <a:rPr lang="en-US" sz="2000" dirty="0">
                <a:solidFill>
                  <a:schemeClr val="bg1"/>
                </a:solidFill>
              </a:rPr>
              <a:t> de entrada y </a:t>
            </a:r>
            <a:r>
              <a:rPr lang="en-US" sz="2000" dirty="0" err="1">
                <a:solidFill>
                  <a:schemeClr val="bg1"/>
                </a:solidFill>
              </a:rPr>
              <a:t>los</a:t>
            </a:r>
            <a:r>
              <a:rPr lang="en-US" sz="2000" dirty="0">
                <a:solidFill>
                  <a:schemeClr val="bg1"/>
                </a:solidFill>
              </a:rPr>
              <a:t> de </a:t>
            </a:r>
            <a:r>
              <a:rPr lang="en-US" sz="2000" dirty="0" err="1">
                <a:solidFill>
                  <a:schemeClr val="bg1"/>
                </a:solidFill>
              </a:rPr>
              <a:t>salida</a:t>
            </a:r>
            <a:r>
              <a:rPr lang="en-US" sz="2000" dirty="0">
                <a:solidFill>
                  <a:schemeClr val="bg1"/>
                </a:solidFill>
              </a:rPr>
              <a:t> que </a:t>
            </a:r>
            <a:r>
              <a:rPr lang="en-US" sz="2000" dirty="0" err="1">
                <a:solidFill>
                  <a:schemeClr val="bg1"/>
                </a:solidFill>
              </a:rPr>
              <a:t>esperados</a:t>
            </a:r>
            <a:r>
              <a:rPr lang="en-US" sz="2000" dirty="0">
                <a:solidFill>
                  <a:schemeClr val="bg1"/>
                </a:solidFill>
              </a:rPr>
              <a:t> que </a:t>
            </a:r>
            <a:r>
              <a:rPr lang="en-US" sz="2000" dirty="0" err="1">
                <a:solidFill>
                  <a:schemeClr val="bg1"/>
                </a:solidFill>
              </a:rPr>
              <a:t>llegue</a:t>
            </a:r>
            <a:r>
              <a:rPr lang="en-US" sz="2000" dirty="0">
                <a:solidFill>
                  <a:schemeClr val="bg1"/>
                </a:solidFill>
              </a:rPr>
              <a:t>, y que tantos </a:t>
            </a:r>
            <a:r>
              <a:rPr lang="en-US" sz="2000" dirty="0" err="1">
                <a:solidFill>
                  <a:schemeClr val="bg1"/>
                </a:solidFill>
              </a:rPr>
              <a:t>vueltas</a:t>
            </a:r>
            <a:r>
              <a:rPr lang="en-US" sz="2000" dirty="0">
                <a:solidFill>
                  <a:schemeClr val="bg1"/>
                </a:solidFill>
              </a:rPr>
              <a:t> </a:t>
            </a:r>
            <a:r>
              <a:rPr lang="en-US" sz="2000" dirty="0" err="1">
                <a:solidFill>
                  <a:schemeClr val="bg1"/>
                </a:solidFill>
              </a:rPr>
              <a:t>queremos</a:t>
            </a:r>
            <a:r>
              <a:rPr lang="en-US" sz="2000" dirty="0">
                <a:solidFill>
                  <a:schemeClr val="bg1"/>
                </a:solidFill>
              </a:rPr>
              <a:t> que lo </a:t>
            </a:r>
            <a:r>
              <a:rPr lang="en-US" sz="2000" dirty="0" err="1">
                <a:solidFill>
                  <a:schemeClr val="bg1"/>
                </a:solidFill>
              </a:rPr>
              <a:t>intente</a:t>
            </a:r>
            <a:r>
              <a:rPr lang="en-US" sz="2000" dirty="0">
                <a:solidFill>
                  <a:schemeClr val="bg1"/>
                </a:solidFill>
              </a:rPr>
              <a:t>, </a:t>
            </a:r>
            <a:r>
              <a:rPr lang="en-US" sz="2000" dirty="0" err="1">
                <a:solidFill>
                  <a:schemeClr val="bg1"/>
                </a:solidFill>
              </a:rPr>
              <a:t>mientras</a:t>
            </a:r>
            <a:r>
              <a:rPr lang="en-US" sz="2000" dirty="0">
                <a:solidFill>
                  <a:schemeClr val="bg1"/>
                </a:solidFill>
              </a:rPr>
              <a:t> mas </a:t>
            </a:r>
            <a:r>
              <a:rPr lang="en-US" sz="2000" dirty="0" err="1">
                <a:solidFill>
                  <a:schemeClr val="bg1"/>
                </a:solidFill>
              </a:rPr>
              <a:t>vueltas</a:t>
            </a:r>
            <a:r>
              <a:rPr lang="en-US" sz="2000" dirty="0">
                <a:solidFill>
                  <a:schemeClr val="bg1"/>
                </a:solidFill>
              </a:rPr>
              <a:t> mas se </a:t>
            </a:r>
            <a:r>
              <a:rPr lang="en-US" sz="2000" dirty="0" err="1">
                <a:solidFill>
                  <a:schemeClr val="bg1"/>
                </a:solidFill>
              </a:rPr>
              <a:t>optimiza</a:t>
            </a:r>
            <a:r>
              <a:rPr lang="en-US" sz="2000" dirty="0">
                <a:solidFill>
                  <a:schemeClr val="bg1"/>
                </a:solidFill>
              </a:rPr>
              <a:t>.</a:t>
            </a:r>
          </a:p>
          <a:p>
            <a:pPr algn="l"/>
            <a:endParaRPr lang="es-AR" sz="2000" dirty="0">
              <a:solidFill>
                <a:schemeClr val="bg1"/>
              </a:solidFill>
            </a:endParaRPr>
          </a:p>
        </p:txBody>
      </p:sp>
      <p:sp>
        <p:nvSpPr>
          <p:cNvPr id="14" name="Rectangle 13">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7" name="Freeform: Shape 1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Imagen 4">
            <a:extLst>
              <a:ext uri="{FF2B5EF4-FFF2-40B4-BE49-F238E27FC236}">
                <a16:creationId xmlns:a16="http://schemas.microsoft.com/office/drawing/2014/main" id="{748E9F92-3C7D-627B-704D-4994E1F65195}"/>
              </a:ext>
            </a:extLst>
          </p:cNvPr>
          <p:cNvPicPr>
            <a:picLocks noChangeAspect="1"/>
          </p:cNvPicPr>
          <p:nvPr/>
        </p:nvPicPr>
        <p:blipFill>
          <a:blip r:embed="rId2"/>
          <a:stretch>
            <a:fillRect/>
          </a:stretch>
        </p:blipFill>
        <p:spPr>
          <a:xfrm>
            <a:off x="6817629" y="1782893"/>
            <a:ext cx="3899155" cy="866478"/>
          </a:xfrm>
          <a:prstGeom prst="rect">
            <a:avLst/>
          </a:prstGeom>
          <a:ln w="28575">
            <a:noFill/>
          </a:ln>
        </p:spPr>
      </p:pic>
      <p:sp>
        <p:nvSpPr>
          <p:cNvPr id="23"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Oval 26">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Imagen 6">
            <a:extLst>
              <a:ext uri="{FF2B5EF4-FFF2-40B4-BE49-F238E27FC236}">
                <a16:creationId xmlns:a16="http://schemas.microsoft.com/office/drawing/2014/main" id="{34297E2A-8FF5-104C-5CE9-F57B5656C19F}"/>
              </a:ext>
            </a:extLst>
          </p:cNvPr>
          <p:cNvPicPr>
            <a:picLocks noChangeAspect="1"/>
          </p:cNvPicPr>
          <p:nvPr/>
        </p:nvPicPr>
        <p:blipFill>
          <a:blip r:embed="rId3"/>
          <a:stretch>
            <a:fillRect/>
          </a:stretch>
        </p:blipFill>
        <p:spPr>
          <a:xfrm>
            <a:off x="6817629" y="4447346"/>
            <a:ext cx="3899155" cy="487393"/>
          </a:xfrm>
          <a:prstGeom prst="rect">
            <a:avLst/>
          </a:prstGeom>
        </p:spPr>
      </p:pic>
    </p:spTree>
    <p:extLst>
      <p:ext uri="{BB962C8B-B14F-4D97-AF65-F5344CB8AC3E}">
        <p14:creationId xmlns:p14="http://schemas.microsoft.com/office/powerpoint/2010/main" val="420480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19F534-06EC-9D91-A4C2-B83C2E761661}"/>
              </a:ext>
            </a:extLst>
          </p:cNvPr>
          <p:cNvSpPr>
            <a:spLocks noGrp="1"/>
          </p:cNvSpPr>
          <p:nvPr>
            <p:ph type="title"/>
          </p:nvPr>
        </p:nvSpPr>
        <p:spPr>
          <a:xfrm>
            <a:off x="838200" y="1641752"/>
            <a:ext cx="4391024" cy="1323439"/>
          </a:xfrm>
        </p:spPr>
        <p:txBody>
          <a:bodyPr anchor="t">
            <a:normAutofit/>
          </a:bodyPr>
          <a:lstStyle/>
          <a:p>
            <a:r>
              <a:rPr lang="en-US" sz="4000">
                <a:solidFill>
                  <a:schemeClr val="bg1"/>
                </a:solidFill>
              </a:rPr>
              <a:t>Matplotlib</a:t>
            </a:r>
            <a:endParaRPr lang="es-AR" sz="4000">
              <a:solidFill>
                <a:schemeClr val="bg1"/>
              </a:solidFill>
            </a:endParaRPr>
          </a:p>
        </p:txBody>
      </p:sp>
      <p:sp>
        <p:nvSpPr>
          <p:cNvPr id="7" name="Marcador de contenido 6">
            <a:extLst>
              <a:ext uri="{FF2B5EF4-FFF2-40B4-BE49-F238E27FC236}">
                <a16:creationId xmlns:a16="http://schemas.microsoft.com/office/drawing/2014/main" id="{591A9BAE-1BB9-EF63-0DC3-34D63AC9DABD}"/>
              </a:ext>
            </a:extLst>
          </p:cNvPr>
          <p:cNvSpPr>
            <a:spLocks noGrp="1"/>
          </p:cNvSpPr>
          <p:nvPr>
            <p:ph idx="1"/>
          </p:nvPr>
        </p:nvSpPr>
        <p:spPr>
          <a:xfrm>
            <a:off x="838200" y="3146400"/>
            <a:ext cx="4391024" cy="2454300"/>
          </a:xfrm>
        </p:spPr>
        <p:txBody>
          <a:bodyPr>
            <a:normAutofit/>
          </a:bodyPr>
          <a:lstStyle/>
          <a:p>
            <a:r>
              <a:rPr lang="en-US" sz="2400" dirty="0" err="1">
                <a:solidFill>
                  <a:schemeClr val="bg1">
                    <a:alpha val="80000"/>
                  </a:schemeClr>
                </a:solidFill>
              </a:rPr>
              <a:t>Luego</a:t>
            </a:r>
            <a:r>
              <a:rPr lang="en-US" sz="2400" dirty="0">
                <a:solidFill>
                  <a:schemeClr val="bg1">
                    <a:alpha val="80000"/>
                  </a:schemeClr>
                </a:solidFill>
              </a:rPr>
              <a:t> </a:t>
            </a:r>
            <a:r>
              <a:rPr lang="en-US" sz="2400" dirty="0" err="1">
                <a:solidFill>
                  <a:schemeClr val="bg1">
                    <a:alpha val="80000"/>
                  </a:schemeClr>
                </a:solidFill>
              </a:rPr>
              <a:t>usamos</a:t>
            </a:r>
            <a:r>
              <a:rPr lang="en-US" sz="2400" dirty="0">
                <a:solidFill>
                  <a:schemeClr val="bg1">
                    <a:alpha val="80000"/>
                  </a:schemeClr>
                </a:solidFill>
              </a:rPr>
              <a:t> la </a:t>
            </a:r>
            <a:r>
              <a:rPr lang="en-US" sz="2400" dirty="0" err="1">
                <a:solidFill>
                  <a:schemeClr val="bg1">
                    <a:alpha val="80000"/>
                  </a:schemeClr>
                </a:solidFill>
              </a:rPr>
              <a:t>biblioteca</a:t>
            </a:r>
            <a:r>
              <a:rPr lang="en-US" sz="2400" dirty="0">
                <a:solidFill>
                  <a:schemeClr val="bg1">
                    <a:alpha val="80000"/>
                  </a:schemeClr>
                </a:solidFill>
              </a:rPr>
              <a:t> de Matplotlib para </a:t>
            </a:r>
            <a:r>
              <a:rPr lang="en-US" sz="2400" dirty="0" err="1">
                <a:solidFill>
                  <a:schemeClr val="bg1">
                    <a:alpha val="80000"/>
                  </a:schemeClr>
                </a:solidFill>
              </a:rPr>
              <a:t>graficar</a:t>
            </a:r>
            <a:r>
              <a:rPr lang="en-US" sz="2400" dirty="0">
                <a:solidFill>
                  <a:schemeClr val="bg1">
                    <a:alpha val="80000"/>
                  </a:schemeClr>
                </a:solidFill>
              </a:rPr>
              <a:t>, </a:t>
            </a:r>
            <a:r>
              <a:rPr lang="en-US" sz="2400" dirty="0" err="1">
                <a:solidFill>
                  <a:schemeClr val="bg1">
                    <a:alpha val="80000"/>
                  </a:schemeClr>
                </a:solidFill>
              </a:rPr>
              <a:t>en</a:t>
            </a:r>
            <a:r>
              <a:rPr lang="en-US" sz="2400" dirty="0">
                <a:solidFill>
                  <a:schemeClr val="bg1">
                    <a:alpha val="80000"/>
                  </a:schemeClr>
                </a:solidFill>
              </a:rPr>
              <a:t> </a:t>
            </a:r>
            <a:r>
              <a:rPr lang="en-US" sz="2400" dirty="0" err="1">
                <a:solidFill>
                  <a:schemeClr val="bg1">
                    <a:alpha val="80000"/>
                  </a:schemeClr>
                </a:solidFill>
              </a:rPr>
              <a:t>relacion</a:t>
            </a:r>
            <a:r>
              <a:rPr lang="en-US" sz="2400" dirty="0">
                <a:solidFill>
                  <a:schemeClr val="bg1">
                    <a:alpha val="80000"/>
                  </a:schemeClr>
                </a:solidFill>
              </a:rPr>
              <a:t> de </a:t>
            </a:r>
            <a:r>
              <a:rPr lang="en-US" sz="2400" dirty="0" err="1">
                <a:solidFill>
                  <a:schemeClr val="bg1">
                    <a:alpha val="80000"/>
                  </a:schemeClr>
                </a:solidFill>
              </a:rPr>
              <a:t>mientras</a:t>
            </a:r>
            <a:r>
              <a:rPr lang="en-US" sz="2400" dirty="0">
                <a:solidFill>
                  <a:schemeClr val="bg1">
                    <a:alpha val="80000"/>
                  </a:schemeClr>
                </a:solidFill>
              </a:rPr>
              <a:t> mas </a:t>
            </a:r>
            <a:r>
              <a:rPr lang="en-US" sz="2400" dirty="0" err="1">
                <a:solidFill>
                  <a:schemeClr val="bg1">
                    <a:alpha val="80000"/>
                  </a:schemeClr>
                </a:solidFill>
              </a:rPr>
              <a:t>vueltas</a:t>
            </a:r>
            <a:r>
              <a:rPr lang="en-US" sz="2400" dirty="0">
                <a:solidFill>
                  <a:schemeClr val="bg1">
                    <a:alpha val="80000"/>
                  </a:schemeClr>
                </a:solidFill>
              </a:rPr>
              <a:t> da, </a:t>
            </a:r>
            <a:r>
              <a:rPr lang="en-US" sz="2400" dirty="0" err="1">
                <a:solidFill>
                  <a:schemeClr val="bg1">
                    <a:alpha val="80000"/>
                  </a:schemeClr>
                </a:solidFill>
              </a:rPr>
              <a:t>menos</a:t>
            </a:r>
            <a:r>
              <a:rPr lang="en-US" sz="2400" dirty="0">
                <a:solidFill>
                  <a:schemeClr val="bg1">
                    <a:alpha val="80000"/>
                  </a:schemeClr>
                </a:solidFill>
              </a:rPr>
              <a:t> </a:t>
            </a:r>
            <a:r>
              <a:rPr lang="en-US" sz="2400" dirty="0" err="1">
                <a:solidFill>
                  <a:schemeClr val="bg1">
                    <a:alpha val="80000"/>
                  </a:schemeClr>
                </a:solidFill>
              </a:rPr>
              <a:t>errores</a:t>
            </a:r>
            <a:r>
              <a:rPr lang="en-US" sz="2400" dirty="0">
                <a:solidFill>
                  <a:schemeClr val="bg1">
                    <a:alpha val="80000"/>
                  </a:schemeClr>
                </a:solidFill>
              </a:rPr>
              <a:t> </a:t>
            </a:r>
            <a:r>
              <a:rPr lang="en-US" sz="2400" dirty="0" err="1">
                <a:solidFill>
                  <a:schemeClr val="bg1">
                    <a:alpha val="80000"/>
                  </a:schemeClr>
                </a:solidFill>
              </a:rPr>
              <a:t>tiene</a:t>
            </a:r>
            <a:r>
              <a:rPr lang="en-US" sz="2400" dirty="0">
                <a:solidFill>
                  <a:schemeClr val="bg1">
                    <a:alpha val="80000"/>
                  </a:schemeClr>
                </a:solidFill>
              </a:rPr>
              <a:t>.</a:t>
            </a:r>
            <a:endParaRPr lang="es-AR" sz="2400" dirty="0">
              <a:solidFill>
                <a:schemeClr val="bg1">
                  <a:alpha val="80000"/>
                </a:schemeClr>
              </a:solidFill>
            </a:endParaRPr>
          </a:p>
        </p:txBody>
      </p:sp>
      <p:grpSp>
        <p:nvGrpSpPr>
          <p:cNvPr id="16" name="Group 15">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7" name="Group 16">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1" name="Freeform: Shape 20">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9" name="Freeform: Shape 18">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 name="Imagen 8">
            <a:extLst>
              <a:ext uri="{FF2B5EF4-FFF2-40B4-BE49-F238E27FC236}">
                <a16:creationId xmlns:a16="http://schemas.microsoft.com/office/drawing/2014/main" id="{E900BEBB-C785-53A6-73FC-98B5BA8BB582}"/>
              </a:ext>
            </a:extLst>
          </p:cNvPr>
          <p:cNvPicPr>
            <a:picLocks noChangeAspect="1"/>
          </p:cNvPicPr>
          <p:nvPr/>
        </p:nvPicPr>
        <p:blipFill>
          <a:blip r:embed="rId3"/>
          <a:stretch>
            <a:fillRect/>
          </a:stretch>
        </p:blipFill>
        <p:spPr>
          <a:xfrm>
            <a:off x="6541932" y="1844842"/>
            <a:ext cx="4369112" cy="2075328"/>
          </a:xfrm>
          <a:prstGeom prst="rect">
            <a:avLst/>
          </a:prstGeom>
        </p:spPr>
      </p:pic>
    </p:spTree>
    <p:extLst>
      <p:ext uri="{BB962C8B-B14F-4D97-AF65-F5344CB8AC3E}">
        <p14:creationId xmlns:p14="http://schemas.microsoft.com/office/powerpoint/2010/main" val="80704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A0CDB8C-B4E2-F5A9-79B4-9638179CBA95}"/>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Resultados</a:t>
            </a:r>
            <a:endParaRPr lang="es-AR" sz="4000">
              <a:solidFill>
                <a:schemeClr val="bg1"/>
              </a:solidFill>
            </a:endParaRPr>
          </a:p>
        </p:txBody>
      </p:sp>
      <p:sp>
        <p:nvSpPr>
          <p:cNvPr id="3" name="Marcador de contenido 2">
            <a:extLst>
              <a:ext uri="{FF2B5EF4-FFF2-40B4-BE49-F238E27FC236}">
                <a16:creationId xmlns:a16="http://schemas.microsoft.com/office/drawing/2014/main" id="{9F95E382-C7BA-5365-DE37-37BAB07ACDF8}"/>
              </a:ext>
            </a:extLst>
          </p:cNvPr>
          <p:cNvSpPr>
            <a:spLocks noGrp="1"/>
          </p:cNvSpPr>
          <p:nvPr>
            <p:ph idx="1"/>
          </p:nvPr>
        </p:nvSpPr>
        <p:spPr>
          <a:xfrm>
            <a:off x="838200" y="3146400"/>
            <a:ext cx="4391025" cy="2454300"/>
          </a:xfrm>
        </p:spPr>
        <p:txBody>
          <a:bodyPr>
            <a:normAutofit/>
          </a:bodyPr>
          <a:lstStyle/>
          <a:p>
            <a:r>
              <a:rPr lang="en-US" sz="2400" dirty="0" err="1">
                <a:solidFill>
                  <a:schemeClr val="bg1">
                    <a:alpha val="80000"/>
                  </a:schemeClr>
                </a:solidFill>
              </a:rPr>
              <a:t>Vemos</a:t>
            </a:r>
            <a:r>
              <a:rPr lang="en-US" sz="2400" dirty="0">
                <a:solidFill>
                  <a:schemeClr val="bg1">
                    <a:alpha val="80000"/>
                  </a:schemeClr>
                </a:solidFill>
              </a:rPr>
              <a:t> que no es </a:t>
            </a:r>
            <a:r>
              <a:rPr lang="en-US" sz="2400" dirty="0" err="1">
                <a:solidFill>
                  <a:schemeClr val="bg1">
                    <a:alpha val="80000"/>
                  </a:schemeClr>
                </a:solidFill>
              </a:rPr>
              <a:t>exacto</a:t>
            </a:r>
            <a:r>
              <a:rPr lang="en-US" sz="2400" dirty="0">
                <a:solidFill>
                  <a:schemeClr val="bg1">
                    <a:alpha val="80000"/>
                  </a:schemeClr>
                </a:solidFill>
              </a:rPr>
              <a:t> al 100% </a:t>
            </a:r>
            <a:r>
              <a:rPr lang="en-US" sz="2400" dirty="0" err="1">
                <a:solidFill>
                  <a:schemeClr val="bg1">
                    <a:alpha val="80000"/>
                  </a:schemeClr>
                </a:solidFill>
              </a:rPr>
              <a:t>pero</a:t>
            </a:r>
            <a:r>
              <a:rPr lang="en-US" sz="2400" dirty="0">
                <a:solidFill>
                  <a:schemeClr val="bg1">
                    <a:alpha val="80000"/>
                  </a:schemeClr>
                </a:solidFill>
              </a:rPr>
              <a:t> es </a:t>
            </a:r>
            <a:r>
              <a:rPr lang="en-US" sz="2400" dirty="0" err="1">
                <a:solidFill>
                  <a:schemeClr val="bg1">
                    <a:alpha val="80000"/>
                  </a:schemeClr>
                </a:solidFill>
              </a:rPr>
              <a:t>casi</a:t>
            </a:r>
            <a:r>
              <a:rPr lang="en-US" sz="2400" dirty="0">
                <a:solidFill>
                  <a:schemeClr val="bg1">
                    <a:alpha val="80000"/>
                  </a:schemeClr>
                </a:solidFill>
              </a:rPr>
              <a:t> exacta, de forma que </a:t>
            </a:r>
            <a:r>
              <a:rPr lang="en-US" sz="2400" dirty="0" err="1">
                <a:solidFill>
                  <a:schemeClr val="bg1">
                    <a:alpha val="80000"/>
                  </a:schemeClr>
                </a:solidFill>
              </a:rPr>
              <a:t>podemos</a:t>
            </a:r>
            <a:r>
              <a:rPr lang="en-US" sz="2400" dirty="0">
                <a:solidFill>
                  <a:schemeClr val="bg1">
                    <a:alpha val="80000"/>
                  </a:schemeClr>
                </a:solidFill>
              </a:rPr>
              <a:t> </a:t>
            </a:r>
            <a:r>
              <a:rPr lang="en-US" sz="2400" dirty="0" err="1">
                <a:solidFill>
                  <a:schemeClr val="bg1">
                    <a:alpha val="80000"/>
                  </a:schemeClr>
                </a:solidFill>
              </a:rPr>
              <a:t>verificar</a:t>
            </a:r>
            <a:r>
              <a:rPr lang="en-US" sz="2400" dirty="0">
                <a:solidFill>
                  <a:schemeClr val="bg1">
                    <a:alpha val="80000"/>
                  </a:schemeClr>
                </a:solidFill>
              </a:rPr>
              <a:t>, que </a:t>
            </a:r>
            <a:r>
              <a:rPr lang="en-US" sz="2400" dirty="0" err="1">
                <a:solidFill>
                  <a:schemeClr val="bg1">
                    <a:alpha val="80000"/>
                  </a:schemeClr>
                </a:solidFill>
              </a:rPr>
              <a:t>si</a:t>
            </a:r>
            <a:r>
              <a:rPr lang="en-US" sz="2400" dirty="0">
                <a:solidFill>
                  <a:schemeClr val="bg1">
                    <a:alpha val="80000"/>
                  </a:schemeClr>
                </a:solidFill>
              </a:rPr>
              <a:t> </a:t>
            </a:r>
            <a:r>
              <a:rPr lang="en-US" sz="2400" dirty="0" err="1">
                <a:solidFill>
                  <a:schemeClr val="bg1">
                    <a:alpha val="80000"/>
                  </a:schemeClr>
                </a:solidFill>
              </a:rPr>
              <a:t>aprendio</a:t>
            </a:r>
            <a:r>
              <a:rPr lang="en-US" sz="2400" dirty="0">
                <a:solidFill>
                  <a:schemeClr val="bg1">
                    <a:alpha val="80000"/>
                  </a:schemeClr>
                </a:solidFill>
              </a:rPr>
              <a:t> a pasar de </a:t>
            </a:r>
            <a:r>
              <a:rPr lang="en-US" sz="2400" dirty="0" err="1">
                <a:solidFill>
                  <a:schemeClr val="bg1">
                    <a:alpha val="80000"/>
                  </a:schemeClr>
                </a:solidFill>
              </a:rPr>
              <a:t>centimetros</a:t>
            </a:r>
            <a:r>
              <a:rPr lang="en-US" sz="2400" dirty="0">
                <a:solidFill>
                  <a:schemeClr val="bg1">
                    <a:alpha val="80000"/>
                  </a:schemeClr>
                </a:solidFill>
              </a:rPr>
              <a:t> a metros.</a:t>
            </a:r>
            <a:endParaRPr lang="es-AR" sz="2400" dirty="0">
              <a:solidFill>
                <a:schemeClr val="bg1">
                  <a:alpha val="80000"/>
                </a:schemeClr>
              </a:solidFill>
            </a:endParaRPr>
          </a:p>
        </p:txBody>
      </p:sp>
      <p:pic>
        <p:nvPicPr>
          <p:cNvPr id="5" name="Imagen 4">
            <a:extLst>
              <a:ext uri="{FF2B5EF4-FFF2-40B4-BE49-F238E27FC236}">
                <a16:creationId xmlns:a16="http://schemas.microsoft.com/office/drawing/2014/main" id="{81A98950-08F1-D24A-3012-350ADC959746}"/>
              </a:ext>
            </a:extLst>
          </p:cNvPr>
          <p:cNvPicPr>
            <a:picLocks noChangeAspect="1"/>
          </p:cNvPicPr>
          <p:nvPr/>
        </p:nvPicPr>
        <p:blipFill>
          <a:blip r:embed="rId2"/>
          <a:stretch>
            <a:fillRect/>
          </a:stretch>
        </p:blipFill>
        <p:spPr>
          <a:xfrm>
            <a:off x="6095999" y="2548601"/>
            <a:ext cx="5260976" cy="1721773"/>
          </a:xfrm>
          <a:prstGeom prst="rect">
            <a:avLst/>
          </a:prstGeom>
        </p:spPr>
      </p:pic>
    </p:spTree>
    <p:extLst>
      <p:ext uri="{BB962C8B-B14F-4D97-AF65-F5344CB8AC3E}">
        <p14:creationId xmlns:p14="http://schemas.microsoft.com/office/powerpoint/2010/main" val="374423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AA82FCB-5042-CD0D-E42D-993D8912E7A1}"/>
              </a:ext>
            </a:extLst>
          </p:cNvPr>
          <p:cNvSpPr>
            <a:spLocks noGrp="1"/>
          </p:cNvSpPr>
          <p:nvPr>
            <p:ph type="title"/>
          </p:nvPr>
        </p:nvSpPr>
        <p:spPr>
          <a:xfrm>
            <a:off x="875707" y="871442"/>
            <a:ext cx="3016529" cy="5115115"/>
          </a:xfrm>
        </p:spPr>
        <p:txBody>
          <a:bodyPr anchor="ctr">
            <a:normAutofit/>
          </a:bodyPr>
          <a:lstStyle/>
          <a:p>
            <a:pPr algn="ctr"/>
            <a:r>
              <a:rPr lang="en-US" sz="2800">
                <a:solidFill>
                  <a:schemeClr val="bg1">
                    <a:alpha val="60000"/>
                  </a:schemeClr>
                </a:solidFill>
              </a:rPr>
              <a:t>Datasets</a:t>
            </a:r>
            <a:endParaRPr lang="es-AR" sz="2800">
              <a:solidFill>
                <a:schemeClr val="bg1">
                  <a:alpha val="60000"/>
                </a:schemeClr>
              </a:solidFill>
            </a:endParaRPr>
          </a:p>
        </p:txBody>
      </p:sp>
      <p:pic>
        <p:nvPicPr>
          <p:cNvPr id="5" name="Imagen 4">
            <a:extLst>
              <a:ext uri="{FF2B5EF4-FFF2-40B4-BE49-F238E27FC236}">
                <a16:creationId xmlns:a16="http://schemas.microsoft.com/office/drawing/2014/main" id="{6E93EE55-CAA6-7A16-0D0C-2B47A0F79C63}"/>
              </a:ext>
            </a:extLst>
          </p:cNvPr>
          <p:cNvPicPr>
            <a:picLocks noChangeAspect="1"/>
          </p:cNvPicPr>
          <p:nvPr/>
        </p:nvPicPr>
        <p:blipFill>
          <a:blip r:embed="rId2"/>
          <a:stretch>
            <a:fillRect/>
          </a:stretch>
        </p:blipFill>
        <p:spPr>
          <a:xfrm>
            <a:off x="5647234" y="2890580"/>
            <a:ext cx="5673320" cy="936098"/>
          </a:xfrm>
          <a:prstGeom prst="rect">
            <a:avLst/>
          </a:prstGeom>
        </p:spPr>
      </p:pic>
      <p:sp>
        <p:nvSpPr>
          <p:cNvPr id="3" name="Marcador de contenido 2">
            <a:extLst>
              <a:ext uri="{FF2B5EF4-FFF2-40B4-BE49-F238E27FC236}">
                <a16:creationId xmlns:a16="http://schemas.microsoft.com/office/drawing/2014/main" id="{B506AAD1-3FB7-B46C-33A6-DF07AE5347CD}"/>
              </a:ext>
            </a:extLst>
          </p:cNvPr>
          <p:cNvSpPr>
            <a:spLocks noGrp="1"/>
          </p:cNvSpPr>
          <p:nvPr>
            <p:ph idx="1"/>
          </p:nvPr>
        </p:nvSpPr>
        <p:spPr>
          <a:xfrm>
            <a:off x="5647234" y="4183911"/>
            <a:ext cx="5673320" cy="1903229"/>
          </a:xfrm>
        </p:spPr>
        <p:txBody>
          <a:bodyPr anchor="t">
            <a:normAutofit fontScale="92500" lnSpcReduction="20000"/>
          </a:bodyPr>
          <a:lstStyle/>
          <a:p>
            <a:pPr algn="ctr"/>
            <a:r>
              <a:rPr lang="en-US" sz="2000" dirty="0">
                <a:solidFill>
                  <a:schemeClr val="bg1"/>
                </a:solidFill>
              </a:rPr>
              <a:t>Datasets son un conjunto de </a:t>
            </a:r>
            <a:r>
              <a:rPr lang="en-US" sz="2000" dirty="0" err="1">
                <a:solidFill>
                  <a:schemeClr val="bg1"/>
                </a:solidFill>
              </a:rPr>
              <a:t>datos</a:t>
            </a:r>
            <a:r>
              <a:rPr lang="en-US" sz="2000" dirty="0">
                <a:solidFill>
                  <a:schemeClr val="bg1"/>
                </a:solidFill>
              </a:rPr>
              <a:t> </a:t>
            </a:r>
            <a:r>
              <a:rPr lang="en-US" sz="2000" dirty="0" err="1">
                <a:solidFill>
                  <a:schemeClr val="bg1"/>
                </a:solidFill>
              </a:rPr>
              <a:t>estructurados</a:t>
            </a:r>
            <a:r>
              <a:rPr lang="en-US" sz="2000" dirty="0">
                <a:solidFill>
                  <a:schemeClr val="bg1"/>
                </a:solidFill>
              </a:rPr>
              <a:t>, </a:t>
            </a:r>
            <a:r>
              <a:rPr lang="en-US" sz="2000" dirty="0" err="1">
                <a:solidFill>
                  <a:schemeClr val="bg1"/>
                </a:solidFill>
              </a:rPr>
              <a:t>pueden</a:t>
            </a:r>
            <a:r>
              <a:rPr lang="en-US" sz="2000" dirty="0">
                <a:solidFill>
                  <a:schemeClr val="bg1"/>
                </a:solidFill>
              </a:rPr>
              <a:t> ser conjuntos de </a:t>
            </a:r>
            <a:r>
              <a:rPr lang="en-US" sz="2000" dirty="0" err="1">
                <a:solidFill>
                  <a:schemeClr val="bg1"/>
                </a:solidFill>
              </a:rPr>
              <a:t>datos</a:t>
            </a:r>
            <a:r>
              <a:rPr lang="en-US" sz="2000" dirty="0">
                <a:solidFill>
                  <a:schemeClr val="bg1"/>
                </a:solidFill>
              </a:rPr>
              <a:t> de </a:t>
            </a:r>
            <a:r>
              <a:rPr lang="en-US" sz="2000" dirty="0" err="1">
                <a:solidFill>
                  <a:schemeClr val="bg1"/>
                </a:solidFill>
              </a:rPr>
              <a:t>cualquier</a:t>
            </a:r>
            <a:r>
              <a:rPr lang="en-US" sz="2000" dirty="0">
                <a:solidFill>
                  <a:schemeClr val="bg1"/>
                </a:solidFill>
              </a:rPr>
              <a:t> </a:t>
            </a:r>
            <a:r>
              <a:rPr lang="en-US" sz="2000" dirty="0" err="1">
                <a:solidFill>
                  <a:schemeClr val="bg1"/>
                </a:solidFill>
              </a:rPr>
              <a:t>cosa</a:t>
            </a:r>
            <a:r>
              <a:rPr lang="en-US" sz="2000" dirty="0">
                <a:solidFill>
                  <a:schemeClr val="bg1"/>
                </a:solidFill>
              </a:rPr>
              <a:t>, </a:t>
            </a:r>
            <a:r>
              <a:rPr lang="en-US" sz="2000" dirty="0" err="1">
                <a:solidFill>
                  <a:schemeClr val="bg1"/>
                </a:solidFill>
              </a:rPr>
              <a:t>en</a:t>
            </a:r>
            <a:r>
              <a:rPr lang="en-US" sz="2000" dirty="0">
                <a:solidFill>
                  <a:schemeClr val="bg1"/>
                </a:solidFill>
              </a:rPr>
              <a:t> mi </a:t>
            </a:r>
            <a:r>
              <a:rPr lang="en-US" sz="2000" dirty="0" err="1">
                <a:solidFill>
                  <a:schemeClr val="bg1"/>
                </a:solidFill>
              </a:rPr>
              <a:t>caso</a:t>
            </a:r>
            <a:r>
              <a:rPr lang="en-US" sz="2000" dirty="0">
                <a:solidFill>
                  <a:schemeClr val="bg1"/>
                </a:solidFill>
              </a:rPr>
              <a:t> use uno de </a:t>
            </a:r>
            <a:r>
              <a:rPr lang="en-US" sz="2000" dirty="0" err="1">
                <a:solidFill>
                  <a:schemeClr val="bg1"/>
                </a:solidFill>
              </a:rPr>
              <a:t>distintas</a:t>
            </a:r>
            <a:r>
              <a:rPr lang="en-US" sz="2000" dirty="0">
                <a:solidFill>
                  <a:schemeClr val="bg1"/>
                </a:solidFill>
              </a:rPr>
              <a:t> </a:t>
            </a:r>
            <a:r>
              <a:rPr lang="en-US" sz="2000" dirty="0" err="1">
                <a:solidFill>
                  <a:schemeClr val="bg1"/>
                </a:solidFill>
              </a:rPr>
              <a:t>prendas</a:t>
            </a:r>
            <a:r>
              <a:rPr lang="en-US" sz="2000" dirty="0">
                <a:solidFill>
                  <a:schemeClr val="bg1"/>
                </a:solidFill>
              </a:rPr>
              <a:t> de </a:t>
            </a:r>
            <a:r>
              <a:rPr lang="en-US" sz="2000" dirty="0" err="1">
                <a:solidFill>
                  <a:schemeClr val="bg1"/>
                </a:solidFill>
              </a:rPr>
              <a:t>ropa</a:t>
            </a:r>
            <a:r>
              <a:rPr lang="en-US" sz="2000" dirty="0">
                <a:solidFill>
                  <a:schemeClr val="bg1"/>
                </a:solidFill>
              </a:rPr>
              <a:t>, y que </a:t>
            </a:r>
            <a:r>
              <a:rPr lang="en-US" sz="2000" dirty="0" err="1">
                <a:solidFill>
                  <a:schemeClr val="bg1"/>
                </a:solidFill>
              </a:rPr>
              <a:t>mediante</a:t>
            </a:r>
            <a:r>
              <a:rPr lang="en-US" sz="2000" dirty="0">
                <a:solidFill>
                  <a:schemeClr val="bg1"/>
                </a:solidFill>
              </a:rPr>
              <a:t> machine learning la </a:t>
            </a:r>
            <a:r>
              <a:rPr lang="en-US" sz="2000" dirty="0" err="1">
                <a:solidFill>
                  <a:schemeClr val="bg1"/>
                </a:solidFill>
              </a:rPr>
              <a:t>maquina</a:t>
            </a:r>
            <a:r>
              <a:rPr lang="en-US" sz="2000" dirty="0">
                <a:solidFill>
                  <a:schemeClr val="bg1"/>
                </a:solidFill>
              </a:rPr>
              <a:t> </a:t>
            </a:r>
            <a:r>
              <a:rPr lang="en-US" sz="2000" dirty="0" err="1">
                <a:solidFill>
                  <a:schemeClr val="bg1"/>
                </a:solidFill>
              </a:rPr>
              <a:t>pudiera</a:t>
            </a:r>
            <a:r>
              <a:rPr lang="en-US" sz="2000" dirty="0">
                <a:solidFill>
                  <a:schemeClr val="bg1"/>
                </a:solidFill>
              </a:rPr>
              <a:t> </a:t>
            </a:r>
            <a:r>
              <a:rPr lang="en-US" sz="2000" dirty="0" err="1">
                <a:solidFill>
                  <a:schemeClr val="bg1"/>
                </a:solidFill>
              </a:rPr>
              <a:t>diferenciar</a:t>
            </a:r>
            <a:r>
              <a:rPr lang="en-US" sz="2000" dirty="0">
                <a:solidFill>
                  <a:schemeClr val="bg1"/>
                </a:solidFill>
              </a:rPr>
              <a:t> entre </a:t>
            </a:r>
            <a:r>
              <a:rPr lang="en-US" sz="2000" dirty="0" err="1">
                <a:solidFill>
                  <a:schemeClr val="bg1"/>
                </a:solidFill>
              </a:rPr>
              <a:t>estas</a:t>
            </a:r>
            <a:r>
              <a:rPr lang="en-US" sz="2000" dirty="0">
                <a:solidFill>
                  <a:schemeClr val="bg1"/>
                </a:solidFill>
              </a:rPr>
              <a:t>, con datasets de </a:t>
            </a:r>
            <a:r>
              <a:rPr lang="en-US" sz="2000" dirty="0" err="1">
                <a:solidFill>
                  <a:schemeClr val="bg1"/>
                </a:solidFill>
              </a:rPr>
              <a:t>tensorflow</a:t>
            </a:r>
            <a:r>
              <a:rPr lang="en-US" sz="2000" dirty="0">
                <a:solidFill>
                  <a:schemeClr val="bg1"/>
                </a:solidFill>
              </a:rPr>
              <a:t>.</a:t>
            </a:r>
          </a:p>
          <a:p>
            <a:pPr algn="ctr"/>
            <a:r>
              <a:rPr lang="en-US" sz="2000" dirty="0" err="1">
                <a:solidFill>
                  <a:schemeClr val="bg1"/>
                </a:solidFill>
              </a:rPr>
              <a:t>Luego</a:t>
            </a:r>
            <a:r>
              <a:rPr lang="en-US" sz="2000" dirty="0">
                <a:solidFill>
                  <a:schemeClr val="bg1"/>
                </a:solidFill>
              </a:rPr>
              <a:t> la </a:t>
            </a:r>
            <a:r>
              <a:rPr lang="en-US" sz="2000" dirty="0" err="1">
                <a:solidFill>
                  <a:schemeClr val="bg1"/>
                </a:solidFill>
              </a:rPr>
              <a:t>entrene</a:t>
            </a:r>
            <a:r>
              <a:rPr lang="en-US" sz="2000" dirty="0">
                <a:solidFill>
                  <a:schemeClr val="bg1"/>
                </a:solidFill>
              </a:rPr>
              <a:t> de forma similar al </a:t>
            </a:r>
            <a:r>
              <a:rPr lang="en-US" sz="2000" dirty="0" err="1">
                <a:solidFill>
                  <a:schemeClr val="bg1"/>
                </a:solidFill>
              </a:rPr>
              <a:t>caso</a:t>
            </a:r>
            <a:r>
              <a:rPr lang="en-US" sz="2000" dirty="0">
                <a:solidFill>
                  <a:schemeClr val="bg1"/>
                </a:solidFill>
              </a:rPr>
              <a:t> anterior </a:t>
            </a:r>
            <a:r>
              <a:rPr lang="en-US" sz="2000" dirty="0" err="1">
                <a:solidFill>
                  <a:schemeClr val="bg1"/>
                </a:solidFill>
              </a:rPr>
              <a:t>mediante</a:t>
            </a:r>
            <a:r>
              <a:rPr lang="en-US" sz="2000" dirty="0">
                <a:solidFill>
                  <a:schemeClr val="bg1"/>
                </a:solidFill>
              </a:rPr>
              <a:t> </a:t>
            </a:r>
            <a:r>
              <a:rPr lang="en-US" sz="2000" dirty="0" err="1">
                <a:solidFill>
                  <a:schemeClr val="bg1"/>
                </a:solidFill>
              </a:rPr>
              <a:t>aprendizaje</a:t>
            </a:r>
            <a:r>
              <a:rPr lang="en-US" sz="2000" dirty="0">
                <a:solidFill>
                  <a:schemeClr val="bg1"/>
                </a:solidFill>
              </a:rPr>
              <a:t> </a:t>
            </a:r>
            <a:r>
              <a:rPr lang="en-US" sz="2000" dirty="0" err="1">
                <a:solidFill>
                  <a:schemeClr val="bg1"/>
                </a:solidFill>
              </a:rPr>
              <a:t>automatico</a:t>
            </a:r>
            <a:r>
              <a:rPr lang="en-US" sz="2000" dirty="0">
                <a:solidFill>
                  <a:schemeClr val="bg1"/>
                </a:solidFill>
              </a:rPr>
              <a:t> para que </a:t>
            </a:r>
            <a:r>
              <a:rPr lang="en-US" sz="2000" dirty="0" err="1">
                <a:solidFill>
                  <a:schemeClr val="bg1"/>
                </a:solidFill>
              </a:rPr>
              <a:t>pueda</a:t>
            </a:r>
            <a:r>
              <a:rPr lang="en-US" sz="2000" dirty="0">
                <a:solidFill>
                  <a:schemeClr val="bg1"/>
                </a:solidFill>
              </a:rPr>
              <a:t> </a:t>
            </a:r>
            <a:r>
              <a:rPr lang="en-US" sz="2000" dirty="0" err="1">
                <a:solidFill>
                  <a:schemeClr val="bg1"/>
                </a:solidFill>
              </a:rPr>
              <a:t>diferenciar</a:t>
            </a:r>
            <a:r>
              <a:rPr lang="en-US" sz="2000" dirty="0">
                <a:solidFill>
                  <a:schemeClr val="bg1"/>
                </a:solidFill>
              </a:rPr>
              <a:t> </a:t>
            </a:r>
            <a:r>
              <a:rPr lang="en-US" sz="2000" dirty="0" err="1">
                <a:solidFill>
                  <a:schemeClr val="bg1"/>
                </a:solidFill>
              </a:rPr>
              <a:t>por</a:t>
            </a:r>
            <a:r>
              <a:rPr lang="en-US" sz="2000" dirty="0">
                <a:solidFill>
                  <a:schemeClr val="bg1"/>
                </a:solidFill>
              </a:rPr>
              <a:t> </a:t>
            </a:r>
            <a:r>
              <a:rPr lang="en-US" sz="2000" dirty="0" err="1">
                <a:solidFill>
                  <a:schemeClr val="bg1"/>
                </a:solidFill>
              </a:rPr>
              <a:t>ejemplo</a:t>
            </a:r>
            <a:r>
              <a:rPr lang="en-US" sz="2000" dirty="0">
                <a:solidFill>
                  <a:schemeClr val="bg1"/>
                </a:solidFill>
              </a:rPr>
              <a:t> entre un </a:t>
            </a:r>
            <a:r>
              <a:rPr lang="en-US" sz="2000" dirty="0" err="1">
                <a:solidFill>
                  <a:schemeClr val="bg1"/>
                </a:solidFill>
              </a:rPr>
              <a:t>zapato</a:t>
            </a:r>
            <a:r>
              <a:rPr lang="en-US" sz="2000" dirty="0">
                <a:solidFill>
                  <a:schemeClr val="bg1"/>
                </a:solidFill>
              </a:rPr>
              <a:t> de un </a:t>
            </a:r>
            <a:r>
              <a:rPr lang="en-US" sz="2000" dirty="0" err="1">
                <a:solidFill>
                  <a:schemeClr val="bg1"/>
                </a:solidFill>
              </a:rPr>
              <a:t>buzo</a:t>
            </a:r>
            <a:r>
              <a:rPr lang="en-US" sz="2000" dirty="0">
                <a:solidFill>
                  <a:schemeClr val="bg1"/>
                </a:solidFill>
              </a:rPr>
              <a:t>.</a:t>
            </a:r>
            <a:endParaRPr lang="es-AR" sz="2000" dirty="0">
              <a:solidFill>
                <a:schemeClr val="bg1"/>
              </a:solidFill>
            </a:endParaRPr>
          </a:p>
        </p:txBody>
      </p:sp>
    </p:spTree>
    <p:extLst>
      <p:ext uri="{BB962C8B-B14F-4D97-AF65-F5344CB8AC3E}">
        <p14:creationId xmlns:p14="http://schemas.microsoft.com/office/powerpoint/2010/main" val="348494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B4B7CDC-0A20-2128-EA5D-0BEE6D1097E5}"/>
              </a:ext>
            </a:extLst>
          </p:cNvPr>
          <p:cNvSpPr>
            <a:spLocks noGrp="1"/>
          </p:cNvSpPr>
          <p:nvPr>
            <p:ph type="ctrTitle"/>
          </p:nvPr>
        </p:nvSpPr>
        <p:spPr>
          <a:xfrm>
            <a:off x="0" y="15019"/>
            <a:ext cx="4505552" cy="2387600"/>
          </a:xfrm>
        </p:spPr>
        <p:txBody>
          <a:bodyPr>
            <a:normAutofit/>
          </a:bodyPr>
          <a:lstStyle/>
          <a:p>
            <a:pPr algn="l"/>
            <a:r>
              <a:rPr lang="en-US" sz="4600" dirty="0">
                <a:solidFill>
                  <a:schemeClr val="bg1"/>
                </a:solidFill>
              </a:rPr>
              <a:t>Lista </a:t>
            </a:r>
            <a:r>
              <a:rPr lang="en-US" sz="4600" dirty="0" err="1">
                <a:solidFill>
                  <a:schemeClr val="bg1"/>
                </a:solidFill>
              </a:rPr>
              <a:t>simplemente</a:t>
            </a:r>
            <a:r>
              <a:rPr lang="en-US" sz="4600" dirty="0">
                <a:solidFill>
                  <a:schemeClr val="bg1"/>
                </a:solidFill>
              </a:rPr>
              <a:t> </a:t>
            </a:r>
            <a:r>
              <a:rPr lang="en-US" sz="4600" dirty="0" err="1">
                <a:solidFill>
                  <a:schemeClr val="bg1"/>
                </a:solidFill>
              </a:rPr>
              <a:t>enlazada</a:t>
            </a:r>
            <a:r>
              <a:rPr lang="en-US" sz="4600" dirty="0">
                <a:solidFill>
                  <a:schemeClr val="bg1"/>
                </a:solidFill>
              </a:rPr>
              <a:t> con </a:t>
            </a:r>
            <a:r>
              <a:rPr lang="en-US" sz="4600" dirty="0" err="1">
                <a:solidFill>
                  <a:schemeClr val="bg1"/>
                </a:solidFill>
              </a:rPr>
              <a:t>archivos</a:t>
            </a:r>
            <a:endParaRPr lang="es-AR" sz="4600" dirty="0">
              <a:solidFill>
                <a:schemeClr val="bg1"/>
              </a:solidFill>
            </a:endParaRPr>
          </a:p>
        </p:txBody>
      </p:sp>
      <p:sp>
        <p:nvSpPr>
          <p:cNvPr id="19" name="Freeform: Shape 18">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descr="Imagen de la pantalla de un celular de un mensaje en letras negras&#10;&#10;Descripción generada automáticamente con confianza baja">
            <a:extLst>
              <a:ext uri="{FF2B5EF4-FFF2-40B4-BE49-F238E27FC236}">
                <a16:creationId xmlns:a16="http://schemas.microsoft.com/office/drawing/2014/main" id="{D3CEF01F-D619-7FE2-9FBF-A7F2E42315FF}"/>
              </a:ext>
            </a:extLst>
          </p:cNvPr>
          <p:cNvPicPr>
            <a:picLocks noChangeAspect="1"/>
          </p:cNvPicPr>
          <p:nvPr/>
        </p:nvPicPr>
        <p:blipFill>
          <a:blip r:embed="rId2"/>
          <a:stretch>
            <a:fillRect/>
          </a:stretch>
        </p:blipFill>
        <p:spPr>
          <a:xfrm>
            <a:off x="8103935" y="2663211"/>
            <a:ext cx="2879861" cy="3408121"/>
          </a:xfrm>
          <a:prstGeom prst="rect">
            <a:avLst/>
          </a:prstGeom>
        </p:spPr>
      </p:pic>
      <p:pic>
        <p:nvPicPr>
          <p:cNvPr id="7" name="Imagen 6" descr="Texto&#10;&#10;Descripción generada automáticamente">
            <a:extLst>
              <a:ext uri="{FF2B5EF4-FFF2-40B4-BE49-F238E27FC236}">
                <a16:creationId xmlns:a16="http://schemas.microsoft.com/office/drawing/2014/main" id="{469CE0BB-3A73-2B42-5AF0-FA3B9CC175F3}"/>
              </a:ext>
            </a:extLst>
          </p:cNvPr>
          <p:cNvPicPr>
            <a:picLocks noChangeAspect="1"/>
          </p:cNvPicPr>
          <p:nvPr/>
        </p:nvPicPr>
        <p:blipFill>
          <a:blip r:embed="rId3"/>
          <a:stretch>
            <a:fillRect/>
          </a:stretch>
        </p:blipFill>
        <p:spPr>
          <a:xfrm>
            <a:off x="5756393" y="1666211"/>
            <a:ext cx="3105975" cy="660019"/>
          </a:xfrm>
          <a:prstGeom prst="rect">
            <a:avLst/>
          </a:prstGeom>
        </p:spPr>
      </p:pic>
      <p:cxnSp>
        <p:nvCxnSpPr>
          <p:cNvPr id="9" name="Conector recto de flecha 8">
            <a:extLst>
              <a:ext uri="{FF2B5EF4-FFF2-40B4-BE49-F238E27FC236}">
                <a16:creationId xmlns:a16="http://schemas.microsoft.com/office/drawing/2014/main" id="{5D8F81F9-A37A-88BB-164E-607C1050EC72}"/>
              </a:ext>
            </a:extLst>
          </p:cNvPr>
          <p:cNvCxnSpPr/>
          <p:nvPr/>
        </p:nvCxnSpPr>
        <p:spPr>
          <a:xfrm flipH="1">
            <a:off x="5156462" y="5382705"/>
            <a:ext cx="29474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BB591945-4C38-DFE5-2EB7-5A06E794DD10}"/>
              </a:ext>
            </a:extLst>
          </p:cNvPr>
          <p:cNvSpPr txBox="1"/>
          <p:nvPr/>
        </p:nvSpPr>
        <p:spPr>
          <a:xfrm>
            <a:off x="2425148" y="4723075"/>
            <a:ext cx="2731314" cy="830997"/>
          </a:xfrm>
          <a:prstGeom prst="rect">
            <a:avLst/>
          </a:prstGeom>
          <a:noFill/>
        </p:spPr>
        <p:txBody>
          <a:bodyPr wrap="square" rtlCol="0">
            <a:spAutoFit/>
          </a:bodyPr>
          <a:lstStyle/>
          <a:p>
            <a:r>
              <a:rPr lang="en-US" sz="1200" dirty="0">
                <a:solidFill>
                  <a:schemeClr val="bg1"/>
                </a:solidFill>
              </a:rPr>
              <a:t>Las </a:t>
            </a:r>
            <a:r>
              <a:rPr lang="en-US" sz="1200" dirty="0" err="1">
                <a:solidFill>
                  <a:schemeClr val="bg1"/>
                </a:solidFill>
              </a:rPr>
              <a:t>listas</a:t>
            </a:r>
            <a:r>
              <a:rPr lang="en-US" sz="1200" dirty="0">
                <a:solidFill>
                  <a:schemeClr val="bg1"/>
                </a:solidFill>
              </a:rPr>
              <a:t> son </a:t>
            </a:r>
            <a:r>
              <a:rPr lang="en-US" sz="1200" dirty="0" err="1">
                <a:solidFill>
                  <a:schemeClr val="bg1"/>
                </a:solidFill>
              </a:rPr>
              <a:t>estructuras</a:t>
            </a:r>
            <a:r>
              <a:rPr lang="en-US" sz="1200" dirty="0">
                <a:solidFill>
                  <a:schemeClr val="bg1"/>
                </a:solidFill>
              </a:rPr>
              <a:t> </a:t>
            </a:r>
            <a:r>
              <a:rPr lang="en-US" sz="1200" dirty="0" err="1">
                <a:solidFill>
                  <a:schemeClr val="bg1"/>
                </a:solidFill>
              </a:rPr>
              <a:t>dinamicas</a:t>
            </a:r>
            <a:r>
              <a:rPr lang="en-US" sz="1200" dirty="0">
                <a:solidFill>
                  <a:schemeClr val="bg1"/>
                </a:solidFill>
              </a:rPr>
              <a:t> de </a:t>
            </a:r>
            <a:r>
              <a:rPr lang="en-US" sz="1200" dirty="0" err="1">
                <a:solidFill>
                  <a:schemeClr val="bg1"/>
                </a:solidFill>
              </a:rPr>
              <a:t>datos</a:t>
            </a:r>
            <a:r>
              <a:rPr lang="en-US" sz="1200" dirty="0">
                <a:solidFill>
                  <a:schemeClr val="bg1"/>
                </a:solidFill>
              </a:rPr>
              <a:t>, </a:t>
            </a:r>
            <a:r>
              <a:rPr lang="en-US" sz="1200" dirty="0" err="1">
                <a:solidFill>
                  <a:schemeClr val="bg1"/>
                </a:solidFill>
              </a:rPr>
              <a:t>donde</a:t>
            </a:r>
            <a:r>
              <a:rPr lang="en-US" sz="1200" dirty="0">
                <a:solidFill>
                  <a:schemeClr val="bg1"/>
                </a:solidFill>
              </a:rPr>
              <a:t> </a:t>
            </a:r>
            <a:r>
              <a:rPr lang="en-US" sz="1200" dirty="0" err="1">
                <a:solidFill>
                  <a:schemeClr val="bg1"/>
                </a:solidFill>
              </a:rPr>
              <a:t>cada</a:t>
            </a:r>
            <a:r>
              <a:rPr lang="en-US" sz="1200" dirty="0">
                <a:solidFill>
                  <a:schemeClr val="bg1"/>
                </a:solidFill>
              </a:rPr>
              <a:t> </a:t>
            </a:r>
            <a:r>
              <a:rPr lang="en-US" sz="1200" dirty="0" err="1">
                <a:solidFill>
                  <a:schemeClr val="bg1"/>
                </a:solidFill>
              </a:rPr>
              <a:t>objeto</a:t>
            </a:r>
            <a:r>
              <a:rPr lang="en-US" sz="1200" dirty="0">
                <a:solidFill>
                  <a:schemeClr val="bg1"/>
                </a:solidFill>
              </a:rPr>
              <a:t> de </a:t>
            </a:r>
            <a:r>
              <a:rPr lang="en-US" sz="1200" dirty="0" err="1">
                <a:solidFill>
                  <a:schemeClr val="bg1"/>
                </a:solidFill>
              </a:rPr>
              <a:t>estas</a:t>
            </a:r>
            <a:r>
              <a:rPr lang="en-US" sz="1200" dirty="0">
                <a:solidFill>
                  <a:schemeClr val="bg1"/>
                </a:solidFill>
              </a:rPr>
              <a:t> </a:t>
            </a:r>
            <a:r>
              <a:rPr lang="en-US" sz="1200" dirty="0" err="1">
                <a:solidFill>
                  <a:schemeClr val="bg1"/>
                </a:solidFill>
              </a:rPr>
              <a:t>esta</a:t>
            </a:r>
            <a:r>
              <a:rPr lang="en-US" sz="1200" dirty="0">
                <a:solidFill>
                  <a:schemeClr val="bg1"/>
                </a:solidFill>
              </a:rPr>
              <a:t> </a:t>
            </a:r>
            <a:r>
              <a:rPr lang="en-US" sz="1200" dirty="0" err="1">
                <a:solidFill>
                  <a:schemeClr val="bg1"/>
                </a:solidFill>
              </a:rPr>
              <a:t>formado</a:t>
            </a:r>
            <a:r>
              <a:rPr lang="en-US" sz="1200" dirty="0">
                <a:solidFill>
                  <a:schemeClr val="bg1"/>
                </a:solidFill>
              </a:rPr>
              <a:t> </a:t>
            </a:r>
            <a:r>
              <a:rPr lang="en-US" sz="1200" dirty="0" err="1">
                <a:solidFill>
                  <a:schemeClr val="bg1"/>
                </a:solidFill>
              </a:rPr>
              <a:t>por</a:t>
            </a:r>
            <a:r>
              <a:rPr lang="en-US" sz="1200" dirty="0">
                <a:solidFill>
                  <a:schemeClr val="bg1"/>
                </a:solidFill>
              </a:rPr>
              <a:t> </a:t>
            </a:r>
            <a:r>
              <a:rPr lang="en-US" sz="1200" dirty="0" err="1">
                <a:solidFill>
                  <a:schemeClr val="bg1"/>
                </a:solidFill>
              </a:rPr>
              <a:t>los</a:t>
            </a:r>
            <a:r>
              <a:rPr lang="en-US" sz="1200" dirty="0">
                <a:solidFill>
                  <a:schemeClr val="bg1"/>
                </a:solidFill>
              </a:rPr>
              <a:t> </a:t>
            </a:r>
            <a:r>
              <a:rPr lang="en-US" sz="1200" dirty="0" err="1">
                <a:solidFill>
                  <a:schemeClr val="bg1"/>
                </a:solidFill>
              </a:rPr>
              <a:t>datos</a:t>
            </a:r>
            <a:r>
              <a:rPr lang="en-US" sz="1200" dirty="0">
                <a:solidFill>
                  <a:schemeClr val="bg1"/>
                </a:solidFill>
              </a:rPr>
              <a:t> junto con un </a:t>
            </a:r>
            <a:r>
              <a:rPr lang="en-US" sz="1200" dirty="0" err="1">
                <a:solidFill>
                  <a:schemeClr val="bg1"/>
                </a:solidFill>
              </a:rPr>
              <a:t>puntero</a:t>
            </a:r>
            <a:r>
              <a:rPr lang="en-US" sz="1200" dirty="0">
                <a:solidFill>
                  <a:schemeClr val="bg1"/>
                </a:solidFill>
              </a:rPr>
              <a:t> al </a:t>
            </a:r>
            <a:r>
              <a:rPr lang="en-US" sz="1200" dirty="0" err="1">
                <a:solidFill>
                  <a:schemeClr val="bg1"/>
                </a:solidFill>
              </a:rPr>
              <a:t>objeto</a:t>
            </a:r>
            <a:r>
              <a:rPr lang="en-US" sz="1200" dirty="0">
                <a:solidFill>
                  <a:schemeClr val="bg1"/>
                </a:solidFill>
              </a:rPr>
              <a:t> que le </a:t>
            </a:r>
            <a:r>
              <a:rPr lang="en-US" sz="1200" dirty="0" err="1">
                <a:solidFill>
                  <a:schemeClr val="bg1"/>
                </a:solidFill>
              </a:rPr>
              <a:t>sigue</a:t>
            </a:r>
            <a:r>
              <a:rPr lang="en-US" sz="1200" dirty="0">
                <a:solidFill>
                  <a:schemeClr val="bg1"/>
                </a:solidFill>
              </a:rPr>
              <a:t>.</a:t>
            </a:r>
            <a:endParaRPr lang="es-AR" sz="1200" dirty="0">
              <a:solidFill>
                <a:schemeClr val="bg1"/>
              </a:solidFill>
            </a:endParaRPr>
          </a:p>
        </p:txBody>
      </p:sp>
      <p:cxnSp>
        <p:nvCxnSpPr>
          <p:cNvPr id="11" name="Conector recto de flecha 10">
            <a:extLst>
              <a:ext uri="{FF2B5EF4-FFF2-40B4-BE49-F238E27FC236}">
                <a16:creationId xmlns:a16="http://schemas.microsoft.com/office/drawing/2014/main" id="{AF08147D-1333-6945-EB31-27E179805232}"/>
              </a:ext>
            </a:extLst>
          </p:cNvPr>
          <p:cNvCxnSpPr>
            <a:cxnSpLocks/>
          </p:cNvCxnSpPr>
          <p:nvPr/>
        </p:nvCxnSpPr>
        <p:spPr>
          <a:xfrm>
            <a:off x="8421634" y="1675047"/>
            <a:ext cx="127786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FA9B1EC8-AE84-EC2F-8AF4-DC275DD27584}"/>
              </a:ext>
            </a:extLst>
          </p:cNvPr>
          <p:cNvSpPr txBox="1"/>
          <p:nvPr/>
        </p:nvSpPr>
        <p:spPr>
          <a:xfrm>
            <a:off x="9605176" y="1049572"/>
            <a:ext cx="2267862" cy="1200329"/>
          </a:xfrm>
          <a:prstGeom prst="rect">
            <a:avLst/>
          </a:prstGeom>
          <a:noFill/>
        </p:spPr>
        <p:txBody>
          <a:bodyPr wrap="square" rtlCol="0">
            <a:spAutoFit/>
          </a:bodyPr>
          <a:lstStyle/>
          <a:p>
            <a:r>
              <a:rPr lang="en-US" sz="1200" dirty="0">
                <a:solidFill>
                  <a:schemeClr val="bg1"/>
                </a:solidFill>
              </a:rPr>
              <a:t>Los </a:t>
            </a:r>
            <a:r>
              <a:rPr lang="en-US" sz="1200" dirty="0" err="1">
                <a:solidFill>
                  <a:schemeClr val="bg1"/>
                </a:solidFill>
              </a:rPr>
              <a:t>archivos</a:t>
            </a:r>
            <a:r>
              <a:rPr lang="en-US" sz="1200" dirty="0">
                <a:solidFill>
                  <a:schemeClr val="bg1"/>
                </a:solidFill>
              </a:rPr>
              <a:t> son un conjunto de </a:t>
            </a:r>
            <a:r>
              <a:rPr lang="en-US" sz="1200" dirty="0" err="1">
                <a:solidFill>
                  <a:schemeClr val="bg1"/>
                </a:solidFill>
              </a:rPr>
              <a:t>datos</a:t>
            </a:r>
            <a:r>
              <a:rPr lang="en-US" sz="1200" dirty="0">
                <a:solidFill>
                  <a:schemeClr val="bg1"/>
                </a:solidFill>
              </a:rPr>
              <a:t> </a:t>
            </a:r>
            <a:r>
              <a:rPr lang="en-US" sz="1200" dirty="0" err="1">
                <a:solidFill>
                  <a:schemeClr val="bg1"/>
                </a:solidFill>
              </a:rPr>
              <a:t>estructurados</a:t>
            </a:r>
            <a:r>
              <a:rPr lang="en-US" sz="1200" dirty="0">
                <a:solidFill>
                  <a:schemeClr val="bg1"/>
                </a:solidFill>
              </a:rPr>
              <a:t> que se </a:t>
            </a:r>
            <a:r>
              <a:rPr lang="en-US" sz="1200" dirty="0" err="1">
                <a:solidFill>
                  <a:schemeClr val="bg1"/>
                </a:solidFill>
              </a:rPr>
              <a:t>guardan</a:t>
            </a:r>
            <a:r>
              <a:rPr lang="en-US" sz="1200" dirty="0">
                <a:solidFill>
                  <a:schemeClr val="bg1"/>
                </a:solidFill>
              </a:rPr>
              <a:t> </a:t>
            </a:r>
            <a:r>
              <a:rPr lang="en-US" sz="1200" dirty="0" err="1">
                <a:solidFill>
                  <a:schemeClr val="bg1"/>
                </a:solidFill>
              </a:rPr>
              <a:t>en</a:t>
            </a:r>
            <a:r>
              <a:rPr lang="en-US" sz="1200" dirty="0">
                <a:solidFill>
                  <a:schemeClr val="bg1"/>
                </a:solidFill>
              </a:rPr>
              <a:t> un </a:t>
            </a:r>
            <a:r>
              <a:rPr lang="en-US" sz="1200" dirty="0" err="1">
                <a:solidFill>
                  <a:schemeClr val="bg1"/>
                </a:solidFill>
              </a:rPr>
              <a:t>sistema</a:t>
            </a:r>
            <a:r>
              <a:rPr lang="en-US" sz="1200" dirty="0">
                <a:solidFill>
                  <a:schemeClr val="bg1"/>
                </a:solidFill>
              </a:rPr>
              <a:t> de </a:t>
            </a:r>
            <a:r>
              <a:rPr lang="en-US" sz="1200" dirty="0" err="1">
                <a:solidFill>
                  <a:schemeClr val="bg1"/>
                </a:solidFill>
              </a:rPr>
              <a:t>archivo</a:t>
            </a:r>
            <a:r>
              <a:rPr lang="en-US" sz="1200" dirty="0">
                <a:solidFill>
                  <a:schemeClr val="bg1"/>
                </a:solidFill>
              </a:rPr>
              <a:t>, </a:t>
            </a:r>
            <a:r>
              <a:rPr lang="en-US" sz="1200" dirty="0" err="1">
                <a:solidFill>
                  <a:schemeClr val="bg1"/>
                </a:solidFill>
              </a:rPr>
              <a:t>estos</a:t>
            </a:r>
            <a:r>
              <a:rPr lang="en-US" sz="1200" dirty="0">
                <a:solidFill>
                  <a:schemeClr val="bg1"/>
                </a:solidFill>
              </a:rPr>
              <a:t> </a:t>
            </a:r>
            <a:r>
              <a:rPr lang="en-US" sz="1200" dirty="0" err="1">
                <a:solidFill>
                  <a:schemeClr val="bg1"/>
                </a:solidFill>
              </a:rPr>
              <a:t>sirven</a:t>
            </a:r>
            <a:r>
              <a:rPr lang="en-US" sz="1200" dirty="0">
                <a:solidFill>
                  <a:schemeClr val="bg1"/>
                </a:solidFill>
              </a:rPr>
              <a:t> para </a:t>
            </a:r>
            <a:r>
              <a:rPr lang="en-US" sz="1200" dirty="0" err="1">
                <a:solidFill>
                  <a:schemeClr val="bg1"/>
                </a:solidFill>
              </a:rPr>
              <a:t>guardar</a:t>
            </a:r>
            <a:r>
              <a:rPr lang="en-US" sz="1200" dirty="0">
                <a:solidFill>
                  <a:schemeClr val="bg1"/>
                </a:solidFill>
              </a:rPr>
              <a:t> de forma </a:t>
            </a:r>
            <a:r>
              <a:rPr lang="en-US" sz="1200" dirty="0" err="1">
                <a:solidFill>
                  <a:schemeClr val="bg1"/>
                </a:solidFill>
              </a:rPr>
              <a:t>permanente</a:t>
            </a:r>
            <a:r>
              <a:rPr lang="en-US" sz="1200" dirty="0">
                <a:solidFill>
                  <a:schemeClr val="bg1"/>
                </a:solidFill>
              </a:rPr>
              <a:t> </a:t>
            </a:r>
            <a:r>
              <a:rPr lang="en-US" sz="1200" dirty="0" err="1">
                <a:solidFill>
                  <a:schemeClr val="bg1"/>
                </a:solidFill>
              </a:rPr>
              <a:t>nuestros</a:t>
            </a:r>
            <a:r>
              <a:rPr lang="en-US" sz="1200" dirty="0">
                <a:solidFill>
                  <a:schemeClr val="bg1"/>
                </a:solidFill>
              </a:rPr>
              <a:t> </a:t>
            </a:r>
            <a:r>
              <a:rPr lang="en-US" sz="1200" dirty="0" err="1">
                <a:solidFill>
                  <a:schemeClr val="bg1"/>
                </a:solidFill>
              </a:rPr>
              <a:t>datos</a:t>
            </a:r>
            <a:r>
              <a:rPr lang="en-US" sz="1200" dirty="0">
                <a:solidFill>
                  <a:schemeClr val="bg1"/>
                </a:solidFill>
              </a:rPr>
              <a:t>.</a:t>
            </a:r>
            <a:endParaRPr lang="es-AR" sz="1200" dirty="0">
              <a:solidFill>
                <a:schemeClr val="bg1"/>
              </a:solidFill>
            </a:endParaRPr>
          </a:p>
        </p:txBody>
      </p:sp>
    </p:spTree>
    <p:extLst>
      <p:ext uri="{BB962C8B-B14F-4D97-AF65-F5344CB8AC3E}">
        <p14:creationId xmlns:p14="http://schemas.microsoft.com/office/powerpoint/2010/main" val="224153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9" name="Rectangle 206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B99484D-80C4-FF9C-EA0C-32B038B01902}"/>
              </a:ext>
            </a:extLst>
          </p:cNvPr>
          <p:cNvSpPr>
            <a:spLocks noGrp="1"/>
          </p:cNvSpPr>
          <p:nvPr>
            <p:ph type="title"/>
          </p:nvPr>
        </p:nvSpPr>
        <p:spPr>
          <a:xfrm>
            <a:off x="946521" y="396117"/>
            <a:ext cx="5217172" cy="1158857"/>
          </a:xfrm>
        </p:spPr>
        <p:txBody>
          <a:bodyPr anchor="b">
            <a:normAutofit/>
          </a:bodyPr>
          <a:lstStyle/>
          <a:p>
            <a:r>
              <a:rPr lang="en-US" sz="3700">
                <a:solidFill>
                  <a:schemeClr val="bg1"/>
                </a:solidFill>
              </a:rPr>
              <a:t>Lista simplemente enlazada con Archivos</a:t>
            </a:r>
            <a:endParaRPr lang="es-AR" sz="3700">
              <a:solidFill>
                <a:schemeClr val="bg1"/>
              </a:solidFill>
            </a:endParaRPr>
          </a:p>
        </p:txBody>
      </p:sp>
      <p:sp>
        <p:nvSpPr>
          <p:cNvPr id="2071"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73"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24" name="Marcador de contenido 2">
            <a:extLst>
              <a:ext uri="{FF2B5EF4-FFF2-40B4-BE49-F238E27FC236}">
                <a16:creationId xmlns:a16="http://schemas.microsoft.com/office/drawing/2014/main" id="{4BEA6240-A04B-6C7A-9E0D-6B459DF1D6C9}"/>
              </a:ext>
            </a:extLst>
          </p:cNvPr>
          <p:cNvSpPr>
            <a:spLocks noGrp="1"/>
          </p:cNvSpPr>
          <p:nvPr>
            <p:ph idx="1"/>
          </p:nvPr>
        </p:nvSpPr>
        <p:spPr>
          <a:xfrm>
            <a:off x="946520" y="1747592"/>
            <a:ext cx="5217173" cy="4351338"/>
          </a:xfrm>
        </p:spPr>
        <p:txBody>
          <a:bodyPr>
            <a:normAutofit/>
          </a:bodyPr>
          <a:lstStyle/>
          <a:p>
            <a:r>
              <a:rPr lang="en-US" sz="1500">
                <a:solidFill>
                  <a:schemeClr val="bg1"/>
                </a:solidFill>
              </a:rPr>
              <a:t>En cuanto las listas enlazadas, sirvio mucho debido a la conveniencia de estas con la longitud de sus listas, donde pueden incrementarse o reducirse segun nosotros querramos y necesitemos, tambien es comodo ya que comparados al array por ejemplo, los elementos estan “adjuntos” a la memoria, mientras que con las listas estan dispersos, es decir, el orden de como esten enlazados los elementos puede ser diferente al orden de almacenamiento en la memoria.</a:t>
            </a:r>
          </a:p>
          <a:p>
            <a:endParaRPr lang="en-US" sz="1500">
              <a:solidFill>
                <a:schemeClr val="bg1"/>
              </a:solidFill>
            </a:endParaRPr>
          </a:p>
          <a:p>
            <a:r>
              <a:rPr lang="en-US" sz="1500">
                <a:solidFill>
                  <a:schemeClr val="bg1"/>
                </a:solidFill>
              </a:rPr>
              <a:t>En tanto los archivos, hasta ese momento nuestros programas corrian y arrojaban distintos resultados, pero al reiniciar el programa estos no quedaban registrados en ningun lugar, lo que cambio al usar archivos, donde en el programa realizado en clase lo utilice para guardar las distintas comidas que un usuario habia comido al mes en relacion a las 4 comidas del dia, y que tantas proteinas, carbohidratos y grasas habia ingerido.</a:t>
            </a:r>
            <a:endParaRPr lang="es-AR" sz="1500">
              <a:solidFill>
                <a:schemeClr val="bg1"/>
              </a:solidFill>
            </a:endParaRPr>
          </a:p>
        </p:txBody>
      </p:sp>
      <p:grpSp>
        <p:nvGrpSpPr>
          <p:cNvPr id="2075" name="Group 2074">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2076"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80" name="Freeform: Shape 2079">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81" name="Freeform: Shape 2080">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077"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78" name="Freeform: Shape 2077">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79" name="Freeform: Shape 2078">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2050" name="Picture 2" descr="Análisis y Programación: Listas simplemente enlazadas (Linked List)">
            <a:extLst>
              <a:ext uri="{FF2B5EF4-FFF2-40B4-BE49-F238E27FC236}">
                <a16:creationId xmlns:a16="http://schemas.microsoft.com/office/drawing/2014/main" id="{DBCE0C8B-0915-3A90-E091-FCF38F857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53021" y="2913519"/>
            <a:ext cx="3555043" cy="1030962"/>
          </a:xfrm>
          <a:prstGeom prst="rect">
            <a:avLst/>
          </a:prstGeom>
          <a:noFill/>
          <a:extLst>
            <a:ext uri="{909E8E84-426E-40DD-AFC4-6F175D3DCCD1}">
              <a14:hiddenFill xmlns:a14="http://schemas.microsoft.com/office/drawing/2010/main">
                <a:solidFill>
                  <a:srgbClr val="FFFFFF"/>
                </a:solidFill>
              </a14:hiddenFill>
            </a:ext>
          </a:extLst>
        </p:spPr>
      </p:pic>
      <p:grpSp>
        <p:nvGrpSpPr>
          <p:cNvPr id="2083" name="Group 2082">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084"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255" name="Freeform: Shape 2254">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56" name="Freeform: Shape 2255">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7" name="Freeform: Shape 2256">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8" name="Freeform: Shape 2257">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9" name="Freeform: Shape 2258">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0" name="Freeform: Shape 2259">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1" name="Freeform: Shape 2260">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2" name="Freeform: Shape 2261">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63" name="Freeform: Shape 2262">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4" name="Freeform: Shape 2263">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5" name="Freeform: Shape 2264">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6" name="Freeform: Shape 2265">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7" name="Freeform: Shape 2266">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8" name="Freeform: Shape 2267">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9" name="Freeform: Shape 2268">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0" name="Freeform: Shape 2269">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71" name="Freeform: Shape 2270">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2" name="Freeform: Shape 2271">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3" name="Freeform: Shape 2272">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4" name="Freeform: Shape 2273">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75" name="Freeform: Shape 2274">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6" name="Freeform: Shape 2275">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7" name="Freeform: Shape 2276">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8" name="Freeform: Shape 2277">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9" name="Freeform: Shape 2278">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0" name="Freeform: Shape 2279">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1" name="Freeform: Shape 2280">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2" name="Freeform: Shape 2281">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3" name="Freeform: Shape 2282">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4" name="Freeform: Shape 2283">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5" name="Freeform: Shape 2284">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6" name="Freeform: Shape 2285">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7" name="Freeform: Shape 2286">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8" name="Freeform: Shape 2287">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9" name="Freeform: Shape 2288">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0" name="Freeform: Shape 2289">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1" name="Freeform: Shape 2290">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2" name="Freeform: Shape 2291">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3" name="Freeform: Shape 2292">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4" name="Freeform: Shape 2293">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5" name="Freeform: Shape 2294">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6" name="Freeform: Shape 2295">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7" name="Freeform: Shape 2296">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8" name="Freeform: Shape 2297">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9" name="Freeform: Shape 2298">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0" name="Freeform: Shape 2299">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1" name="Freeform: Shape 2300">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2" name="Freeform: Shape 2301">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3" name="Freeform: Shape 2302">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4" name="Freeform: Shape 2303">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5" name="Freeform: Shape 2304">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6" name="Freeform: Shape 2305">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07" name="Freeform: Shape 2306">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8" name="Freeform: Shape 2307">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09" name="Freeform: Shape 2308">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10" name="Freeform: Shape 2309">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1" name="Freeform: Shape 2310">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2" name="Freeform: Shape 2311">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13" name="Freeform: Shape 2312">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4" name="Freeform: Shape 2313">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15" name="Freeform: Shape 2314">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6" name="Freeform: Shape 2315">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7" name="Freeform: Shape 2316">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8" name="Freeform: Shape 2317">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19" name="Freeform: Shape 2318">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0" name="Freeform: Shape 2319">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21" name="Freeform: Shape 2320">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22" name="Freeform: Shape 2321">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3" name="Freeform: Shape 2322">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4" name="Freeform: Shape 2323">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25" name="Freeform: Shape 2324">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6" name="Freeform: Shape 2325">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27" name="Freeform: Shape 2326">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8" name="Freeform: Shape 2327">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9" name="Freeform: Shape 2328">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0" name="Freeform: Shape 2329">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31" name="Freeform: Shape 2330">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2" name="Freeform: Shape 2331">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33" name="Freeform: Shape 2332">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4" name="Freeform: Shape 2333">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5" name="Freeform: Shape 2334">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6" name="Freeform: Shape 2335">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37" name="Freeform: Shape 2336">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8" name="Freeform: Shape 2337">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39" name="Freeform: Shape 2338">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0" name="Freeform: Shape 2339">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1" name="Freeform: Shape 2340">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2" name="Freeform: Shape 2341">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43" name="Freeform: Shape 2342">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4" name="Freeform: Shape 2343">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5" name="Freeform: Shape 2344">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6" name="Freeform: Shape 2345">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47" name="Freeform: Shape 2346">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48" name="Freeform: Shape 2347">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9" name="Freeform: Shape 2348">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0" name="Freeform: Shape 2349">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1" name="Freeform: Shape 2350">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52" name="Freeform: Shape 2351">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3" name="Freeform: Shape 2352">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4" name="Freeform: Shape 2353">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55" name="Freeform: Shape 2354">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6" name="Freeform: Shape 2355">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7" name="Freeform: Shape 2356">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8" name="Freeform: Shape 2357">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59" name="Freeform: Shape 2358">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0" name="Freeform: Shape 2359">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1" name="Freeform: Shape 2360">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2" name="Freeform: Shape 2361">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3" name="Freeform: Shape 2362">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4" name="Freeform: Shape 2363">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5" name="Freeform: Shape 2364">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6" name="Freeform: Shape 2365">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7" name="Freeform: Shape 2366">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8" name="Freeform: Shape 2367">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9" name="Freeform: Shape 2368">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0" name="Freeform: Shape 2369">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1" name="Freeform: Shape 2370">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2" name="Freeform: Shape 2371">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3" name="Freeform: Shape 2372">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4" name="Freeform: Shape 2373">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5" name="Freeform: Shape 2374">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6" name="Freeform: Shape 2375">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7" name="Freeform: Shape 2376">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8" name="Freeform: Shape 2377">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9" name="Freeform: Shape 2378">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0" name="Freeform: Shape 2379">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1" name="Freeform: Shape 2380">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2" name="Freeform: Shape 2381">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83" name="Freeform: Shape 2382">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4" name="Freeform: Shape 2383">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5" name="Freeform: Shape 2384">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6" name="Freeform: Shape 2385">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87" name="Freeform: Shape 2386">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8" name="Freeform: Shape 2387">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89" name="Freeform: Shape 2388">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90" name="Freeform: Shape 2389">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91" name="Freeform: Shape 2390">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92" name="Freeform: Shape 2391">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93" name="Freeform: Shape 2392">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4" name="Freeform: Shape 2393">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5" name="Freeform: Shape 2394">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6" name="Freeform: Shape 2395">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97" name="Freeform: Shape 2396">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8" name="Freeform: Shape 2397">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99" name="Freeform: Shape 2398">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00" name="Freeform: Shape 2399">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1" name="Freeform: Shape 2400">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2" name="Freeform: Shape 2401">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03" name="Freeform: Shape 2402">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4" name="Freeform: Shape 2403">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5" name="Freeform: Shape 2404">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6" name="Freeform: Shape 2405">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7" name="Freeform: Shape 2406">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8" name="Freeform: Shape 2407">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09" name="Freeform: Shape 2408">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0" name="Freeform: Shape 2409">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11" name="Freeform: Shape 2410">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2" name="Freeform: Shape 2411">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3" name="Freeform: Shape 2412">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4" name="Freeform: Shape 2413">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15" name="Freeform: Shape 2414">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6" name="Freeform: Shape 2415">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17" name="Freeform: Shape 2416">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8" name="Freeform: Shape 2417">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9" name="Freeform: Shape 2418">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0" name="Freeform: Shape 2419">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421" name="Freeform: Shape 2420">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2" name="Freeform: Shape 2421">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423" name="Freeform: Shape 2422">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85"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86" name="Freeform: Shape 2085">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87" name="Freeform: Shape 2086">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8" name="Freeform: Shape 2087">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9" name="Freeform: Shape 2088">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0" name="Freeform: Shape 2089">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5" name="Freeform: Shape 2090">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2" name="Freeform: Shape 2091">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3" name="Freeform: Shape 2092">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94" name="Freeform: Shape 2093">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5" name="Freeform: Shape 2094">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6" name="Freeform: Shape 2095">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7" name="Freeform: Shape 2096">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8" name="Freeform: Shape 2097">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9" name="Freeform: Shape 2098">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0" name="Freeform: Shape 2099">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1" name="Freeform: Shape 2100">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2" name="Freeform: Shape 2101">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3" name="Freeform: Shape 2102">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5" name="Freeform: Shape 2104">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6" name="Freeform: Shape 2105">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7" name="Freeform: Shape 2106">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8" name="Freeform: Shape 2107">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9" name="Freeform: Shape 2108">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0" name="Freeform: Shape 2109">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1" name="Freeform: Shape 2110">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2" name="Freeform: Shape 2111">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3" name="Freeform: Shape 2112">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4" name="Freeform: Shape 2113">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5" name="Freeform: Shape 2114">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6" name="Freeform: Shape 2115">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7" name="Freeform: Shape 2116">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8" name="Freeform: Shape 2117">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9" name="Freeform: Shape 2118">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0" name="Freeform: Shape 2119">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1" name="Freeform: Shape 2120">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22" name="Freeform: Shape 2121">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3" name="Freeform: Shape 2122">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4" name="Freeform: Shape 2123">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5" name="Freeform: Shape 2124">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6" name="Freeform: Shape 2125">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7" name="Freeform: Shape 2126">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8" name="Freeform: Shape 2127">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29" name="Freeform: Shape 2128">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0" name="Freeform: Shape 2129">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1" name="Freeform: Shape 2130">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2" name="Freeform: Shape 2131">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3" name="Freeform: Shape 2132">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4" name="Freeform: Shape 2133">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5" name="Freeform: Shape 2134">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6" name="Freeform: Shape 2135">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7" name="Freeform: Shape 2136">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38" name="Freeform: Shape 2137">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9" name="Freeform: Shape 2138">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140" name="Freeform: Shape 2139">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1" name="Freeform: Shape 2140">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2" name="Freeform: Shape 2141">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3" name="Freeform: Shape 2142">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44" name="Freeform: Shape 2143">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5" name="Freeform: Shape 2144">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46" name="Freeform: Shape 2145">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47" name="Freeform: Shape 2146">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8" name="Freeform: Shape 2147">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9" name="Freeform: Shape 2148">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50" name="Freeform: Shape 2149">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1" name="Freeform: Shape 2150">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52" name="Freeform: Shape 2151">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3" name="Freeform: Shape 2152">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4" name="Freeform: Shape 2153">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5" name="Freeform: Shape 2154">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56" name="Freeform: Shape 2155">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7" name="Freeform: Shape 2156">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58" name="Freeform: Shape 2157">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9" name="Freeform: Shape 2158">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0" name="Freeform: Shape 2159">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1" name="Freeform: Shape 2160">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62" name="Freeform: Shape 2161">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3" name="Freeform: Shape 2162">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4" name="Freeform: Shape 2163">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5" name="Freeform: Shape 2164">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6" name="Freeform: Shape 2165">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7" name="Freeform: Shape 2166">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68" name="Freeform: Shape 2167">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9" name="Freeform: Shape 2168">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70" name="Freeform: Shape 2169">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1" name="Freeform: Shape 2170">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2" name="Freeform: Shape 2171">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3" name="Freeform: Shape 2172">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74" name="Freeform: Shape 2173">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5" name="Freeform: Shape 2174">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76" name="Freeform: Shape 2175">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7" name="Freeform: Shape 2176">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78" name="Freeform: Shape 2177">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9" name="Freeform: Shape 2178">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0" name="Freeform: Shape 2179">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1" name="Freeform: Shape 2180">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2" name="Freeform: Shape 2181">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83" name="Freeform: Shape 2182">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4" name="Freeform: Shape 2183">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5" name="Freeform: Shape 2184">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86" name="Freeform: Shape 2185">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7" name="Freeform: Shape 2186">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8" name="Freeform: Shape 2187">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9" name="Freeform: Shape 2188">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90" name="Freeform: Shape 2189">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1" name="Freeform: Shape 2190">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2" name="Freeform: Shape 2191">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3" name="Freeform: Shape 2192">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4" name="Freeform: Shape 2193">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5" name="Freeform: Shape 2194">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6" name="Freeform: Shape 2195">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7" name="Freeform: Shape 2196">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8" name="Freeform: Shape 2197">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9" name="Freeform: Shape 2198">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0" name="Freeform: Shape 2199">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1" name="Freeform: Shape 2200">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2" name="Freeform: Shape 2201">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3" name="Freeform: Shape 2202">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4" name="Freeform: Shape 2203">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5" name="Freeform: Shape 2204">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6" name="Freeform: Shape 2205">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7" name="Freeform: Shape 2206">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8" name="Freeform: Shape 2207">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9" name="Freeform: Shape 2208">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0" name="Freeform: Shape 2209">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1" name="Freeform: Shape 2210">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2" name="Freeform: Shape 2211">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3" name="Freeform: Shape 2212">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14" name="Freeform: Shape 2213">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5" name="Freeform: Shape 2214">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6" name="Freeform: Shape 2215">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7" name="Freeform: Shape 2216">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18" name="Freeform: Shape 2217">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9" name="Freeform: Shape 2218">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0" name="Freeform: Shape 2219">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1" name="Freeform: Shape 2220">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22" name="Freeform: Shape 2221">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3" name="Freeform: Shape 2222">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4" name="Freeform: Shape 2223">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5" name="Freeform: Shape 2224">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6" name="Freeform: Shape 2225">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7" name="Freeform: Shape 2226">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28" name="Freeform: Shape 2227">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9" name="Freeform: Shape 2228">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30" name="Freeform: Shape 2229">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31" name="Freeform: Shape 2230">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2" name="Freeform: Shape 2231">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3" name="Freeform: Shape 2232">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34" name="Freeform: Shape 2233">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5" name="Freeform: Shape 2234">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36" name="Freeform: Shape 2235">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7" name="Freeform: Shape 2236">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8" name="Freeform: Shape 2237">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9" name="Freeform: Shape 2238">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40" name="Freeform: Shape 2239">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1" name="Freeform: Shape 2240">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42" name="Freeform: Shape 2241">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3" name="Freeform: Shape 2242">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4" name="Freeform: Shape 2243">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5" name="Freeform: Shape 2244">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46" name="Freeform: Shape 2245">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7" name="Freeform: Shape 2246">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48" name="Freeform: Shape 2247">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9" name="Freeform: Shape 2248">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0" name="Freeform: Shape 2249">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1" name="Freeform: Shape 2250">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52" name="Freeform: Shape 2251">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3" name="Freeform: Shape 2252">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54" name="Freeform: Shape 2253">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81697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06D6730-3879-0AE9-587D-0CE7556E2ABE}"/>
              </a:ext>
            </a:extLst>
          </p:cNvPr>
          <p:cNvSpPr>
            <a:spLocks noGrp="1"/>
          </p:cNvSpPr>
          <p:nvPr>
            <p:ph type="title"/>
          </p:nvPr>
        </p:nvSpPr>
        <p:spPr>
          <a:xfrm>
            <a:off x="875707" y="871442"/>
            <a:ext cx="3016529" cy="5115115"/>
          </a:xfrm>
        </p:spPr>
        <p:txBody>
          <a:bodyPr anchor="ctr">
            <a:normAutofit/>
          </a:bodyPr>
          <a:lstStyle/>
          <a:p>
            <a:pPr algn="ctr"/>
            <a:r>
              <a:rPr lang="en-US" sz="2800">
                <a:solidFill>
                  <a:schemeClr val="bg1">
                    <a:alpha val="60000"/>
                  </a:schemeClr>
                </a:solidFill>
              </a:rPr>
              <a:t>Lista doblemente enlazada.</a:t>
            </a:r>
            <a:endParaRPr lang="es-AR" sz="2800">
              <a:solidFill>
                <a:schemeClr val="bg1">
                  <a:alpha val="60000"/>
                </a:schemeClr>
              </a:solidFill>
            </a:endParaRPr>
          </a:p>
        </p:txBody>
      </p:sp>
      <p:pic>
        <p:nvPicPr>
          <p:cNvPr id="5" name="Imagen 4">
            <a:extLst>
              <a:ext uri="{FF2B5EF4-FFF2-40B4-BE49-F238E27FC236}">
                <a16:creationId xmlns:a16="http://schemas.microsoft.com/office/drawing/2014/main" id="{B671D939-6A3A-E0B7-C64E-4A63CBF76433}"/>
              </a:ext>
            </a:extLst>
          </p:cNvPr>
          <p:cNvPicPr>
            <a:picLocks noChangeAspect="1"/>
          </p:cNvPicPr>
          <p:nvPr/>
        </p:nvPicPr>
        <p:blipFill rotWithShape="1">
          <a:blip r:embed="rId2"/>
          <a:srcRect b="1470"/>
          <a:stretch/>
        </p:blipFill>
        <p:spPr>
          <a:xfrm>
            <a:off x="5647234" y="1302052"/>
            <a:ext cx="5673320" cy="2487523"/>
          </a:xfrm>
          <a:prstGeom prst="rect">
            <a:avLst/>
          </a:prstGeom>
        </p:spPr>
      </p:pic>
      <p:sp>
        <p:nvSpPr>
          <p:cNvPr id="3" name="Marcador de contenido 2">
            <a:extLst>
              <a:ext uri="{FF2B5EF4-FFF2-40B4-BE49-F238E27FC236}">
                <a16:creationId xmlns:a16="http://schemas.microsoft.com/office/drawing/2014/main" id="{2E28ACCB-2611-C0A8-4115-74A654932CE4}"/>
              </a:ext>
            </a:extLst>
          </p:cNvPr>
          <p:cNvSpPr>
            <a:spLocks noGrp="1"/>
          </p:cNvSpPr>
          <p:nvPr>
            <p:ph idx="1"/>
          </p:nvPr>
        </p:nvSpPr>
        <p:spPr>
          <a:xfrm>
            <a:off x="5647234" y="4183911"/>
            <a:ext cx="5673320" cy="1903229"/>
          </a:xfrm>
        </p:spPr>
        <p:txBody>
          <a:bodyPr anchor="t">
            <a:normAutofit fontScale="92500"/>
          </a:bodyPr>
          <a:lstStyle/>
          <a:p>
            <a:pPr algn="ctr"/>
            <a:r>
              <a:rPr lang="en-US" sz="2000" dirty="0">
                <a:solidFill>
                  <a:schemeClr val="bg1"/>
                </a:solidFill>
              </a:rPr>
              <a:t>Con </a:t>
            </a:r>
            <a:r>
              <a:rPr lang="en-US" sz="2000" dirty="0" err="1">
                <a:solidFill>
                  <a:schemeClr val="bg1"/>
                </a:solidFill>
              </a:rPr>
              <a:t>estas</a:t>
            </a:r>
            <a:r>
              <a:rPr lang="en-US" sz="2000" dirty="0">
                <a:solidFill>
                  <a:schemeClr val="bg1"/>
                </a:solidFill>
              </a:rPr>
              <a:t> </a:t>
            </a:r>
            <a:r>
              <a:rPr lang="en-US" sz="2000" dirty="0" err="1">
                <a:solidFill>
                  <a:schemeClr val="bg1"/>
                </a:solidFill>
              </a:rPr>
              <a:t>listas</a:t>
            </a:r>
            <a:r>
              <a:rPr lang="en-US" sz="2000" dirty="0">
                <a:solidFill>
                  <a:schemeClr val="bg1"/>
                </a:solidFill>
              </a:rPr>
              <a:t> </a:t>
            </a:r>
            <a:r>
              <a:rPr lang="en-US" sz="2000" dirty="0" err="1">
                <a:solidFill>
                  <a:schemeClr val="bg1"/>
                </a:solidFill>
              </a:rPr>
              <a:t>doblemente</a:t>
            </a:r>
            <a:r>
              <a:rPr lang="en-US" sz="2000" dirty="0">
                <a:solidFill>
                  <a:schemeClr val="bg1"/>
                </a:solidFill>
              </a:rPr>
              <a:t> </a:t>
            </a:r>
            <a:r>
              <a:rPr lang="en-US" sz="2000" dirty="0" err="1">
                <a:solidFill>
                  <a:schemeClr val="bg1"/>
                </a:solidFill>
              </a:rPr>
              <a:t>enlazadas</a:t>
            </a:r>
            <a:r>
              <a:rPr lang="en-US" sz="2000" dirty="0">
                <a:solidFill>
                  <a:schemeClr val="bg1"/>
                </a:solidFill>
              </a:rPr>
              <a:t> se </a:t>
            </a:r>
            <a:r>
              <a:rPr lang="en-US" sz="2000" dirty="0" err="1">
                <a:solidFill>
                  <a:schemeClr val="bg1"/>
                </a:solidFill>
              </a:rPr>
              <a:t>hizo</a:t>
            </a:r>
            <a:r>
              <a:rPr lang="en-US" sz="2000" dirty="0">
                <a:solidFill>
                  <a:schemeClr val="bg1"/>
                </a:solidFill>
              </a:rPr>
              <a:t> </a:t>
            </a:r>
            <a:r>
              <a:rPr lang="en-US" sz="2000" dirty="0" err="1">
                <a:solidFill>
                  <a:schemeClr val="bg1"/>
                </a:solidFill>
              </a:rPr>
              <a:t>mucho</a:t>
            </a:r>
            <a:r>
              <a:rPr lang="en-US" sz="2000" dirty="0">
                <a:solidFill>
                  <a:schemeClr val="bg1"/>
                </a:solidFill>
              </a:rPr>
              <a:t> mas comodo </a:t>
            </a:r>
            <a:r>
              <a:rPr lang="en-US" sz="2000" dirty="0" err="1">
                <a:solidFill>
                  <a:schemeClr val="bg1"/>
                </a:solidFill>
              </a:rPr>
              <a:t>el</a:t>
            </a:r>
            <a:r>
              <a:rPr lang="en-US" sz="2000" dirty="0">
                <a:solidFill>
                  <a:schemeClr val="bg1"/>
                </a:solidFill>
              </a:rPr>
              <a:t> </a:t>
            </a:r>
            <a:r>
              <a:rPr lang="en-US" sz="2000" dirty="0" err="1">
                <a:solidFill>
                  <a:schemeClr val="bg1"/>
                </a:solidFill>
              </a:rPr>
              <a:t>poder</a:t>
            </a:r>
            <a:r>
              <a:rPr lang="en-US" sz="2000" dirty="0">
                <a:solidFill>
                  <a:schemeClr val="bg1"/>
                </a:solidFill>
              </a:rPr>
              <a:t> </a:t>
            </a:r>
            <a:r>
              <a:rPr lang="en-US" sz="2000" dirty="0" err="1">
                <a:solidFill>
                  <a:schemeClr val="bg1"/>
                </a:solidFill>
              </a:rPr>
              <a:t>moverse</a:t>
            </a:r>
            <a:r>
              <a:rPr lang="en-US" sz="2000" dirty="0">
                <a:solidFill>
                  <a:schemeClr val="bg1"/>
                </a:solidFill>
              </a:rPr>
              <a:t> </a:t>
            </a:r>
            <a:r>
              <a:rPr lang="en-US" sz="2000" dirty="0" err="1">
                <a:solidFill>
                  <a:schemeClr val="bg1"/>
                </a:solidFill>
              </a:rPr>
              <a:t>hacia</a:t>
            </a:r>
            <a:r>
              <a:rPr lang="en-US" sz="2000" dirty="0">
                <a:solidFill>
                  <a:schemeClr val="bg1"/>
                </a:solidFill>
              </a:rPr>
              <a:t> “</a:t>
            </a:r>
            <a:r>
              <a:rPr lang="en-US" sz="2000" dirty="0" err="1">
                <a:solidFill>
                  <a:schemeClr val="bg1"/>
                </a:solidFill>
              </a:rPr>
              <a:t>adelante</a:t>
            </a:r>
            <a:r>
              <a:rPr lang="en-US" sz="2000" dirty="0">
                <a:solidFill>
                  <a:schemeClr val="bg1"/>
                </a:solidFill>
              </a:rPr>
              <a:t>” o para “</a:t>
            </a:r>
            <a:r>
              <a:rPr lang="en-US" sz="2000" dirty="0" err="1">
                <a:solidFill>
                  <a:schemeClr val="bg1"/>
                </a:solidFill>
              </a:rPr>
              <a:t>atras</a:t>
            </a:r>
            <a:r>
              <a:rPr lang="en-US" sz="2000" dirty="0">
                <a:solidFill>
                  <a:schemeClr val="bg1"/>
                </a:solidFill>
              </a:rPr>
              <a:t>”</a:t>
            </a:r>
          </a:p>
          <a:p>
            <a:pPr algn="ctr"/>
            <a:r>
              <a:rPr lang="en-US" sz="2000" dirty="0">
                <a:solidFill>
                  <a:schemeClr val="bg1"/>
                </a:solidFill>
              </a:rPr>
              <a:t>Con </a:t>
            </a:r>
            <a:r>
              <a:rPr lang="en-US" sz="2000" dirty="0" err="1">
                <a:solidFill>
                  <a:schemeClr val="bg1"/>
                </a:solidFill>
              </a:rPr>
              <a:t>estas</a:t>
            </a:r>
            <a:r>
              <a:rPr lang="en-US" sz="2000" dirty="0">
                <a:solidFill>
                  <a:schemeClr val="bg1"/>
                </a:solidFill>
              </a:rPr>
              <a:t> Podemos </a:t>
            </a:r>
            <a:r>
              <a:rPr lang="en-US" sz="2000" dirty="0" err="1">
                <a:solidFill>
                  <a:schemeClr val="bg1"/>
                </a:solidFill>
              </a:rPr>
              <a:t>insertar</a:t>
            </a:r>
            <a:r>
              <a:rPr lang="en-US" sz="2000" dirty="0">
                <a:solidFill>
                  <a:schemeClr val="bg1"/>
                </a:solidFill>
              </a:rPr>
              <a:t> </a:t>
            </a:r>
            <a:r>
              <a:rPr lang="en-US" sz="2000" dirty="0" err="1">
                <a:solidFill>
                  <a:schemeClr val="bg1"/>
                </a:solidFill>
              </a:rPr>
              <a:t>elementos</a:t>
            </a:r>
            <a:r>
              <a:rPr lang="en-US" sz="2000" dirty="0">
                <a:solidFill>
                  <a:schemeClr val="bg1"/>
                </a:solidFill>
              </a:rPr>
              <a:t>, </a:t>
            </a:r>
            <a:r>
              <a:rPr lang="en-US" sz="2000" dirty="0" err="1">
                <a:solidFill>
                  <a:schemeClr val="bg1"/>
                </a:solidFill>
              </a:rPr>
              <a:t>localizarlos</a:t>
            </a:r>
            <a:r>
              <a:rPr lang="en-US" sz="2000" dirty="0">
                <a:solidFill>
                  <a:schemeClr val="bg1"/>
                </a:solidFill>
              </a:rPr>
              <a:t>, o </a:t>
            </a:r>
            <a:r>
              <a:rPr lang="en-US" sz="2000" dirty="0" err="1">
                <a:solidFill>
                  <a:schemeClr val="bg1"/>
                </a:solidFill>
              </a:rPr>
              <a:t>borrarlos</a:t>
            </a:r>
            <a:r>
              <a:rPr lang="en-US" sz="2000" dirty="0">
                <a:solidFill>
                  <a:schemeClr val="bg1"/>
                </a:solidFill>
              </a:rPr>
              <a:t>, </a:t>
            </a:r>
            <a:r>
              <a:rPr lang="en-US" sz="2000" dirty="0" err="1">
                <a:solidFill>
                  <a:schemeClr val="bg1"/>
                </a:solidFill>
              </a:rPr>
              <a:t>en</a:t>
            </a:r>
            <a:r>
              <a:rPr lang="en-US" sz="2000" dirty="0">
                <a:solidFill>
                  <a:schemeClr val="bg1"/>
                </a:solidFill>
              </a:rPr>
              <a:t> mi </a:t>
            </a:r>
            <a:r>
              <a:rPr lang="en-US" sz="2000" dirty="0" err="1">
                <a:solidFill>
                  <a:schemeClr val="bg1"/>
                </a:solidFill>
              </a:rPr>
              <a:t>programa</a:t>
            </a:r>
            <a:r>
              <a:rPr lang="en-US" sz="2000" dirty="0">
                <a:solidFill>
                  <a:schemeClr val="bg1"/>
                </a:solidFill>
              </a:rPr>
              <a:t> </a:t>
            </a:r>
            <a:r>
              <a:rPr lang="en-US" sz="2000" dirty="0" err="1">
                <a:solidFill>
                  <a:schemeClr val="bg1"/>
                </a:solidFill>
              </a:rPr>
              <a:t>utilice</a:t>
            </a:r>
            <a:r>
              <a:rPr lang="en-US" sz="2000" dirty="0">
                <a:solidFill>
                  <a:schemeClr val="bg1"/>
                </a:solidFill>
              </a:rPr>
              <a:t> </a:t>
            </a:r>
            <a:r>
              <a:rPr lang="en-US" sz="2000" dirty="0" err="1">
                <a:solidFill>
                  <a:schemeClr val="bg1"/>
                </a:solidFill>
              </a:rPr>
              <a:t>esto</a:t>
            </a:r>
            <a:r>
              <a:rPr lang="en-US" sz="2000" dirty="0">
                <a:solidFill>
                  <a:schemeClr val="bg1"/>
                </a:solidFill>
              </a:rPr>
              <a:t> para </a:t>
            </a:r>
            <a:r>
              <a:rPr lang="en-US" sz="2000" dirty="0" err="1">
                <a:solidFill>
                  <a:schemeClr val="bg1"/>
                </a:solidFill>
              </a:rPr>
              <a:t>agregar</a:t>
            </a:r>
            <a:r>
              <a:rPr lang="en-US" sz="2000" dirty="0">
                <a:solidFill>
                  <a:schemeClr val="bg1"/>
                </a:solidFill>
              </a:rPr>
              <a:t> </a:t>
            </a:r>
            <a:r>
              <a:rPr lang="en-US" sz="2000" dirty="0" err="1">
                <a:solidFill>
                  <a:schemeClr val="bg1"/>
                </a:solidFill>
              </a:rPr>
              <a:t>comidas</a:t>
            </a:r>
            <a:r>
              <a:rPr lang="en-US" sz="2000" dirty="0">
                <a:solidFill>
                  <a:schemeClr val="bg1"/>
                </a:solidFill>
              </a:rPr>
              <a:t>, </a:t>
            </a:r>
            <a:r>
              <a:rPr lang="en-US" sz="2000" dirty="0" err="1">
                <a:solidFill>
                  <a:schemeClr val="bg1"/>
                </a:solidFill>
              </a:rPr>
              <a:t>imprimirlas</a:t>
            </a:r>
            <a:r>
              <a:rPr lang="en-US" sz="2000" dirty="0">
                <a:solidFill>
                  <a:schemeClr val="bg1"/>
                </a:solidFill>
              </a:rPr>
              <a:t> y/o </a:t>
            </a:r>
            <a:r>
              <a:rPr lang="en-US" sz="2000" dirty="0" err="1">
                <a:solidFill>
                  <a:schemeClr val="bg1"/>
                </a:solidFill>
              </a:rPr>
              <a:t>borrarlas</a:t>
            </a:r>
            <a:r>
              <a:rPr lang="en-US" sz="2000" dirty="0">
                <a:solidFill>
                  <a:schemeClr val="bg1"/>
                </a:solidFill>
              </a:rPr>
              <a:t>.</a:t>
            </a:r>
            <a:endParaRPr lang="es-AR" sz="2000" dirty="0">
              <a:solidFill>
                <a:schemeClr val="bg1"/>
              </a:solidFill>
            </a:endParaRPr>
          </a:p>
        </p:txBody>
      </p:sp>
    </p:spTree>
    <p:extLst>
      <p:ext uri="{BB962C8B-B14F-4D97-AF65-F5344CB8AC3E}">
        <p14:creationId xmlns:p14="http://schemas.microsoft.com/office/powerpoint/2010/main" val="415801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C0914C-69D9-A0EE-4E1E-DAE0CA7ED47E}"/>
              </a:ext>
            </a:extLst>
          </p:cNvPr>
          <p:cNvSpPr>
            <a:spLocks noGrp="1"/>
          </p:cNvSpPr>
          <p:nvPr>
            <p:ph type="title"/>
          </p:nvPr>
        </p:nvSpPr>
        <p:spPr>
          <a:xfrm>
            <a:off x="5232400" y="1641752"/>
            <a:ext cx="6140449" cy="1323439"/>
          </a:xfrm>
        </p:spPr>
        <p:txBody>
          <a:bodyPr anchor="t">
            <a:normAutofit/>
          </a:bodyPr>
          <a:lstStyle/>
          <a:p>
            <a:r>
              <a:rPr lang="en-US" sz="4000">
                <a:solidFill>
                  <a:schemeClr val="bg1"/>
                </a:solidFill>
              </a:rPr>
              <a:t>C++</a:t>
            </a:r>
            <a:endParaRPr lang="es-AR" sz="4000">
              <a:solidFill>
                <a:schemeClr val="bg1"/>
              </a:solidFill>
            </a:endParaRPr>
          </a:p>
        </p:txBody>
      </p:sp>
      <p:grpSp>
        <p:nvGrpSpPr>
          <p:cNvPr id="3090" name="Group 3089">
            <a:extLst>
              <a:ext uri="{FF2B5EF4-FFF2-40B4-BE49-F238E27FC236}">
                <a16:creationId xmlns:a16="http://schemas.microsoft.com/office/drawing/2014/main" id="{A18E8AF0-57F3-4E67-AB90-C8DAC7135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091" name="Group 3090">
              <a:extLst>
                <a:ext uri="{FF2B5EF4-FFF2-40B4-BE49-F238E27FC236}">
                  <a16:creationId xmlns:a16="http://schemas.microsoft.com/office/drawing/2014/main" id="{CD060FA9-04BB-4F42-A882-4448179566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099" name="Freeform: Shape 3098">
                <a:extLst>
                  <a:ext uri="{FF2B5EF4-FFF2-40B4-BE49-F238E27FC236}">
                    <a16:creationId xmlns:a16="http://schemas.microsoft.com/office/drawing/2014/main" id="{2499CE50-F6DF-42D1-A1DF-2E014ABF3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0" name="Freeform: Shape 3099">
                <a:extLst>
                  <a:ext uri="{FF2B5EF4-FFF2-40B4-BE49-F238E27FC236}">
                    <a16:creationId xmlns:a16="http://schemas.microsoft.com/office/drawing/2014/main" id="{5EF919B7-6C5A-40BB-9604-805D6785E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092" name="Group 3091">
              <a:extLst>
                <a:ext uri="{FF2B5EF4-FFF2-40B4-BE49-F238E27FC236}">
                  <a16:creationId xmlns:a16="http://schemas.microsoft.com/office/drawing/2014/main" id="{CD2C7F27-09E2-43E0-B571-E95E511F12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93" name="Group 3092">
                <a:extLst>
                  <a:ext uri="{FF2B5EF4-FFF2-40B4-BE49-F238E27FC236}">
                    <a16:creationId xmlns:a16="http://schemas.microsoft.com/office/drawing/2014/main" id="{1A7830C9-FC12-40AB-BF67-9B212AB8F3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97" name="Freeform: Shape 3096">
                  <a:extLst>
                    <a:ext uri="{FF2B5EF4-FFF2-40B4-BE49-F238E27FC236}">
                      <a16:creationId xmlns:a16="http://schemas.microsoft.com/office/drawing/2014/main" id="{E5A4A589-E9CA-41F2-A18C-FFC863E70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8" name="Freeform: Shape 3097">
                  <a:extLst>
                    <a:ext uri="{FF2B5EF4-FFF2-40B4-BE49-F238E27FC236}">
                      <a16:creationId xmlns:a16="http://schemas.microsoft.com/office/drawing/2014/main" id="{E6DFDE1C-EF51-49D2-BA0A-86FBD87F10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94" name="Group 3093">
                <a:extLst>
                  <a:ext uri="{FF2B5EF4-FFF2-40B4-BE49-F238E27FC236}">
                    <a16:creationId xmlns:a16="http://schemas.microsoft.com/office/drawing/2014/main" id="{1F4C4AFE-70BD-4430-9072-3280C18D67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95" name="Freeform: Shape 3094">
                  <a:extLst>
                    <a:ext uri="{FF2B5EF4-FFF2-40B4-BE49-F238E27FC236}">
                      <a16:creationId xmlns:a16="http://schemas.microsoft.com/office/drawing/2014/main" id="{C5CE4030-5E8F-4B4E-AA83-2CCC3E788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6" name="Freeform: Shape 3095">
                  <a:extLst>
                    <a:ext uri="{FF2B5EF4-FFF2-40B4-BE49-F238E27FC236}">
                      <a16:creationId xmlns:a16="http://schemas.microsoft.com/office/drawing/2014/main" id="{80757DC5-5894-4F54-9EB2-2575295701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3074" name="Picture 2" descr="C++ - Wikipedia, la enciclopedia libre">
            <a:extLst>
              <a:ext uri="{FF2B5EF4-FFF2-40B4-BE49-F238E27FC236}">
                <a16:creationId xmlns:a16="http://schemas.microsoft.com/office/drawing/2014/main" id="{E9661026-2537-B225-4AC6-9020A251B5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8" r="5783"/>
          <a:stretch/>
        </p:blipFill>
        <p:spPr bwMode="auto">
          <a:xfrm>
            <a:off x="1349134" y="1429488"/>
            <a:ext cx="1641957" cy="19872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D57CF42-2C6A-048C-A1D7-6B9790574A74}"/>
              </a:ext>
            </a:extLst>
          </p:cNvPr>
          <p:cNvPicPr>
            <a:picLocks noChangeAspect="1"/>
          </p:cNvPicPr>
          <p:nvPr/>
        </p:nvPicPr>
        <p:blipFill>
          <a:blip r:embed="rId4"/>
          <a:stretch>
            <a:fillRect/>
          </a:stretch>
        </p:blipFill>
        <p:spPr>
          <a:xfrm>
            <a:off x="853014" y="3510000"/>
            <a:ext cx="2634372" cy="1987200"/>
          </a:xfrm>
          <a:prstGeom prst="rect">
            <a:avLst/>
          </a:prstGeom>
        </p:spPr>
      </p:pic>
      <p:sp>
        <p:nvSpPr>
          <p:cNvPr id="3" name="Marcador de contenido 2">
            <a:extLst>
              <a:ext uri="{FF2B5EF4-FFF2-40B4-BE49-F238E27FC236}">
                <a16:creationId xmlns:a16="http://schemas.microsoft.com/office/drawing/2014/main" id="{EE12A03A-B1FF-F59C-0EB0-3A0567889C20}"/>
              </a:ext>
            </a:extLst>
          </p:cNvPr>
          <p:cNvSpPr>
            <a:spLocks noGrp="1"/>
          </p:cNvSpPr>
          <p:nvPr>
            <p:ph idx="1"/>
          </p:nvPr>
        </p:nvSpPr>
        <p:spPr>
          <a:xfrm>
            <a:off x="5111864" y="2303471"/>
            <a:ext cx="6140449" cy="2454300"/>
          </a:xfrm>
        </p:spPr>
        <p:txBody>
          <a:bodyPr>
            <a:normAutofit/>
          </a:bodyPr>
          <a:lstStyle/>
          <a:p>
            <a:r>
              <a:rPr lang="en-US" sz="2400" dirty="0">
                <a:solidFill>
                  <a:schemeClr val="bg1">
                    <a:alpha val="80000"/>
                  </a:schemeClr>
                </a:solidFill>
              </a:rPr>
              <a:t>De </a:t>
            </a:r>
            <a:r>
              <a:rPr lang="en-US" sz="2400" dirty="0" err="1">
                <a:solidFill>
                  <a:schemeClr val="bg1">
                    <a:alpha val="80000"/>
                  </a:schemeClr>
                </a:solidFill>
              </a:rPr>
              <a:t>c++</a:t>
            </a:r>
            <a:r>
              <a:rPr lang="en-US" sz="2400" dirty="0">
                <a:solidFill>
                  <a:schemeClr val="bg1">
                    <a:alpha val="80000"/>
                  </a:schemeClr>
                </a:solidFill>
              </a:rPr>
              <a:t>, </a:t>
            </a:r>
            <a:r>
              <a:rPr lang="en-US" sz="2400" dirty="0" err="1">
                <a:solidFill>
                  <a:schemeClr val="bg1">
                    <a:alpha val="80000"/>
                  </a:schemeClr>
                </a:solidFill>
              </a:rPr>
              <a:t>aprendimos</a:t>
            </a:r>
            <a:r>
              <a:rPr lang="en-US" sz="2400" dirty="0">
                <a:solidFill>
                  <a:schemeClr val="bg1">
                    <a:alpha val="80000"/>
                  </a:schemeClr>
                </a:solidFill>
              </a:rPr>
              <a:t> que es un </a:t>
            </a:r>
            <a:r>
              <a:rPr lang="en-US" sz="2400" dirty="0" err="1">
                <a:solidFill>
                  <a:schemeClr val="bg1">
                    <a:alpha val="80000"/>
                  </a:schemeClr>
                </a:solidFill>
              </a:rPr>
              <a:t>lenguaje</a:t>
            </a:r>
            <a:r>
              <a:rPr lang="en-US" sz="2400" dirty="0">
                <a:solidFill>
                  <a:schemeClr val="bg1">
                    <a:alpha val="80000"/>
                  </a:schemeClr>
                </a:solidFill>
              </a:rPr>
              <a:t> </a:t>
            </a:r>
            <a:r>
              <a:rPr lang="en-US" sz="2400" dirty="0" err="1">
                <a:solidFill>
                  <a:schemeClr val="bg1">
                    <a:alpha val="80000"/>
                  </a:schemeClr>
                </a:solidFill>
              </a:rPr>
              <a:t>orientado</a:t>
            </a:r>
            <a:r>
              <a:rPr lang="en-US" sz="2400" dirty="0">
                <a:solidFill>
                  <a:schemeClr val="bg1">
                    <a:alpha val="80000"/>
                  </a:schemeClr>
                </a:solidFill>
              </a:rPr>
              <a:t> a </a:t>
            </a:r>
            <a:r>
              <a:rPr lang="en-US" sz="2400" dirty="0" err="1">
                <a:solidFill>
                  <a:schemeClr val="bg1">
                    <a:alpha val="80000"/>
                  </a:schemeClr>
                </a:solidFill>
              </a:rPr>
              <a:t>objetos</a:t>
            </a:r>
            <a:r>
              <a:rPr lang="en-US" sz="2400" dirty="0">
                <a:solidFill>
                  <a:schemeClr val="bg1">
                    <a:alpha val="80000"/>
                  </a:schemeClr>
                </a:solidFill>
              </a:rPr>
              <a:t>, </a:t>
            </a:r>
            <a:r>
              <a:rPr lang="en-US" sz="2400" dirty="0" err="1">
                <a:solidFill>
                  <a:schemeClr val="bg1">
                    <a:alpha val="80000"/>
                  </a:schemeClr>
                </a:solidFill>
              </a:rPr>
              <a:t>donde</a:t>
            </a:r>
            <a:r>
              <a:rPr lang="en-US" sz="2400" dirty="0">
                <a:solidFill>
                  <a:schemeClr val="bg1">
                    <a:alpha val="80000"/>
                  </a:schemeClr>
                </a:solidFill>
              </a:rPr>
              <a:t> </a:t>
            </a:r>
            <a:r>
              <a:rPr lang="en-US" sz="2400" dirty="0" err="1">
                <a:solidFill>
                  <a:schemeClr val="bg1">
                    <a:alpha val="80000"/>
                  </a:schemeClr>
                </a:solidFill>
              </a:rPr>
              <a:t>utilizamos</a:t>
            </a:r>
            <a:r>
              <a:rPr lang="en-US" sz="2400" dirty="0">
                <a:solidFill>
                  <a:schemeClr val="bg1">
                    <a:alpha val="80000"/>
                  </a:schemeClr>
                </a:solidFill>
              </a:rPr>
              <a:t>  las </a:t>
            </a:r>
            <a:r>
              <a:rPr lang="en-US" sz="2400" dirty="0" err="1">
                <a:solidFill>
                  <a:schemeClr val="bg1">
                    <a:alpha val="80000"/>
                  </a:schemeClr>
                </a:solidFill>
              </a:rPr>
              <a:t>clases</a:t>
            </a:r>
            <a:r>
              <a:rPr lang="en-US" sz="2400" dirty="0">
                <a:solidFill>
                  <a:schemeClr val="bg1">
                    <a:alpha val="80000"/>
                  </a:schemeClr>
                </a:solidFill>
              </a:rPr>
              <a:t>, que son </a:t>
            </a:r>
            <a:r>
              <a:rPr lang="en-US" sz="2400" dirty="0" err="1">
                <a:solidFill>
                  <a:schemeClr val="bg1">
                    <a:alpha val="80000"/>
                  </a:schemeClr>
                </a:solidFill>
              </a:rPr>
              <a:t>los</a:t>
            </a:r>
            <a:r>
              <a:rPr lang="en-US" sz="2400" dirty="0">
                <a:solidFill>
                  <a:schemeClr val="bg1">
                    <a:alpha val="80000"/>
                  </a:schemeClr>
                </a:solidFill>
              </a:rPr>
              <a:t> </a:t>
            </a:r>
            <a:r>
              <a:rPr lang="en-US" sz="2400" dirty="0" err="1">
                <a:solidFill>
                  <a:schemeClr val="bg1">
                    <a:alpha val="80000"/>
                  </a:schemeClr>
                </a:solidFill>
              </a:rPr>
              <a:t>objetos</a:t>
            </a:r>
            <a:r>
              <a:rPr lang="en-US" sz="2400" dirty="0">
                <a:solidFill>
                  <a:schemeClr val="bg1">
                    <a:alpha val="80000"/>
                  </a:schemeClr>
                </a:solidFill>
              </a:rPr>
              <a:t> que </a:t>
            </a:r>
            <a:r>
              <a:rPr lang="en-US" sz="2400" dirty="0" err="1">
                <a:solidFill>
                  <a:schemeClr val="bg1">
                    <a:alpha val="80000"/>
                  </a:schemeClr>
                </a:solidFill>
              </a:rPr>
              <a:t>tienen</a:t>
            </a:r>
            <a:r>
              <a:rPr lang="en-US" sz="2400" dirty="0">
                <a:solidFill>
                  <a:schemeClr val="bg1">
                    <a:alpha val="80000"/>
                  </a:schemeClr>
                </a:solidFill>
              </a:rPr>
              <a:t> un </a:t>
            </a:r>
            <a:r>
              <a:rPr lang="en-US" sz="2400" dirty="0" err="1">
                <a:solidFill>
                  <a:schemeClr val="bg1">
                    <a:alpha val="80000"/>
                  </a:schemeClr>
                </a:solidFill>
              </a:rPr>
              <a:t>estado</a:t>
            </a:r>
            <a:r>
              <a:rPr lang="en-US" sz="2400" dirty="0">
                <a:solidFill>
                  <a:schemeClr val="bg1">
                    <a:alpha val="80000"/>
                  </a:schemeClr>
                </a:solidFill>
              </a:rPr>
              <a:t> y </a:t>
            </a:r>
            <a:r>
              <a:rPr lang="en-US" sz="2400" dirty="0" err="1">
                <a:solidFill>
                  <a:schemeClr val="bg1">
                    <a:alpha val="80000"/>
                  </a:schemeClr>
                </a:solidFill>
              </a:rPr>
              <a:t>comportamiento</a:t>
            </a:r>
            <a:r>
              <a:rPr lang="en-US" sz="2400" dirty="0">
                <a:solidFill>
                  <a:schemeClr val="bg1">
                    <a:alpha val="80000"/>
                  </a:schemeClr>
                </a:solidFill>
              </a:rPr>
              <a:t> </a:t>
            </a:r>
            <a:r>
              <a:rPr lang="en-US" sz="2400" dirty="0" err="1">
                <a:solidFill>
                  <a:schemeClr val="bg1">
                    <a:alpha val="80000"/>
                  </a:schemeClr>
                </a:solidFill>
              </a:rPr>
              <a:t>identico</a:t>
            </a:r>
            <a:r>
              <a:rPr lang="en-US" sz="2400" dirty="0">
                <a:solidFill>
                  <a:schemeClr val="bg1">
                    <a:alpha val="80000"/>
                  </a:schemeClr>
                </a:solidFill>
              </a:rPr>
              <a:t> y se </a:t>
            </a:r>
            <a:r>
              <a:rPr lang="en-US" sz="2400" dirty="0" err="1">
                <a:solidFill>
                  <a:schemeClr val="bg1">
                    <a:alpha val="80000"/>
                  </a:schemeClr>
                </a:solidFill>
              </a:rPr>
              <a:t>agrupan</a:t>
            </a:r>
            <a:r>
              <a:rPr lang="en-US" sz="2400" dirty="0">
                <a:solidFill>
                  <a:schemeClr val="bg1">
                    <a:alpha val="80000"/>
                  </a:schemeClr>
                </a:solidFill>
              </a:rPr>
              <a:t> </a:t>
            </a:r>
            <a:r>
              <a:rPr lang="en-US" sz="2400" dirty="0" err="1">
                <a:solidFill>
                  <a:schemeClr val="bg1">
                    <a:alpha val="80000"/>
                  </a:schemeClr>
                </a:solidFill>
              </a:rPr>
              <a:t>en</a:t>
            </a:r>
            <a:r>
              <a:rPr lang="en-US" sz="2400" dirty="0">
                <a:solidFill>
                  <a:schemeClr val="bg1">
                    <a:alpha val="80000"/>
                  </a:schemeClr>
                </a:solidFill>
              </a:rPr>
              <a:t> </a:t>
            </a:r>
            <a:r>
              <a:rPr lang="en-US" sz="2400" dirty="0" err="1">
                <a:solidFill>
                  <a:schemeClr val="bg1">
                    <a:alpha val="80000"/>
                  </a:schemeClr>
                </a:solidFill>
              </a:rPr>
              <a:t>estas</a:t>
            </a:r>
            <a:r>
              <a:rPr lang="en-US" sz="2400" dirty="0">
                <a:solidFill>
                  <a:schemeClr val="bg1">
                    <a:alpha val="80000"/>
                  </a:schemeClr>
                </a:solidFill>
              </a:rPr>
              <a:t>.</a:t>
            </a:r>
            <a:endParaRPr lang="es-AR" sz="2400" dirty="0">
              <a:solidFill>
                <a:schemeClr val="bg1">
                  <a:alpha val="80000"/>
                </a:schemeClr>
              </a:solidFill>
            </a:endParaRPr>
          </a:p>
        </p:txBody>
      </p:sp>
      <p:sp>
        <p:nvSpPr>
          <p:cNvPr id="6" name="CuadroTexto 5">
            <a:extLst>
              <a:ext uri="{FF2B5EF4-FFF2-40B4-BE49-F238E27FC236}">
                <a16:creationId xmlns:a16="http://schemas.microsoft.com/office/drawing/2014/main" id="{D4104CF8-A038-56C0-BEC8-93896D353F4A}"/>
              </a:ext>
            </a:extLst>
          </p:cNvPr>
          <p:cNvSpPr txBox="1"/>
          <p:nvPr/>
        </p:nvSpPr>
        <p:spPr>
          <a:xfrm>
            <a:off x="4591050" y="4935884"/>
            <a:ext cx="4104707" cy="1569660"/>
          </a:xfrm>
          <a:prstGeom prst="rect">
            <a:avLst/>
          </a:prstGeom>
          <a:noFill/>
        </p:spPr>
        <p:txBody>
          <a:bodyPr wrap="square" rtlCol="0">
            <a:spAutoFit/>
          </a:bodyPr>
          <a:lstStyle/>
          <a:p>
            <a:r>
              <a:rPr lang="en-US" sz="1600" dirty="0" err="1">
                <a:solidFill>
                  <a:schemeClr val="accent1"/>
                </a:solidFill>
              </a:rPr>
              <a:t>Objetos</a:t>
            </a:r>
            <a:r>
              <a:rPr lang="en-US" sz="1600" dirty="0">
                <a:solidFill>
                  <a:schemeClr val="bg1"/>
                </a:solidFill>
              </a:rPr>
              <a:t>: </a:t>
            </a:r>
            <a:r>
              <a:rPr lang="en-US" sz="1600" dirty="0" err="1">
                <a:solidFill>
                  <a:schemeClr val="bg1"/>
                </a:solidFill>
              </a:rPr>
              <a:t>Estos</a:t>
            </a:r>
            <a:r>
              <a:rPr lang="en-US" sz="1600" dirty="0">
                <a:solidFill>
                  <a:schemeClr val="bg1"/>
                </a:solidFill>
              </a:rPr>
              <a:t> son </a:t>
            </a:r>
            <a:r>
              <a:rPr lang="en-US" sz="1600" dirty="0" err="1">
                <a:solidFill>
                  <a:schemeClr val="bg1"/>
                </a:solidFill>
              </a:rPr>
              <a:t>una</a:t>
            </a:r>
            <a:r>
              <a:rPr lang="en-US" sz="1600" dirty="0">
                <a:solidFill>
                  <a:schemeClr val="bg1"/>
                </a:solidFill>
              </a:rPr>
              <a:t> </a:t>
            </a:r>
            <a:r>
              <a:rPr lang="en-US" sz="1600" dirty="0" err="1">
                <a:solidFill>
                  <a:schemeClr val="bg1"/>
                </a:solidFill>
              </a:rPr>
              <a:t>instancia</a:t>
            </a:r>
            <a:r>
              <a:rPr lang="en-US" sz="1600" dirty="0">
                <a:solidFill>
                  <a:schemeClr val="bg1"/>
                </a:solidFill>
              </a:rPr>
              <a:t> de </a:t>
            </a:r>
            <a:r>
              <a:rPr lang="en-US" sz="1600" dirty="0" err="1">
                <a:solidFill>
                  <a:schemeClr val="bg1"/>
                </a:solidFill>
              </a:rPr>
              <a:t>una</a:t>
            </a:r>
            <a:r>
              <a:rPr lang="en-US" sz="1600" dirty="0">
                <a:solidFill>
                  <a:schemeClr val="bg1"/>
                </a:solidFill>
              </a:rPr>
              <a:t> </a:t>
            </a:r>
            <a:r>
              <a:rPr lang="en-US" sz="1600" dirty="0" err="1">
                <a:solidFill>
                  <a:schemeClr val="bg1"/>
                </a:solidFill>
              </a:rPr>
              <a:t>clase</a:t>
            </a:r>
            <a:r>
              <a:rPr lang="en-US" sz="1600" dirty="0">
                <a:solidFill>
                  <a:schemeClr val="bg1"/>
                </a:solidFill>
              </a:rPr>
              <a:t>, </a:t>
            </a:r>
            <a:r>
              <a:rPr lang="en-US" sz="1600" dirty="0" err="1">
                <a:solidFill>
                  <a:schemeClr val="bg1"/>
                </a:solidFill>
              </a:rPr>
              <a:t>datos</a:t>
            </a:r>
            <a:r>
              <a:rPr lang="en-US" sz="1600" dirty="0">
                <a:solidFill>
                  <a:schemeClr val="bg1"/>
                </a:solidFill>
              </a:rPr>
              <a:t> </a:t>
            </a:r>
            <a:r>
              <a:rPr lang="en-US" sz="1600" dirty="0" err="1">
                <a:solidFill>
                  <a:schemeClr val="bg1"/>
                </a:solidFill>
              </a:rPr>
              <a:t>abstractos</a:t>
            </a:r>
            <a:r>
              <a:rPr lang="en-US" sz="1600" dirty="0">
                <a:solidFill>
                  <a:schemeClr val="bg1"/>
                </a:solidFill>
              </a:rPr>
              <a:t>, ,  son </a:t>
            </a:r>
            <a:r>
              <a:rPr lang="en-US" sz="1600" dirty="0" err="1">
                <a:solidFill>
                  <a:schemeClr val="bg1"/>
                </a:solidFill>
              </a:rPr>
              <a:t>unidades</a:t>
            </a:r>
            <a:r>
              <a:rPr lang="en-US" sz="1600" dirty="0">
                <a:solidFill>
                  <a:schemeClr val="bg1"/>
                </a:solidFill>
              </a:rPr>
              <a:t> que </a:t>
            </a:r>
            <a:r>
              <a:rPr lang="en-US" sz="1600" dirty="0" err="1">
                <a:solidFill>
                  <a:schemeClr val="bg1"/>
                </a:solidFill>
              </a:rPr>
              <a:t>contienen</a:t>
            </a:r>
            <a:r>
              <a:rPr lang="en-US" sz="1600" dirty="0">
                <a:solidFill>
                  <a:schemeClr val="bg1"/>
                </a:solidFill>
              </a:rPr>
              <a:t> </a:t>
            </a:r>
            <a:r>
              <a:rPr lang="en-US" sz="1600" dirty="0" err="1">
                <a:solidFill>
                  <a:schemeClr val="bg1"/>
                </a:solidFill>
              </a:rPr>
              <a:t>datos</a:t>
            </a:r>
            <a:r>
              <a:rPr lang="en-US" sz="1600" dirty="0">
                <a:solidFill>
                  <a:schemeClr val="bg1"/>
                </a:solidFill>
              </a:rPr>
              <a:t> y </a:t>
            </a:r>
            <a:r>
              <a:rPr lang="en-US" sz="1600" dirty="0" err="1">
                <a:solidFill>
                  <a:schemeClr val="bg1"/>
                </a:solidFill>
              </a:rPr>
              <a:t>funciones</a:t>
            </a:r>
            <a:r>
              <a:rPr lang="en-US" sz="1600" dirty="0">
                <a:solidFill>
                  <a:schemeClr val="bg1"/>
                </a:solidFill>
              </a:rPr>
              <a:t> que </a:t>
            </a:r>
            <a:r>
              <a:rPr lang="en-US" sz="1600" dirty="0" err="1">
                <a:solidFill>
                  <a:schemeClr val="bg1"/>
                </a:solidFill>
              </a:rPr>
              <a:t>operan</a:t>
            </a:r>
            <a:r>
              <a:rPr lang="en-US" sz="1600" dirty="0">
                <a:solidFill>
                  <a:schemeClr val="bg1"/>
                </a:solidFill>
              </a:rPr>
              <a:t> </a:t>
            </a:r>
            <a:r>
              <a:rPr lang="en-US" sz="1600" dirty="0" err="1">
                <a:solidFill>
                  <a:schemeClr val="bg1"/>
                </a:solidFill>
              </a:rPr>
              <a:t>sobre</a:t>
            </a:r>
            <a:r>
              <a:rPr lang="en-US" sz="1600" dirty="0">
                <a:solidFill>
                  <a:schemeClr val="bg1"/>
                </a:solidFill>
              </a:rPr>
              <a:t> </a:t>
            </a:r>
            <a:r>
              <a:rPr lang="en-US" sz="1600" dirty="0" err="1">
                <a:solidFill>
                  <a:schemeClr val="bg1"/>
                </a:solidFill>
              </a:rPr>
              <a:t>los</a:t>
            </a:r>
            <a:r>
              <a:rPr lang="en-US" sz="1600" dirty="0">
                <a:solidFill>
                  <a:schemeClr val="bg1"/>
                </a:solidFill>
              </a:rPr>
              <a:t> </a:t>
            </a:r>
            <a:r>
              <a:rPr lang="en-US" sz="1600" dirty="0" err="1">
                <a:solidFill>
                  <a:schemeClr val="bg1"/>
                </a:solidFill>
              </a:rPr>
              <a:t>datos</a:t>
            </a:r>
            <a:r>
              <a:rPr lang="en-US" sz="1600" dirty="0">
                <a:solidFill>
                  <a:schemeClr val="bg1"/>
                </a:solidFill>
              </a:rPr>
              <a:t>, es </a:t>
            </a:r>
            <a:r>
              <a:rPr lang="en-US" sz="1600" dirty="0" err="1">
                <a:solidFill>
                  <a:schemeClr val="bg1"/>
                </a:solidFill>
              </a:rPr>
              <a:t>decir</a:t>
            </a:r>
            <a:r>
              <a:rPr lang="en-US" sz="1600" dirty="0">
                <a:solidFill>
                  <a:schemeClr val="bg1"/>
                </a:solidFill>
              </a:rPr>
              <a:t>, lo Podemos </a:t>
            </a:r>
            <a:r>
              <a:rPr lang="en-US" sz="1600" dirty="0" err="1">
                <a:solidFill>
                  <a:schemeClr val="bg1"/>
                </a:solidFill>
              </a:rPr>
              <a:t>entender</a:t>
            </a:r>
            <a:r>
              <a:rPr lang="en-US" sz="1600" dirty="0">
                <a:solidFill>
                  <a:schemeClr val="bg1"/>
                </a:solidFill>
              </a:rPr>
              <a:t> </a:t>
            </a:r>
            <a:r>
              <a:rPr lang="en-US" sz="1600" dirty="0" err="1">
                <a:solidFill>
                  <a:schemeClr val="bg1"/>
                </a:solidFill>
              </a:rPr>
              <a:t>como</a:t>
            </a:r>
            <a:r>
              <a:rPr lang="en-US" sz="1600" dirty="0">
                <a:solidFill>
                  <a:schemeClr val="bg1"/>
                </a:solidFill>
              </a:rPr>
              <a:t> </a:t>
            </a:r>
            <a:r>
              <a:rPr lang="en-US" sz="1600" dirty="0" err="1">
                <a:solidFill>
                  <a:schemeClr val="bg1"/>
                </a:solidFill>
              </a:rPr>
              <a:t>una</a:t>
            </a:r>
            <a:r>
              <a:rPr lang="en-US" sz="1600" dirty="0">
                <a:solidFill>
                  <a:schemeClr val="bg1"/>
                </a:solidFill>
              </a:rPr>
              <a:t> variable que se </a:t>
            </a:r>
            <a:r>
              <a:rPr lang="en-US" sz="1600" dirty="0" err="1">
                <a:solidFill>
                  <a:schemeClr val="bg1"/>
                </a:solidFill>
              </a:rPr>
              <a:t>declara</a:t>
            </a:r>
            <a:r>
              <a:rPr lang="en-US" sz="1600" dirty="0">
                <a:solidFill>
                  <a:schemeClr val="bg1"/>
                </a:solidFill>
              </a:rPr>
              <a:t> del </a:t>
            </a:r>
            <a:r>
              <a:rPr lang="en-US" sz="1600" dirty="0" err="1">
                <a:solidFill>
                  <a:schemeClr val="bg1"/>
                </a:solidFill>
              </a:rPr>
              <a:t>tipo</a:t>
            </a:r>
            <a:r>
              <a:rPr lang="en-US" sz="1600" dirty="0">
                <a:solidFill>
                  <a:schemeClr val="bg1"/>
                </a:solidFill>
              </a:rPr>
              <a:t> de </a:t>
            </a:r>
            <a:r>
              <a:rPr lang="en-US" sz="1600" dirty="0" err="1">
                <a:solidFill>
                  <a:schemeClr val="bg1"/>
                </a:solidFill>
              </a:rPr>
              <a:t>dato</a:t>
            </a:r>
            <a:r>
              <a:rPr lang="en-US" sz="1600" dirty="0">
                <a:solidFill>
                  <a:schemeClr val="bg1"/>
                </a:solidFill>
              </a:rPr>
              <a:t> de </a:t>
            </a:r>
            <a:r>
              <a:rPr lang="en-US" sz="1600" dirty="0" err="1">
                <a:solidFill>
                  <a:schemeClr val="bg1"/>
                </a:solidFill>
              </a:rPr>
              <a:t>una</a:t>
            </a:r>
            <a:r>
              <a:rPr lang="en-US" sz="1600" dirty="0">
                <a:solidFill>
                  <a:schemeClr val="bg1"/>
                </a:solidFill>
              </a:rPr>
              <a:t> </a:t>
            </a:r>
            <a:r>
              <a:rPr lang="en-US" sz="1600" dirty="0" err="1">
                <a:solidFill>
                  <a:schemeClr val="bg1"/>
                </a:solidFill>
              </a:rPr>
              <a:t>cierta</a:t>
            </a:r>
            <a:r>
              <a:rPr lang="en-US" sz="1600" dirty="0">
                <a:solidFill>
                  <a:schemeClr val="bg1"/>
                </a:solidFill>
              </a:rPr>
              <a:t> </a:t>
            </a:r>
            <a:r>
              <a:rPr lang="en-US" sz="1600" dirty="0" err="1">
                <a:solidFill>
                  <a:schemeClr val="bg1"/>
                </a:solidFill>
              </a:rPr>
              <a:t>clase</a:t>
            </a:r>
            <a:r>
              <a:rPr lang="en-US" sz="1600" dirty="0">
                <a:solidFill>
                  <a:schemeClr val="bg1"/>
                </a:solidFill>
              </a:rPr>
              <a:t>.</a:t>
            </a:r>
            <a:endParaRPr lang="es-AR" sz="1600" dirty="0">
              <a:solidFill>
                <a:schemeClr val="bg1"/>
              </a:solidFill>
            </a:endParaRPr>
          </a:p>
        </p:txBody>
      </p:sp>
      <p:sp>
        <p:nvSpPr>
          <p:cNvPr id="7" name="CuadroTexto 6">
            <a:extLst>
              <a:ext uri="{FF2B5EF4-FFF2-40B4-BE49-F238E27FC236}">
                <a16:creationId xmlns:a16="http://schemas.microsoft.com/office/drawing/2014/main" id="{1EA5CACC-F5A6-BB23-3ED1-15D5EC0722DF}"/>
              </a:ext>
            </a:extLst>
          </p:cNvPr>
          <p:cNvSpPr txBox="1"/>
          <p:nvPr/>
        </p:nvSpPr>
        <p:spPr>
          <a:xfrm>
            <a:off x="8774202" y="4786169"/>
            <a:ext cx="3315694" cy="2062103"/>
          </a:xfrm>
          <a:prstGeom prst="rect">
            <a:avLst/>
          </a:prstGeom>
          <a:noFill/>
        </p:spPr>
        <p:txBody>
          <a:bodyPr wrap="square" rtlCol="0">
            <a:spAutoFit/>
          </a:bodyPr>
          <a:lstStyle/>
          <a:p>
            <a:r>
              <a:rPr lang="en-US" sz="1600" dirty="0" err="1">
                <a:solidFill>
                  <a:schemeClr val="accent1"/>
                </a:solidFill>
              </a:rPr>
              <a:t>Clases</a:t>
            </a:r>
            <a:r>
              <a:rPr lang="en-US" sz="1600" dirty="0">
                <a:solidFill>
                  <a:schemeClr val="accent1"/>
                </a:solidFill>
              </a:rPr>
              <a:t>: </a:t>
            </a:r>
            <a:r>
              <a:rPr lang="en-US" sz="1600" dirty="0">
                <a:solidFill>
                  <a:schemeClr val="bg1"/>
                </a:solidFill>
              </a:rPr>
              <a:t>Las </a:t>
            </a:r>
            <a:r>
              <a:rPr lang="en-US" sz="1600" dirty="0" err="1">
                <a:solidFill>
                  <a:schemeClr val="bg1"/>
                </a:solidFill>
              </a:rPr>
              <a:t>clases</a:t>
            </a:r>
            <a:r>
              <a:rPr lang="en-US" sz="1600" dirty="0">
                <a:solidFill>
                  <a:schemeClr val="bg1"/>
                </a:solidFill>
              </a:rPr>
              <a:t> </a:t>
            </a:r>
            <a:r>
              <a:rPr lang="en-US" sz="1600" dirty="0" err="1">
                <a:solidFill>
                  <a:schemeClr val="bg1"/>
                </a:solidFill>
              </a:rPr>
              <a:t>definen</a:t>
            </a:r>
            <a:r>
              <a:rPr lang="en-US" sz="1600" dirty="0">
                <a:solidFill>
                  <a:schemeClr val="bg1"/>
                </a:solidFill>
              </a:rPr>
              <a:t> </a:t>
            </a:r>
            <a:r>
              <a:rPr lang="en-US" sz="1600" dirty="0" err="1">
                <a:solidFill>
                  <a:schemeClr val="bg1"/>
                </a:solidFill>
              </a:rPr>
              <a:t>el</a:t>
            </a:r>
            <a:r>
              <a:rPr lang="en-US" sz="1600" dirty="0">
                <a:solidFill>
                  <a:schemeClr val="bg1"/>
                </a:solidFill>
              </a:rPr>
              <a:t> </a:t>
            </a:r>
            <a:r>
              <a:rPr lang="en-US" sz="1600" dirty="0" err="1">
                <a:solidFill>
                  <a:schemeClr val="bg1"/>
                </a:solidFill>
              </a:rPr>
              <a:t>estado</a:t>
            </a:r>
            <a:r>
              <a:rPr lang="en-US" sz="1600" dirty="0">
                <a:solidFill>
                  <a:schemeClr val="bg1"/>
                </a:solidFill>
              </a:rPr>
              <a:t> y </a:t>
            </a:r>
            <a:r>
              <a:rPr lang="en-US" sz="1600" dirty="0" err="1">
                <a:solidFill>
                  <a:schemeClr val="bg1"/>
                </a:solidFill>
              </a:rPr>
              <a:t>comportamiento</a:t>
            </a:r>
            <a:r>
              <a:rPr lang="en-US" sz="1600" dirty="0">
                <a:solidFill>
                  <a:schemeClr val="bg1"/>
                </a:solidFill>
              </a:rPr>
              <a:t> de </a:t>
            </a:r>
            <a:r>
              <a:rPr lang="en-US" sz="1600" dirty="0" err="1">
                <a:solidFill>
                  <a:schemeClr val="bg1"/>
                </a:solidFill>
              </a:rPr>
              <a:t>los</a:t>
            </a:r>
            <a:r>
              <a:rPr lang="en-US" sz="1600" dirty="0">
                <a:solidFill>
                  <a:schemeClr val="bg1"/>
                </a:solidFill>
              </a:rPr>
              <a:t> </a:t>
            </a:r>
            <a:r>
              <a:rPr lang="en-US" sz="1600" dirty="0" err="1">
                <a:solidFill>
                  <a:schemeClr val="bg1"/>
                </a:solidFill>
              </a:rPr>
              <a:t>objetos</a:t>
            </a:r>
            <a:r>
              <a:rPr lang="en-US" sz="1600" dirty="0">
                <a:solidFill>
                  <a:schemeClr val="bg1"/>
                </a:solidFill>
              </a:rPr>
              <a:t>, son </a:t>
            </a:r>
            <a:r>
              <a:rPr lang="en-US" sz="1600" dirty="0" err="1">
                <a:solidFill>
                  <a:schemeClr val="bg1"/>
                </a:solidFill>
              </a:rPr>
              <a:t>como</a:t>
            </a:r>
            <a:r>
              <a:rPr lang="en-US" sz="1600" dirty="0">
                <a:solidFill>
                  <a:schemeClr val="bg1"/>
                </a:solidFill>
              </a:rPr>
              <a:t> </a:t>
            </a:r>
            <a:r>
              <a:rPr lang="en-US" sz="1600" dirty="0" err="1">
                <a:solidFill>
                  <a:schemeClr val="bg1"/>
                </a:solidFill>
              </a:rPr>
              <a:t>una</a:t>
            </a:r>
            <a:r>
              <a:rPr lang="en-US" sz="1600" dirty="0">
                <a:solidFill>
                  <a:schemeClr val="bg1"/>
                </a:solidFill>
              </a:rPr>
              <a:t> </a:t>
            </a:r>
            <a:r>
              <a:rPr lang="en-US" sz="1600" dirty="0" err="1">
                <a:solidFill>
                  <a:schemeClr val="bg1"/>
                </a:solidFill>
              </a:rPr>
              <a:t>coleccion</a:t>
            </a:r>
            <a:r>
              <a:rPr lang="en-US" sz="1600" dirty="0">
                <a:solidFill>
                  <a:schemeClr val="bg1"/>
                </a:solidFill>
              </a:rPr>
              <a:t> de variables y </a:t>
            </a:r>
            <a:r>
              <a:rPr lang="en-US" sz="1600" dirty="0" err="1">
                <a:solidFill>
                  <a:schemeClr val="bg1"/>
                </a:solidFill>
              </a:rPr>
              <a:t>funciones</a:t>
            </a:r>
            <a:r>
              <a:rPr lang="en-US" sz="1600" dirty="0">
                <a:solidFill>
                  <a:schemeClr val="bg1"/>
                </a:solidFill>
              </a:rPr>
              <a:t>, que </a:t>
            </a:r>
            <a:r>
              <a:rPr lang="en-US" sz="1600" dirty="0" err="1">
                <a:solidFill>
                  <a:schemeClr val="bg1"/>
                </a:solidFill>
              </a:rPr>
              <a:t>sirven</a:t>
            </a:r>
            <a:r>
              <a:rPr lang="en-US" sz="1600" dirty="0">
                <a:solidFill>
                  <a:schemeClr val="bg1"/>
                </a:solidFill>
              </a:rPr>
              <a:t> para </a:t>
            </a:r>
            <a:r>
              <a:rPr lang="en-US" sz="1600" dirty="0" err="1">
                <a:solidFill>
                  <a:schemeClr val="bg1"/>
                </a:solidFill>
              </a:rPr>
              <a:t>representar</a:t>
            </a:r>
            <a:r>
              <a:rPr lang="en-US" sz="1600" dirty="0">
                <a:solidFill>
                  <a:schemeClr val="bg1"/>
                </a:solidFill>
              </a:rPr>
              <a:t> un conjunto de </a:t>
            </a:r>
            <a:r>
              <a:rPr lang="en-US" sz="1600" dirty="0" err="1">
                <a:solidFill>
                  <a:schemeClr val="bg1"/>
                </a:solidFill>
              </a:rPr>
              <a:t>datos</a:t>
            </a:r>
            <a:r>
              <a:rPr lang="en-US" sz="1600" dirty="0">
                <a:solidFill>
                  <a:schemeClr val="bg1"/>
                </a:solidFill>
              </a:rPr>
              <a:t>, </a:t>
            </a:r>
            <a:r>
              <a:rPr lang="en-US" sz="1600" dirty="0" err="1">
                <a:solidFill>
                  <a:schemeClr val="bg1"/>
                </a:solidFill>
              </a:rPr>
              <a:t>donde</a:t>
            </a:r>
            <a:r>
              <a:rPr lang="en-US" sz="1600" dirty="0">
                <a:solidFill>
                  <a:schemeClr val="bg1"/>
                </a:solidFill>
              </a:rPr>
              <a:t> Podemos </a:t>
            </a:r>
            <a:r>
              <a:rPr lang="en-US" sz="1600" dirty="0" err="1">
                <a:solidFill>
                  <a:schemeClr val="bg1"/>
                </a:solidFill>
              </a:rPr>
              <a:t>especificar</a:t>
            </a:r>
            <a:r>
              <a:rPr lang="en-US" sz="1600" dirty="0">
                <a:solidFill>
                  <a:schemeClr val="bg1"/>
                </a:solidFill>
              </a:rPr>
              <a:t> las </a:t>
            </a:r>
            <a:r>
              <a:rPr lang="en-US" sz="1600" dirty="0" err="1">
                <a:solidFill>
                  <a:schemeClr val="bg1"/>
                </a:solidFill>
              </a:rPr>
              <a:t>operaciones</a:t>
            </a:r>
            <a:r>
              <a:rPr lang="en-US" sz="1600" dirty="0">
                <a:solidFill>
                  <a:schemeClr val="bg1"/>
                </a:solidFill>
              </a:rPr>
              <a:t> o </a:t>
            </a:r>
            <a:r>
              <a:rPr lang="en-US" sz="1600" dirty="0" err="1">
                <a:solidFill>
                  <a:schemeClr val="bg1"/>
                </a:solidFill>
              </a:rPr>
              <a:t>procedimientos</a:t>
            </a:r>
            <a:r>
              <a:rPr lang="en-US" sz="1600" dirty="0">
                <a:solidFill>
                  <a:schemeClr val="bg1"/>
                </a:solidFill>
              </a:rPr>
              <a:t> que </a:t>
            </a:r>
            <a:r>
              <a:rPr lang="en-US" sz="1600" dirty="0" err="1">
                <a:solidFill>
                  <a:schemeClr val="bg1"/>
                </a:solidFill>
              </a:rPr>
              <a:t>permiten</a:t>
            </a:r>
            <a:r>
              <a:rPr lang="en-US" sz="1600" dirty="0">
                <a:solidFill>
                  <a:schemeClr val="bg1"/>
                </a:solidFill>
              </a:rPr>
              <a:t> manipular tales </a:t>
            </a:r>
            <a:r>
              <a:rPr lang="en-US" sz="1600" dirty="0" err="1">
                <a:solidFill>
                  <a:schemeClr val="bg1"/>
                </a:solidFill>
              </a:rPr>
              <a:t>datos</a:t>
            </a:r>
            <a:endParaRPr lang="es-AR" sz="1600" dirty="0">
              <a:solidFill>
                <a:schemeClr val="bg1"/>
              </a:solidFill>
            </a:endParaRPr>
          </a:p>
        </p:txBody>
      </p:sp>
      <p:cxnSp>
        <p:nvCxnSpPr>
          <p:cNvPr id="9" name="Conector recto 8">
            <a:extLst>
              <a:ext uri="{FF2B5EF4-FFF2-40B4-BE49-F238E27FC236}">
                <a16:creationId xmlns:a16="http://schemas.microsoft.com/office/drawing/2014/main" id="{4E461563-2229-C0EB-40A4-4D9D43958D47}"/>
              </a:ext>
            </a:extLst>
          </p:cNvPr>
          <p:cNvCxnSpPr>
            <a:cxnSpLocks/>
          </p:cNvCxnSpPr>
          <p:nvPr/>
        </p:nvCxnSpPr>
        <p:spPr>
          <a:xfrm>
            <a:off x="8695757" y="4935884"/>
            <a:ext cx="23658" cy="19123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4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achine Learning and A.I. – Examples, Pros and Cons - Total Phase Blog">
            <a:extLst>
              <a:ext uri="{FF2B5EF4-FFF2-40B4-BE49-F238E27FC236}">
                <a16:creationId xmlns:a16="http://schemas.microsoft.com/office/drawing/2014/main" id="{A3B8862D-F0B5-DEBC-1CE0-C17E4E5D7F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66" r="18495" b="9090"/>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2E39BB8-4B56-F5BC-2024-FF46592C9FD2}"/>
              </a:ext>
            </a:extLst>
          </p:cNvPr>
          <p:cNvSpPr>
            <a:spLocks noGrp="1"/>
          </p:cNvSpPr>
          <p:nvPr>
            <p:ph type="title"/>
          </p:nvPr>
        </p:nvSpPr>
        <p:spPr>
          <a:xfrm>
            <a:off x="371094" y="1161288"/>
            <a:ext cx="3438144" cy="1124712"/>
          </a:xfrm>
        </p:spPr>
        <p:txBody>
          <a:bodyPr anchor="b">
            <a:normAutofit/>
          </a:bodyPr>
          <a:lstStyle/>
          <a:p>
            <a:r>
              <a:rPr lang="en-US" sz="2800"/>
              <a:t>Python, Machine Learning y DATASETS.</a:t>
            </a:r>
            <a:endParaRPr lang="es-AR" sz="2800"/>
          </a:p>
        </p:txBody>
      </p:sp>
      <p:sp>
        <p:nvSpPr>
          <p:cNvPr id="4107" name="Rectangle 41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E34BDC6-695E-7857-D4F6-32E114C90D65}"/>
              </a:ext>
            </a:extLst>
          </p:cNvPr>
          <p:cNvSpPr>
            <a:spLocks noGrp="1"/>
          </p:cNvSpPr>
          <p:nvPr>
            <p:ph idx="1"/>
          </p:nvPr>
        </p:nvSpPr>
        <p:spPr>
          <a:xfrm>
            <a:off x="0" y="2792604"/>
            <a:ext cx="4342308" cy="3207258"/>
          </a:xfrm>
        </p:spPr>
        <p:txBody>
          <a:bodyPr anchor="t">
            <a:normAutofit/>
          </a:bodyPr>
          <a:lstStyle/>
          <a:p>
            <a:r>
              <a:rPr lang="en-US" sz="1600" dirty="0"/>
              <a:t>Bueno antes de </a:t>
            </a:r>
            <a:r>
              <a:rPr lang="en-US" sz="1600" dirty="0" err="1"/>
              <a:t>introducir</a:t>
            </a:r>
            <a:r>
              <a:rPr lang="en-US" sz="1600" dirty="0"/>
              <a:t> </a:t>
            </a:r>
            <a:r>
              <a:rPr lang="en-US" sz="1600" dirty="0" err="1"/>
              <a:t>los</a:t>
            </a:r>
            <a:r>
              <a:rPr lang="en-US" sz="1600" dirty="0"/>
              <a:t> </a:t>
            </a:r>
            <a:r>
              <a:rPr lang="en-US" sz="1600" dirty="0" err="1"/>
              <a:t>programa</a:t>
            </a:r>
            <a:r>
              <a:rPr lang="en-US" sz="1600" dirty="0"/>
              <a:t> que </a:t>
            </a:r>
            <a:r>
              <a:rPr lang="en-US" sz="1600" dirty="0" err="1"/>
              <a:t>realice</a:t>
            </a:r>
            <a:r>
              <a:rPr lang="en-US" sz="1600" dirty="0"/>
              <a:t>, </a:t>
            </a:r>
            <a:r>
              <a:rPr lang="en-US" sz="1600" dirty="0" err="1"/>
              <a:t>voy</a:t>
            </a:r>
            <a:r>
              <a:rPr lang="en-US" sz="1600" dirty="0"/>
              <a:t> </a:t>
            </a:r>
            <a:r>
              <a:rPr lang="en-US" sz="1600" dirty="0" err="1"/>
              <a:t>hablar</a:t>
            </a:r>
            <a:r>
              <a:rPr lang="en-US" sz="1600" dirty="0"/>
              <a:t> de lo que </a:t>
            </a:r>
            <a:r>
              <a:rPr lang="en-US" sz="1600" dirty="0" err="1"/>
              <a:t>entendi</a:t>
            </a:r>
            <a:r>
              <a:rPr lang="en-US" sz="1600" dirty="0"/>
              <a:t> </a:t>
            </a:r>
            <a:r>
              <a:rPr lang="en-US" sz="1600" dirty="0" err="1"/>
              <a:t>por</a:t>
            </a:r>
            <a:r>
              <a:rPr lang="en-US" sz="1600" dirty="0"/>
              <a:t> Machine Learning, o del </a:t>
            </a:r>
            <a:r>
              <a:rPr lang="en-US" sz="1600" dirty="0" err="1"/>
              <a:t>aprendizaje</a:t>
            </a:r>
            <a:r>
              <a:rPr lang="en-US" sz="1600" dirty="0"/>
              <a:t> </a:t>
            </a:r>
            <a:r>
              <a:rPr lang="en-US" sz="1600" dirty="0" err="1"/>
              <a:t>automatico</a:t>
            </a:r>
            <a:r>
              <a:rPr lang="en-US" sz="1600" dirty="0"/>
              <a:t>, </a:t>
            </a:r>
            <a:r>
              <a:rPr lang="en-US" sz="1600" dirty="0" err="1"/>
              <a:t>el</a:t>
            </a:r>
            <a:r>
              <a:rPr lang="en-US" sz="1600" dirty="0"/>
              <a:t> </a:t>
            </a:r>
            <a:r>
              <a:rPr lang="en-US" sz="1600" dirty="0" err="1"/>
              <a:t>cual</a:t>
            </a:r>
            <a:r>
              <a:rPr lang="en-US" sz="1600" dirty="0"/>
              <a:t> </a:t>
            </a:r>
            <a:r>
              <a:rPr lang="en-US" sz="1600" dirty="0" err="1"/>
              <a:t>trata</a:t>
            </a:r>
            <a:r>
              <a:rPr lang="en-US" sz="1600" dirty="0"/>
              <a:t> de que la </a:t>
            </a:r>
            <a:r>
              <a:rPr lang="en-US" sz="1600" dirty="0" err="1"/>
              <a:t>maquina</a:t>
            </a:r>
            <a:r>
              <a:rPr lang="en-US" sz="1600" dirty="0"/>
              <a:t> </a:t>
            </a:r>
            <a:r>
              <a:rPr lang="en-US" sz="1600" dirty="0" err="1"/>
              <a:t>aprenda</a:t>
            </a:r>
            <a:r>
              <a:rPr lang="en-US" sz="1600" dirty="0"/>
              <a:t> </a:t>
            </a:r>
            <a:r>
              <a:rPr lang="en-US" sz="1600" dirty="0" err="1"/>
              <a:t>por</a:t>
            </a:r>
            <a:r>
              <a:rPr lang="en-US" sz="1600" dirty="0"/>
              <a:t> </a:t>
            </a:r>
            <a:r>
              <a:rPr lang="en-US" sz="1600" dirty="0" err="1"/>
              <a:t>si</a:t>
            </a:r>
            <a:r>
              <a:rPr lang="en-US" sz="1600" dirty="0"/>
              <a:t> </a:t>
            </a:r>
            <a:r>
              <a:rPr lang="en-US" sz="1600" dirty="0" err="1"/>
              <a:t>misma</a:t>
            </a:r>
            <a:r>
              <a:rPr lang="en-US" sz="1600" dirty="0"/>
              <a:t> sin ser </a:t>
            </a:r>
            <a:r>
              <a:rPr lang="en-US" sz="1600" dirty="0" err="1"/>
              <a:t>explicitamente</a:t>
            </a:r>
            <a:r>
              <a:rPr lang="en-US" sz="1600" dirty="0"/>
              <a:t> </a:t>
            </a:r>
            <a:r>
              <a:rPr lang="en-US" sz="1600" dirty="0" err="1"/>
              <a:t>programada</a:t>
            </a:r>
            <a:r>
              <a:rPr lang="en-US" sz="1600" dirty="0"/>
              <a:t>, </a:t>
            </a:r>
            <a:r>
              <a:rPr lang="en-US" sz="1600" dirty="0" err="1"/>
              <a:t>reconoce</a:t>
            </a:r>
            <a:r>
              <a:rPr lang="en-US" sz="1600" dirty="0"/>
              <a:t> </a:t>
            </a:r>
            <a:r>
              <a:rPr lang="en-US" sz="1600" dirty="0" err="1"/>
              <a:t>patrones</a:t>
            </a:r>
            <a:r>
              <a:rPr lang="en-US" sz="1600" dirty="0"/>
              <a:t> y </a:t>
            </a:r>
            <a:r>
              <a:rPr lang="en-US" sz="1600" dirty="0" err="1"/>
              <a:t>elabora</a:t>
            </a:r>
            <a:r>
              <a:rPr lang="en-US" sz="1600" dirty="0"/>
              <a:t> </a:t>
            </a:r>
            <a:r>
              <a:rPr lang="en-US" sz="1600" dirty="0" err="1"/>
              <a:t>predicciones</a:t>
            </a:r>
            <a:r>
              <a:rPr lang="en-US" sz="1600" dirty="0"/>
              <a:t>. Tambien a traves de la </a:t>
            </a:r>
            <a:r>
              <a:rPr lang="en-US" sz="1600" dirty="0" err="1"/>
              <a:t>tenencia</a:t>
            </a:r>
            <a:r>
              <a:rPr lang="en-US" sz="1600" dirty="0"/>
              <a:t> de </a:t>
            </a:r>
            <a:r>
              <a:rPr lang="en-US" sz="1600" dirty="0" err="1"/>
              <a:t>datos</a:t>
            </a:r>
            <a:r>
              <a:rPr lang="en-US" sz="1600" dirty="0"/>
              <a:t> </a:t>
            </a:r>
            <a:r>
              <a:rPr lang="en-US" sz="1600" dirty="0" err="1"/>
              <a:t>puede</a:t>
            </a:r>
            <a:r>
              <a:rPr lang="en-US" sz="1600" dirty="0"/>
              <a:t> </a:t>
            </a:r>
            <a:r>
              <a:rPr lang="en-US" sz="1600" dirty="0" err="1"/>
              <a:t>extraer</a:t>
            </a:r>
            <a:r>
              <a:rPr lang="en-US" sz="1600" dirty="0"/>
              <a:t> </a:t>
            </a:r>
            <a:r>
              <a:rPr lang="en-US" sz="1600" dirty="0" err="1"/>
              <a:t>interferencias</a:t>
            </a:r>
            <a:r>
              <a:rPr lang="en-US" sz="1600" dirty="0"/>
              <a:t> de </a:t>
            </a:r>
            <a:r>
              <a:rPr lang="en-US" sz="1600" dirty="0" err="1"/>
              <a:t>nuevos</a:t>
            </a:r>
            <a:r>
              <a:rPr lang="en-US" sz="1600" dirty="0"/>
              <a:t> </a:t>
            </a:r>
            <a:r>
              <a:rPr lang="en-US" sz="1600" dirty="0" err="1"/>
              <a:t>datos</a:t>
            </a:r>
            <a:r>
              <a:rPr lang="en-US" sz="1600" dirty="0"/>
              <a:t> para </a:t>
            </a:r>
            <a:r>
              <a:rPr lang="en-US" sz="1600" dirty="0" err="1"/>
              <a:t>los</a:t>
            </a:r>
            <a:r>
              <a:rPr lang="en-US" sz="1600" dirty="0"/>
              <a:t> que no se le </a:t>
            </a:r>
            <a:r>
              <a:rPr lang="en-US" sz="1600" dirty="0" err="1"/>
              <a:t>entreno</a:t>
            </a:r>
            <a:r>
              <a:rPr lang="en-US" sz="1600" dirty="0"/>
              <a:t> </a:t>
            </a:r>
            <a:r>
              <a:rPr lang="en-US" sz="1600" dirty="0" err="1"/>
              <a:t>todavia</a:t>
            </a:r>
            <a:r>
              <a:rPr lang="en-US" sz="1600" dirty="0"/>
              <a:t>.</a:t>
            </a:r>
            <a:endParaRPr lang="es-AR" sz="1600" dirty="0"/>
          </a:p>
        </p:txBody>
      </p:sp>
    </p:spTree>
    <p:extLst>
      <p:ext uri="{BB962C8B-B14F-4D97-AF65-F5344CB8AC3E}">
        <p14:creationId xmlns:p14="http://schemas.microsoft.com/office/powerpoint/2010/main" val="6513913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B075BDA7-C064-A5CE-230A-09845D3D0B1D}"/>
              </a:ext>
            </a:extLst>
          </p:cNvPr>
          <p:cNvSpPr>
            <a:spLocks noGrp="1"/>
          </p:cNvSpPr>
          <p:nvPr>
            <p:ph type="title"/>
          </p:nvPr>
        </p:nvSpPr>
        <p:spPr>
          <a:xfrm>
            <a:off x="630935" y="4018137"/>
            <a:ext cx="5071221" cy="2129586"/>
          </a:xfrm>
          <a:noFill/>
        </p:spPr>
        <p:txBody>
          <a:bodyPr anchor="t">
            <a:normAutofit/>
          </a:bodyPr>
          <a:lstStyle/>
          <a:p>
            <a:r>
              <a:rPr lang="en-US" sz="4800" dirty="0">
                <a:solidFill>
                  <a:schemeClr val="bg1"/>
                </a:solidFill>
              </a:rPr>
              <a:t>Red Neuronal, </a:t>
            </a:r>
            <a:r>
              <a:rPr lang="en-US" sz="4800" dirty="0" err="1">
                <a:solidFill>
                  <a:schemeClr val="bg1"/>
                </a:solidFill>
              </a:rPr>
              <a:t>centimetros</a:t>
            </a:r>
            <a:r>
              <a:rPr lang="en-US" sz="4800" dirty="0">
                <a:solidFill>
                  <a:schemeClr val="bg1"/>
                </a:solidFill>
              </a:rPr>
              <a:t> a metros</a:t>
            </a:r>
            <a:endParaRPr lang="es-AR" sz="4800" dirty="0">
              <a:solidFill>
                <a:schemeClr val="bg1"/>
              </a:solidFill>
            </a:endParaRPr>
          </a:p>
        </p:txBody>
      </p:sp>
      <p:pic>
        <p:nvPicPr>
          <p:cNvPr id="5" name="Imagen 4">
            <a:extLst>
              <a:ext uri="{FF2B5EF4-FFF2-40B4-BE49-F238E27FC236}">
                <a16:creationId xmlns:a16="http://schemas.microsoft.com/office/drawing/2014/main" id="{F5D426FE-3404-B519-EDEB-42FAF2130E72}"/>
              </a:ext>
            </a:extLst>
          </p:cNvPr>
          <p:cNvPicPr>
            <a:picLocks noChangeAspect="1"/>
          </p:cNvPicPr>
          <p:nvPr/>
        </p:nvPicPr>
        <p:blipFill>
          <a:blip r:embed="rId2"/>
          <a:stretch>
            <a:fillRect/>
          </a:stretch>
        </p:blipFill>
        <p:spPr>
          <a:xfrm>
            <a:off x="631359" y="1125436"/>
            <a:ext cx="10843065" cy="2249934"/>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40786D3-E905-CC97-1321-52A248F54B8A}"/>
              </a:ext>
            </a:extLst>
          </p:cNvPr>
          <p:cNvSpPr>
            <a:spLocks noGrp="1"/>
          </p:cNvSpPr>
          <p:nvPr>
            <p:ph idx="1"/>
          </p:nvPr>
        </p:nvSpPr>
        <p:spPr>
          <a:xfrm>
            <a:off x="5925304" y="4018143"/>
            <a:ext cx="6263643" cy="2839857"/>
          </a:xfrm>
          <a:noFill/>
        </p:spPr>
        <p:txBody>
          <a:bodyPr anchor="t">
            <a:normAutofit/>
          </a:bodyPr>
          <a:lstStyle/>
          <a:p>
            <a:r>
              <a:rPr lang="en-US" sz="1600" dirty="0">
                <a:solidFill>
                  <a:schemeClr val="bg1"/>
                </a:solidFill>
              </a:rPr>
              <a:t>Para </a:t>
            </a:r>
            <a:r>
              <a:rPr lang="en-US" sz="1600" dirty="0" err="1">
                <a:solidFill>
                  <a:schemeClr val="bg1"/>
                </a:solidFill>
              </a:rPr>
              <a:t>comenzar</a:t>
            </a:r>
            <a:r>
              <a:rPr lang="en-US" sz="1600" dirty="0">
                <a:solidFill>
                  <a:schemeClr val="bg1"/>
                </a:solidFill>
              </a:rPr>
              <a:t>, </a:t>
            </a:r>
            <a:r>
              <a:rPr lang="en-US" sz="1600" dirty="0" err="1">
                <a:solidFill>
                  <a:schemeClr val="bg1"/>
                </a:solidFill>
              </a:rPr>
              <a:t>este</a:t>
            </a:r>
            <a:r>
              <a:rPr lang="en-US" sz="1600" dirty="0">
                <a:solidFill>
                  <a:schemeClr val="bg1"/>
                </a:solidFill>
              </a:rPr>
              <a:t> </a:t>
            </a:r>
            <a:r>
              <a:rPr lang="en-US" sz="1600" dirty="0" err="1">
                <a:solidFill>
                  <a:schemeClr val="bg1"/>
                </a:solidFill>
              </a:rPr>
              <a:t>programa</a:t>
            </a:r>
            <a:r>
              <a:rPr lang="en-US" sz="1600" dirty="0">
                <a:solidFill>
                  <a:schemeClr val="bg1"/>
                </a:solidFill>
              </a:rPr>
              <a:t> que </a:t>
            </a:r>
            <a:r>
              <a:rPr lang="en-US" sz="1600" dirty="0" err="1">
                <a:solidFill>
                  <a:schemeClr val="bg1"/>
                </a:solidFill>
              </a:rPr>
              <a:t>voy</a:t>
            </a:r>
            <a:r>
              <a:rPr lang="en-US" sz="1600" dirty="0">
                <a:solidFill>
                  <a:schemeClr val="bg1"/>
                </a:solidFill>
              </a:rPr>
              <a:t>  a </a:t>
            </a:r>
            <a:r>
              <a:rPr lang="en-US" sz="1600" dirty="0" err="1">
                <a:solidFill>
                  <a:schemeClr val="bg1"/>
                </a:solidFill>
              </a:rPr>
              <a:t>ir</a:t>
            </a:r>
            <a:r>
              <a:rPr lang="en-US" sz="1600" dirty="0">
                <a:solidFill>
                  <a:schemeClr val="bg1"/>
                </a:solidFill>
              </a:rPr>
              <a:t> </a:t>
            </a:r>
            <a:r>
              <a:rPr lang="en-US" sz="1600" dirty="0" err="1">
                <a:solidFill>
                  <a:schemeClr val="bg1"/>
                </a:solidFill>
              </a:rPr>
              <a:t>mostrando</a:t>
            </a:r>
            <a:r>
              <a:rPr lang="en-US" sz="1600" dirty="0">
                <a:solidFill>
                  <a:schemeClr val="bg1"/>
                </a:solidFill>
              </a:rPr>
              <a:t> </a:t>
            </a:r>
            <a:r>
              <a:rPr lang="en-US" sz="1600" dirty="0" err="1">
                <a:solidFill>
                  <a:schemeClr val="bg1"/>
                </a:solidFill>
              </a:rPr>
              <a:t>por</a:t>
            </a:r>
            <a:r>
              <a:rPr lang="en-US" sz="1600" dirty="0">
                <a:solidFill>
                  <a:schemeClr val="bg1"/>
                </a:solidFill>
              </a:rPr>
              <a:t> </a:t>
            </a:r>
            <a:r>
              <a:rPr lang="en-US" sz="1600" dirty="0" err="1">
                <a:solidFill>
                  <a:schemeClr val="bg1"/>
                </a:solidFill>
              </a:rPr>
              <a:t>partes</a:t>
            </a:r>
            <a:r>
              <a:rPr lang="en-US" sz="1600" dirty="0">
                <a:solidFill>
                  <a:schemeClr val="bg1"/>
                </a:solidFill>
              </a:rPr>
              <a:t> </a:t>
            </a:r>
            <a:r>
              <a:rPr lang="en-US" sz="1600" dirty="0" err="1">
                <a:solidFill>
                  <a:schemeClr val="bg1"/>
                </a:solidFill>
              </a:rPr>
              <a:t>consiste</a:t>
            </a:r>
            <a:r>
              <a:rPr lang="en-US" sz="1600" dirty="0">
                <a:solidFill>
                  <a:schemeClr val="bg1"/>
                </a:solidFill>
              </a:rPr>
              <a:t> </a:t>
            </a:r>
            <a:r>
              <a:rPr lang="en-US" sz="1600" dirty="0" err="1">
                <a:solidFill>
                  <a:schemeClr val="bg1"/>
                </a:solidFill>
              </a:rPr>
              <a:t>en</a:t>
            </a:r>
            <a:r>
              <a:rPr lang="en-US" sz="1600" dirty="0">
                <a:solidFill>
                  <a:schemeClr val="bg1"/>
                </a:solidFill>
              </a:rPr>
              <a:t> que la </a:t>
            </a:r>
            <a:r>
              <a:rPr lang="en-US" sz="1600" dirty="0" err="1">
                <a:solidFill>
                  <a:schemeClr val="bg1"/>
                </a:solidFill>
              </a:rPr>
              <a:t>maquina</a:t>
            </a:r>
            <a:r>
              <a:rPr lang="en-US" sz="1600" dirty="0">
                <a:solidFill>
                  <a:schemeClr val="bg1"/>
                </a:solidFill>
              </a:rPr>
              <a:t> </a:t>
            </a:r>
            <a:r>
              <a:rPr lang="en-US" sz="1600" dirty="0" err="1">
                <a:solidFill>
                  <a:schemeClr val="bg1"/>
                </a:solidFill>
              </a:rPr>
              <a:t>aprenda</a:t>
            </a:r>
            <a:r>
              <a:rPr lang="en-US" sz="1600" dirty="0">
                <a:solidFill>
                  <a:schemeClr val="bg1"/>
                </a:solidFill>
              </a:rPr>
              <a:t> </a:t>
            </a:r>
            <a:r>
              <a:rPr lang="en-US" sz="1600" dirty="0" err="1">
                <a:solidFill>
                  <a:schemeClr val="bg1"/>
                </a:solidFill>
              </a:rPr>
              <a:t>por</a:t>
            </a:r>
            <a:r>
              <a:rPr lang="en-US" sz="1600" dirty="0">
                <a:solidFill>
                  <a:schemeClr val="bg1"/>
                </a:solidFill>
              </a:rPr>
              <a:t> </a:t>
            </a:r>
            <a:r>
              <a:rPr lang="en-US" sz="1600" dirty="0" err="1">
                <a:solidFill>
                  <a:schemeClr val="bg1"/>
                </a:solidFill>
              </a:rPr>
              <a:t>si</a:t>
            </a:r>
            <a:r>
              <a:rPr lang="en-US" sz="1600" dirty="0">
                <a:solidFill>
                  <a:schemeClr val="bg1"/>
                </a:solidFill>
              </a:rPr>
              <a:t> sola a pasar de </a:t>
            </a:r>
            <a:r>
              <a:rPr lang="en-US" sz="1600" dirty="0" err="1">
                <a:solidFill>
                  <a:schemeClr val="bg1"/>
                </a:solidFill>
              </a:rPr>
              <a:t>centimetros</a:t>
            </a:r>
            <a:r>
              <a:rPr lang="en-US" sz="1600" dirty="0">
                <a:solidFill>
                  <a:schemeClr val="bg1"/>
                </a:solidFill>
              </a:rPr>
              <a:t> a metros, use la </a:t>
            </a:r>
            <a:r>
              <a:rPr lang="en-US" sz="1600" dirty="0" err="1">
                <a:solidFill>
                  <a:schemeClr val="bg1"/>
                </a:solidFill>
              </a:rPr>
              <a:t>libreria</a:t>
            </a:r>
            <a:r>
              <a:rPr lang="en-US" sz="1600" dirty="0">
                <a:solidFill>
                  <a:schemeClr val="bg1"/>
                </a:solidFill>
              </a:rPr>
              <a:t> de </a:t>
            </a:r>
            <a:r>
              <a:rPr lang="en-US" sz="1600" dirty="0" err="1">
                <a:solidFill>
                  <a:schemeClr val="bg1"/>
                </a:solidFill>
              </a:rPr>
              <a:t>tensorflow</a:t>
            </a:r>
            <a:r>
              <a:rPr lang="en-US" sz="1600" dirty="0">
                <a:solidFill>
                  <a:schemeClr val="bg1"/>
                </a:solidFill>
              </a:rPr>
              <a:t>, que se </a:t>
            </a:r>
            <a:r>
              <a:rPr lang="en-US" sz="1600" dirty="0" err="1">
                <a:solidFill>
                  <a:schemeClr val="bg1"/>
                </a:solidFill>
              </a:rPr>
              <a:t>usa</a:t>
            </a:r>
            <a:r>
              <a:rPr lang="en-US" sz="1600" dirty="0">
                <a:solidFill>
                  <a:schemeClr val="bg1"/>
                </a:solidFill>
              </a:rPr>
              <a:t> </a:t>
            </a:r>
            <a:r>
              <a:rPr lang="en-US" sz="1600" dirty="0" err="1">
                <a:solidFill>
                  <a:schemeClr val="bg1"/>
                </a:solidFill>
              </a:rPr>
              <a:t>mucho</a:t>
            </a:r>
            <a:r>
              <a:rPr lang="en-US" sz="1600" dirty="0">
                <a:solidFill>
                  <a:schemeClr val="bg1"/>
                </a:solidFill>
              </a:rPr>
              <a:t> </a:t>
            </a:r>
            <a:r>
              <a:rPr lang="en-US" sz="1600" dirty="0" err="1">
                <a:solidFill>
                  <a:schemeClr val="bg1"/>
                </a:solidFill>
              </a:rPr>
              <a:t>construir</a:t>
            </a:r>
            <a:r>
              <a:rPr lang="en-US" sz="1600" dirty="0">
                <a:solidFill>
                  <a:schemeClr val="bg1"/>
                </a:solidFill>
              </a:rPr>
              <a:t> y </a:t>
            </a:r>
            <a:r>
              <a:rPr lang="en-US" sz="1600" dirty="0" err="1">
                <a:solidFill>
                  <a:schemeClr val="bg1"/>
                </a:solidFill>
              </a:rPr>
              <a:t>entrenar</a:t>
            </a:r>
            <a:r>
              <a:rPr lang="en-US" sz="1600" dirty="0">
                <a:solidFill>
                  <a:schemeClr val="bg1"/>
                </a:solidFill>
              </a:rPr>
              <a:t> redes </a:t>
            </a:r>
            <a:r>
              <a:rPr lang="en-US" sz="1600" dirty="0" err="1">
                <a:solidFill>
                  <a:schemeClr val="bg1"/>
                </a:solidFill>
              </a:rPr>
              <a:t>neuronales</a:t>
            </a:r>
            <a:r>
              <a:rPr lang="en-US" sz="1600" dirty="0">
                <a:solidFill>
                  <a:schemeClr val="bg1"/>
                </a:solidFill>
              </a:rPr>
              <a:t> para detector </a:t>
            </a:r>
            <a:r>
              <a:rPr lang="en-US" sz="1600" dirty="0" err="1">
                <a:solidFill>
                  <a:schemeClr val="bg1"/>
                </a:solidFill>
              </a:rPr>
              <a:t>patrones</a:t>
            </a:r>
            <a:r>
              <a:rPr lang="en-US" sz="1600" dirty="0">
                <a:solidFill>
                  <a:schemeClr val="bg1"/>
                </a:solidFill>
              </a:rPr>
              <a:t> o </a:t>
            </a:r>
            <a:r>
              <a:rPr lang="en-US" sz="1600" dirty="0" err="1">
                <a:solidFill>
                  <a:schemeClr val="bg1"/>
                </a:solidFill>
              </a:rPr>
              <a:t>razonamientos</a:t>
            </a:r>
            <a:r>
              <a:rPr lang="en-US" sz="1600" dirty="0">
                <a:solidFill>
                  <a:schemeClr val="bg1"/>
                </a:solidFill>
              </a:rPr>
              <a:t> de las personas.</a:t>
            </a:r>
          </a:p>
          <a:p>
            <a:r>
              <a:rPr lang="en-US" sz="1600" dirty="0" err="1">
                <a:solidFill>
                  <a:schemeClr val="bg1"/>
                </a:solidFill>
              </a:rPr>
              <a:t>Numpy</a:t>
            </a:r>
            <a:r>
              <a:rPr lang="en-US" sz="1600" dirty="0">
                <a:solidFill>
                  <a:schemeClr val="bg1"/>
                </a:solidFill>
              </a:rPr>
              <a:t> es </a:t>
            </a:r>
            <a:r>
              <a:rPr lang="en-US" sz="1600" dirty="0" err="1">
                <a:solidFill>
                  <a:schemeClr val="bg1"/>
                </a:solidFill>
              </a:rPr>
              <a:t>otra</a:t>
            </a:r>
            <a:r>
              <a:rPr lang="en-US" sz="1600" dirty="0">
                <a:solidFill>
                  <a:schemeClr val="bg1"/>
                </a:solidFill>
              </a:rPr>
              <a:t> de las </a:t>
            </a:r>
            <a:r>
              <a:rPr lang="en-US" sz="1600" dirty="0" err="1">
                <a:solidFill>
                  <a:schemeClr val="bg1"/>
                </a:solidFill>
              </a:rPr>
              <a:t>librerias</a:t>
            </a:r>
            <a:r>
              <a:rPr lang="en-US" sz="1600" dirty="0">
                <a:solidFill>
                  <a:schemeClr val="bg1"/>
                </a:solidFill>
              </a:rPr>
              <a:t> que </a:t>
            </a:r>
            <a:r>
              <a:rPr lang="en-US" sz="1600" dirty="0" err="1">
                <a:solidFill>
                  <a:schemeClr val="bg1"/>
                </a:solidFill>
              </a:rPr>
              <a:t>uso</a:t>
            </a:r>
            <a:r>
              <a:rPr lang="en-US" sz="1600" dirty="0">
                <a:solidFill>
                  <a:schemeClr val="bg1"/>
                </a:solidFill>
              </a:rPr>
              <a:t> que </a:t>
            </a:r>
            <a:r>
              <a:rPr lang="en-US" sz="1600" dirty="0" err="1">
                <a:solidFill>
                  <a:schemeClr val="bg1"/>
                </a:solidFill>
              </a:rPr>
              <a:t>sirve</a:t>
            </a:r>
            <a:r>
              <a:rPr lang="en-US" sz="1600" dirty="0">
                <a:solidFill>
                  <a:schemeClr val="bg1"/>
                </a:solidFill>
              </a:rPr>
              <a:t> para </a:t>
            </a:r>
            <a:r>
              <a:rPr lang="en-US" sz="1600" dirty="0" err="1">
                <a:solidFill>
                  <a:schemeClr val="bg1"/>
                </a:solidFill>
              </a:rPr>
              <a:t>trabajar</a:t>
            </a:r>
            <a:r>
              <a:rPr lang="en-US" sz="1600" dirty="0">
                <a:solidFill>
                  <a:schemeClr val="bg1"/>
                </a:solidFill>
              </a:rPr>
              <a:t> con </a:t>
            </a:r>
            <a:r>
              <a:rPr lang="en-US" sz="1600" dirty="0" err="1">
                <a:solidFill>
                  <a:schemeClr val="bg1"/>
                </a:solidFill>
              </a:rPr>
              <a:t>vectores</a:t>
            </a:r>
            <a:r>
              <a:rPr lang="en-US" sz="1600" dirty="0">
                <a:solidFill>
                  <a:schemeClr val="bg1"/>
                </a:solidFill>
              </a:rPr>
              <a:t> y matrices y </a:t>
            </a:r>
            <a:r>
              <a:rPr lang="en-US" sz="1600" dirty="0" err="1">
                <a:solidFill>
                  <a:schemeClr val="bg1"/>
                </a:solidFill>
              </a:rPr>
              <a:t>otras</a:t>
            </a:r>
            <a:r>
              <a:rPr lang="en-US" sz="1600" dirty="0">
                <a:solidFill>
                  <a:schemeClr val="bg1"/>
                </a:solidFill>
              </a:rPr>
              <a:t> </a:t>
            </a:r>
            <a:r>
              <a:rPr lang="en-US" sz="1600" dirty="0" err="1">
                <a:solidFill>
                  <a:schemeClr val="bg1"/>
                </a:solidFill>
              </a:rPr>
              <a:t>funciones</a:t>
            </a:r>
            <a:r>
              <a:rPr lang="en-US" sz="1600" dirty="0">
                <a:solidFill>
                  <a:schemeClr val="bg1"/>
                </a:solidFill>
              </a:rPr>
              <a:t> </a:t>
            </a:r>
            <a:r>
              <a:rPr lang="en-US" sz="1600" dirty="0" err="1">
                <a:solidFill>
                  <a:schemeClr val="bg1"/>
                </a:solidFill>
              </a:rPr>
              <a:t>matematicas</a:t>
            </a:r>
            <a:r>
              <a:rPr lang="en-US" sz="1600" dirty="0">
                <a:solidFill>
                  <a:schemeClr val="bg1"/>
                </a:solidFill>
              </a:rPr>
              <a:t> de alto </a:t>
            </a:r>
            <a:r>
              <a:rPr lang="en-US" sz="1600" dirty="0" err="1">
                <a:solidFill>
                  <a:schemeClr val="bg1"/>
                </a:solidFill>
              </a:rPr>
              <a:t>nivel</a:t>
            </a:r>
            <a:r>
              <a:rPr lang="en-US" sz="1600" dirty="0">
                <a:solidFill>
                  <a:schemeClr val="bg1"/>
                </a:solidFill>
              </a:rPr>
              <a:t> que no use </a:t>
            </a:r>
            <a:r>
              <a:rPr lang="en-US" sz="1600" dirty="0" err="1">
                <a:solidFill>
                  <a:schemeClr val="bg1"/>
                </a:solidFill>
              </a:rPr>
              <a:t>en</a:t>
            </a:r>
            <a:r>
              <a:rPr lang="en-US" sz="1600" dirty="0">
                <a:solidFill>
                  <a:schemeClr val="bg1"/>
                </a:solidFill>
              </a:rPr>
              <a:t> </a:t>
            </a:r>
            <a:r>
              <a:rPr lang="en-US" sz="1600" dirty="0" err="1">
                <a:solidFill>
                  <a:schemeClr val="bg1"/>
                </a:solidFill>
              </a:rPr>
              <a:t>este</a:t>
            </a:r>
            <a:r>
              <a:rPr lang="en-US" sz="1600" dirty="0">
                <a:solidFill>
                  <a:schemeClr val="bg1"/>
                </a:solidFill>
              </a:rPr>
              <a:t> </a:t>
            </a:r>
            <a:r>
              <a:rPr lang="en-US" sz="1600" dirty="0" err="1">
                <a:solidFill>
                  <a:schemeClr val="bg1"/>
                </a:solidFill>
              </a:rPr>
              <a:t>programa</a:t>
            </a:r>
            <a:r>
              <a:rPr lang="en-US" sz="1600" dirty="0">
                <a:solidFill>
                  <a:schemeClr val="bg1"/>
                </a:solidFill>
              </a:rPr>
              <a:t>.</a:t>
            </a:r>
          </a:p>
          <a:p>
            <a:r>
              <a:rPr lang="es-AR" sz="1600" dirty="0">
                <a:solidFill>
                  <a:schemeClr val="bg1"/>
                </a:solidFill>
              </a:rPr>
              <a:t>Para entrenar a la maquina, le di valores aleatorios de centímetros y su equivalente en metros, de forma que al entrenarla pueda encontrar una relación entre ellas.</a:t>
            </a:r>
          </a:p>
        </p:txBody>
      </p:sp>
    </p:spTree>
    <p:extLst>
      <p:ext uri="{BB962C8B-B14F-4D97-AF65-F5344CB8AC3E}">
        <p14:creationId xmlns:p14="http://schemas.microsoft.com/office/powerpoint/2010/main" val="167808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DE097-30FF-8CA5-A3CA-E42D55E3D765}"/>
              </a:ext>
            </a:extLst>
          </p:cNvPr>
          <p:cNvSpPr>
            <a:spLocks noGrp="1"/>
          </p:cNvSpPr>
          <p:nvPr>
            <p:ph type="title"/>
          </p:nvPr>
        </p:nvSpPr>
        <p:spPr>
          <a:xfrm>
            <a:off x="0" y="0"/>
            <a:ext cx="12192000" cy="1690689"/>
          </a:xfrm>
        </p:spPr>
        <p:txBody>
          <a:bodyPr/>
          <a:lstStyle/>
          <a:p>
            <a:r>
              <a:rPr lang="en-US" dirty="0">
                <a:solidFill>
                  <a:schemeClr val="bg1"/>
                </a:solidFill>
              </a:rPr>
              <a:t>Red Neuronal</a:t>
            </a:r>
            <a:endParaRPr lang="es-AR" dirty="0">
              <a:solidFill>
                <a:schemeClr val="bg1"/>
              </a:solidFill>
            </a:endParaRPr>
          </a:p>
        </p:txBody>
      </p:sp>
      <p:sp>
        <p:nvSpPr>
          <p:cNvPr id="4" name="Elipse 3">
            <a:extLst>
              <a:ext uri="{FF2B5EF4-FFF2-40B4-BE49-F238E27FC236}">
                <a16:creationId xmlns:a16="http://schemas.microsoft.com/office/drawing/2014/main" id="{2E4D9401-6862-D104-F3D8-F32F4EC377A6}"/>
              </a:ext>
            </a:extLst>
          </p:cNvPr>
          <p:cNvSpPr/>
          <p:nvPr/>
        </p:nvSpPr>
        <p:spPr>
          <a:xfrm>
            <a:off x="1734532" y="3261674"/>
            <a:ext cx="1564849" cy="16906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a:extLst>
              <a:ext uri="{FF2B5EF4-FFF2-40B4-BE49-F238E27FC236}">
                <a16:creationId xmlns:a16="http://schemas.microsoft.com/office/drawing/2014/main" id="{345D2016-68E4-9D29-B192-2E07971D4DAF}"/>
              </a:ext>
            </a:extLst>
          </p:cNvPr>
          <p:cNvSpPr/>
          <p:nvPr/>
        </p:nvSpPr>
        <p:spPr>
          <a:xfrm>
            <a:off x="7039376" y="3261673"/>
            <a:ext cx="1564849" cy="16906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Conector recto de flecha 7">
            <a:extLst>
              <a:ext uri="{FF2B5EF4-FFF2-40B4-BE49-F238E27FC236}">
                <a16:creationId xmlns:a16="http://schemas.microsoft.com/office/drawing/2014/main" id="{93FC7D82-7638-40D6-D638-778684629924}"/>
              </a:ext>
            </a:extLst>
          </p:cNvPr>
          <p:cNvCxnSpPr>
            <a:cxnSpLocks/>
          </p:cNvCxnSpPr>
          <p:nvPr/>
        </p:nvCxnSpPr>
        <p:spPr>
          <a:xfrm>
            <a:off x="3482672" y="4214191"/>
            <a:ext cx="329184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E7A8DA9-FD18-2137-7132-DA54FE198778}"/>
              </a:ext>
            </a:extLst>
          </p:cNvPr>
          <p:cNvSpPr txBox="1"/>
          <p:nvPr/>
        </p:nvSpPr>
        <p:spPr>
          <a:xfrm>
            <a:off x="166977" y="1510748"/>
            <a:ext cx="11863346" cy="1200329"/>
          </a:xfrm>
          <a:prstGeom prst="rect">
            <a:avLst/>
          </a:prstGeom>
          <a:noFill/>
        </p:spPr>
        <p:txBody>
          <a:bodyPr wrap="square" rtlCol="0">
            <a:spAutoFit/>
          </a:bodyPr>
          <a:lstStyle/>
          <a:p>
            <a:r>
              <a:rPr lang="en-US" dirty="0">
                <a:solidFill>
                  <a:schemeClr val="bg1"/>
                </a:solidFill>
              </a:rPr>
              <a:t>Para </a:t>
            </a:r>
            <a:r>
              <a:rPr lang="en-US" dirty="0" err="1">
                <a:solidFill>
                  <a:schemeClr val="bg1"/>
                </a:solidFill>
              </a:rPr>
              <a:t>entrenar</a:t>
            </a:r>
            <a:r>
              <a:rPr lang="en-US" dirty="0">
                <a:solidFill>
                  <a:schemeClr val="bg1"/>
                </a:solidFill>
              </a:rPr>
              <a:t> a </a:t>
            </a:r>
            <a:r>
              <a:rPr lang="en-US" dirty="0" err="1">
                <a:solidFill>
                  <a:schemeClr val="bg1"/>
                </a:solidFill>
              </a:rPr>
              <a:t>una</a:t>
            </a:r>
            <a:r>
              <a:rPr lang="en-US" dirty="0">
                <a:solidFill>
                  <a:schemeClr val="bg1"/>
                </a:solidFill>
              </a:rPr>
              <a:t> IA lo </a:t>
            </a:r>
            <a:r>
              <a:rPr lang="en-US" dirty="0" err="1">
                <a:solidFill>
                  <a:schemeClr val="bg1"/>
                </a:solidFill>
              </a:rPr>
              <a:t>hacemos</a:t>
            </a:r>
            <a:r>
              <a:rPr lang="en-US" dirty="0">
                <a:solidFill>
                  <a:schemeClr val="bg1"/>
                </a:solidFill>
              </a:rPr>
              <a:t> a traves de redes </a:t>
            </a:r>
            <a:r>
              <a:rPr lang="en-US" dirty="0" err="1">
                <a:solidFill>
                  <a:schemeClr val="bg1"/>
                </a:solidFill>
              </a:rPr>
              <a:t>neuronales</a:t>
            </a:r>
            <a:r>
              <a:rPr lang="en-US" dirty="0">
                <a:solidFill>
                  <a:schemeClr val="bg1"/>
                </a:solidFill>
              </a:rPr>
              <a:t>, </a:t>
            </a:r>
            <a:r>
              <a:rPr lang="en-US" dirty="0" err="1">
                <a:solidFill>
                  <a:schemeClr val="bg1"/>
                </a:solidFill>
              </a:rPr>
              <a:t>estas</a:t>
            </a:r>
            <a:r>
              <a:rPr lang="en-US" dirty="0">
                <a:solidFill>
                  <a:schemeClr val="bg1"/>
                </a:solidFill>
              </a:rPr>
              <a:t> </a:t>
            </a:r>
            <a:r>
              <a:rPr lang="en-US" dirty="0" err="1">
                <a:solidFill>
                  <a:schemeClr val="bg1"/>
                </a:solidFill>
              </a:rPr>
              <a:t>siempre</a:t>
            </a:r>
            <a:r>
              <a:rPr lang="en-US" dirty="0">
                <a:solidFill>
                  <a:schemeClr val="bg1"/>
                </a:solidFill>
              </a:rPr>
              <a:t> </a:t>
            </a:r>
            <a:r>
              <a:rPr lang="en-US" dirty="0" err="1">
                <a:solidFill>
                  <a:schemeClr val="bg1"/>
                </a:solidFill>
              </a:rPr>
              <a:t>tienen</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capa</a:t>
            </a:r>
            <a:r>
              <a:rPr lang="en-US" dirty="0">
                <a:solidFill>
                  <a:schemeClr val="bg1"/>
                </a:solidFill>
              </a:rPr>
              <a:t> de entrada y </a:t>
            </a:r>
            <a:r>
              <a:rPr lang="en-US" dirty="0" err="1">
                <a:solidFill>
                  <a:schemeClr val="bg1"/>
                </a:solidFill>
              </a:rPr>
              <a:t>una</a:t>
            </a:r>
            <a:r>
              <a:rPr lang="en-US" dirty="0">
                <a:solidFill>
                  <a:schemeClr val="bg1"/>
                </a:solidFill>
              </a:rPr>
              <a:t> de </a:t>
            </a:r>
            <a:r>
              <a:rPr lang="en-US" dirty="0" err="1">
                <a:solidFill>
                  <a:schemeClr val="bg1"/>
                </a:solidFill>
              </a:rPr>
              <a:t>salida</a:t>
            </a:r>
            <a:r>
              <a:rPr lang="en-US" dirty="0">
                <a:solidFill>
                  <a:schemeClr val="bg1"/>
                </a:solidFill>
              </a:rPr>
              <a:t> y </a:t>
            </a:r>
            <a:r>
              <a:rPr lang="en-US" dirty="0" err="1">
                <a:solidFill>
                  <a:schemeClr val="bg1"/>
                </a:solidFill>
              </a:rPr>
              <a:t>adentro</a:t>
            </a:r>
            <a:r>
              <a:rPr lang="en-US" dirty="0">
                <a:solidFill>
                  <a:schemeClr val="bg1"/>
                </a:solidFill>
              </a:rPr>
              <a:t> se </a:t>
            </a:r>
            <a:r>
              <a:rPr lang="en-US" dirty="0" err="1">
                <a:solidFill>
                  <a:schemeClr val="bg1"/>
                </a:solidFill>
              </a:rPr>
              <a:t>encuentran</a:t>
            </a:r>
            <a:r>
              <a:rPr lang="en-US" dirty="0">
                <a:solidFill>
                  <a:schemeClr val="bg1"/>
                </a:solidFill>
              </a:rPr>
              <a:t> las </a:t>
            </a:r>
            <a:r>
              <a:rPr lang="en-US" dirty="0" err="1">
                <a:solidFill>
                  <a:schemeClr val="bg1"/>
                </a:solidFill>
              </a:rPr>
              <a:t>neuronas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nuestro</a:t>
            </a:r>
            <a:r>
              <a:rPr lang="en-US" dirty="0">
                <a:solidFill>
                  <a:schemeClr val="bg1"/>
                </a:solidFill>
              </a:rPr>
              <a:t> </a:t>
            </a:r>
            <a:r>
              <a:rPr lang="en-US" dirty="0" err="1">
                <a:solidFill>
                  <a:schemeClr val="bg1"/>
                </a:solidFill>
              </a:rPr>
              <a:t>caso</a:t>
            </a:r>
            <a:r>
              <a:rPr lang="en-US" dirty="0">
                <a:solidFill>
                  <a:schemeClr val="bg1"/>
                </a:solidFill>
              </a:rPr>
              <a:t> </a:t>
            </a:r>
            <a:r>
              <a:rPr lang="en-US" dirty="0" err="1">
                <a:solidFill>
                  <a:schemeClr val="bg1"/>
                </a:solidFill>
              </a:rPr>
              <a:t>nuestra</a:t>
            </a:r>
            <a:r>
              <a:rPr lang="en-US" dirty="0">
                <a:solidFill>
                  <a:schemeClr val="bg1"/>
                </a:solidFill>
              </a:rPr>
              <a:t> </a:t>
            </a:r>
            <a:r>
              <a:rPr lang="en-US" dirty="0" err="1">
                <a:solidFill>
                  <a:schemeClr val="bg1"/>
                </a:solidFill>
              </a:rPr>
              <a:t>capa</a:t>
            </a:r>
            <a:r>
              <a:rPr lang="en-US" dirty="0">
                <a:solidFill>
                  <a:schemeClr val="bg1"/>
                </a:solidFill>
              </a:rPr>
              <a:t> de entrada son </a:t>
            </a:r>
            <a:r>
              <a:rPr lang="en-US" dirty="0" err="1">
                <a:solidFill>
                  <a:schemeClr val="bg1"/>
                </a:solidFill>
              </a:rPr>
              <a:t>los</a:t>
            </a:r>
            <a:r>
              <a:rPr lang="en-US" dirty="0">
                <a:solidFill>
                  <a:schemeClr val="bg1"/>
                </a:solidFill>
              </a:rPr>
              <a:t> </a:t>
            </a:r>
            <a:r>
              <a:rPr lang="en-US" dirty="0" err="1">
                <a:solidFill>
                  <a:schemeClr val="bg1"/>
                </a:solidFill>
              </a:rPr>
              <a:t>centimetros</a:t>
            </a:r>
            <a:r>
              <a:rPr lang="en-US" dirty="0">
                <a:solidFill>
                  <a:schemeClr val="bg1"/>
                </a:solidFill>
              </a:rPr>
              <a:t>, y la </a:t>
            </a:r>
            <a:r>
              <a:rPr lang="en-US" dirty="0" err="1">
                <a:solidFill>
                  <a:schemeClr val="bg1"/>
                </a:solidFill>
              </a:rPr>
              <a:t>capa</a:t>
            </a:r>
            <a:r>
              <a:rPr lang="en-US" dirty="0">
                <a:solidFill>
                  <a:schemeClr val="bg1"/>
                </a:solidFill>
              </a:rPr>
              <a:t> de </a:t>
            </a:r>
            <a:r>
              <a:rPr lang="en-US" dirty="0" err="1">
                <a:solidFill>
                  <a:schemeClr val="bg1"/>
                </a:solidFill>
              </a:rPr>
              <a:t>salida</a:t>
            </a:r>
            <a:r>
              <a:rPr lang="en-US" dirty="0">
                <a:solidFill>
                  <a:schemeClr val="bg1"/>
                </a:solidFill>
              </a:rPr>
              <a:t> son </a:t>
            </a:r>
            <a:r>
              <a:rPr lang="en-US" dirty="0" err="1">
                <a:solidFill>
                  <a:schemeClr val="bg1"/>
                </a:solidFill>
              </a:rPr>
              <a:t>los</a:t>
            </a:r>
            <a:r>
              <a:rPr lang="en-US" dirty="0">
                <a:solidFill>
                  <a:schemeClr val="bg1"/>
                </a:solidFill>
              </a:rPr>
              <a:t> metros, y </a:t>
            </a:r>
            <a:r>
              <a:rPr lang="en-US" dirty="0" err="1">
                <a:solidFill>
                  <a:schemeClr val="bg1"/>
                </a:solidFill>
              </a:rPr>
              <a:t>cada</a:t>
            </a:r>
            <a:r>
              <a:rPr lang="en-US" dirty="0">
                <a:solidFill>
                  <a:schemeClr val="bg1"/>
                </a:solidFill>
              </a:rPr>
              <a:t> </a:t>
            </a:r>
            <a:r>
              <a:rPr lang="en-US" dirty="0" err="1">
                <a:solidFill>
                  <a:schemeClr val="bg1"/>
                </a:solidFill>
              </a:rPr>
              <a:t>una</a:t>
            </a:r>
            <a:r>
              <a:rPr lang="en-US" dirty="0">
                <a:solidFill>
                  <a:schemeClr val="bg1"/>
                </a:solidFill>
              </a:rPr>
              <a:t> sera </a:t>
            </a:r>
            <a:r>
              <a:rPr lang="en-US" dirty="0" err="1">
                <a:solidFill>
                  <a:schemeClr val="bg1"/>
                </a:solidFill>
              </a:rPr>
              <a:t>una</a:t>
            </a:r>
            <a:r>
              <a:rPr lang="en-US" dirty="0">
                <a:solidFill>
                  <a:schemeClr val="bg1"/>
                </a:solidFill>
              </a:rPr>
              <a:t> </a:t>
            </a:r>
            <a:r>
              <a:rPr lang="en-US" dirty="0" err="1">
                <a:solidFill>
                  <a:schemeClr val="bg1"/>
                </a:solidFill>
              </a:rPr>
              <a:t>neurona</a:t>
            </a:r>
            <a:r>
              <a:rPr lang="en-US" dirty="0">
                <a:solidFill>
                  <a:schemeClr val="bg1"/>
                </a:solidFill>
              </a:rPr>
              <a:t>, </a:t>
            </a:r>
            <a:r>
              <a:rPr lang="en-US" dirty="0" err="1">
                <a:solidFill>
                  <a:schemeClr val="bg1"/>
                </a:solidFill>
              </a:rPr>
              <a:t>estas</a:t>
            </a:r>
            <a:r>
              <a:rPr lang="en-US" dirty="0">
                <a:solidFill>
                  <a:schemeClr val="bg1"/>
                </a:solidFill>
              </a:rPr>
              <a:t> se “</a:t>
            </a:r>
            <a:r>
              <a:rPr lang="en-US" dirty="0" err="1">
                <a:solidFill>
                  <a:schemeClr val="bg1"/>
                </a:solidFill>
              </a:rPr>
              <a:t>conectan</a:t>
            </a:r>
            <a:r>
              <a:rPr lang="en-US" dirty="0">
                <a:solidFill>
                  <a:schemeClr val="bg1"/>
                </a:solidFill>
              </a:rPr>
              <a:t>” a traves de </a:t>
            </a:r>
            <a:r>
              <a:rPr lang="en-US" dirty="0" err="1">
                <a:solidFill>
                  <a:schemeClr val="bg1"/>
                </a:solidFill>
              </a:rPr>
              <a:t>una</a:t>
            </a:r>
            <a:r>
              <a:rPr lang="en-US" dirty="0">
                <a:solidFill>
                  <a:schemeClr val="bg1"/>
                </a:solidFill>
              </a:rPr>
              <a:t> </a:t>
            </a:r>
            <a:r>
              <a:rPr lang="en-US" dirty="0" err="1">
                <a:solidFill>
                  <a:schemeClr val="bg1"/>
                </a:solidFill>
              </a:rPr>
              <a:t>conexion</a:t>
            </a:r>
            <a:r>
              <a:rPr lang="en-US" dirty="0">
                <a:solidFill>
                  <a:schemeClr val="bg1"/>
                </a:solidFill>
              </a:rPr>
              <a:t>.</a:t>
            </a:r>
          </a:p>
          <a:p>
            <a:endParaRPr lang="es-AR" dirty="0">
              <a:solidFill>
                <a:schemeClr val="bg1"/>
              </a:solidFill>
            </a:endParaRPr>
          </a:p>
        </p:txBody>
      </p:sp>
      <p:sp>
        <p:nvSpPr>
          <p:cNvPr id="13" name="CuadroTexto 12">
            <a:extLst>
              <a:ext uri="{FF2B5EF4-FFF2-40B4-BE49-F238E27FC236}">
                <a16:creationId xmlns:a16="http://schemas.microsoft.com/office/drawing/2014/main" id="{8D6DC425-F309-CEB1-ACAC-574B88865F0E}"/>
              </a:ext>
            </a:extLst>
          </p:cNvPr>
          <p:cNvSpPr txBox="1"/>
          <p:nvPr/>
        </p:nvSpPr>
        <p:spPr>
          <a:xfrm>
            <a:off x="1833512" y="3922351"/>
            <a:ext cx="1366888" cy="369332"/>
          </a:xfrm>
          <a:prstGeom prst="rect">
            <a:avLst/>
          </a:prstGeom>
          <a:noFill/>
        </p:spPr>
        <p:txBody>
          <a:bodyPr wrap="square" rtlCol="0">
            <a:spAutoFit/>
          </a:bodyPr>
          <a:lstStyle/>
          <a:p>
            <a:r>
              <a:rPr lang="en-US" dirty="0" err="1"/>
              <a:t>Centimetros</a:t>
            </a:r>
            <a:endParaRPr lang="es-AR" dirty="0"/>
          </a:p>
        </p:txBody>
      </p:sp>
      <p:sp>
        <p:nvSpPr>
          <p:cNvPr id="14" name="CuadroTexto 13">
            <a:extLst>
              <a:ext uri="{FF2B5EF4-FFF2-40B4-BE49-F238E27FC236}">
                <a16:creationId xmlns:a16="http://schemas.microsoft.com/office/drawing/2014/main" id="{FE02842B-EC67-5366-C311-CFBCA300A30A}"/>
              </a:ext>
            </a:extLst>
          </p:cNvPr>
          <p:cNvSpPr txBox="1"/>
          <p:nvPr/>
        </p:nvSpPr>
        <p:spPr>
          <a:xfrm>
            <a:off x="7138356" y="3979464"/>
            <a:ext cx="1366888" cy="369332"/>
          </a:xfrm>
          <a:prstGeom prst="rect">
            <a:avLst/>
          </a:prstGeom>
          <a:noFill/>
        </p:spPr>
        <p:txBody>
          <a:bodyPr wrap="square" rtlCol="0">
            <a:spAutoFit/>
          </a:bodyPr>
          <a:lstStyle/>
          <a:p>
            <a:r>
              <a:rPr lang="en-US" dirty="0"/>
              <a:t>Metros</a:t>
            </a:r>
            <a:endParaRPr lang="es-AR" dirty="0"/>
          </a:p>
        </p:txBody>
      </p:sp>
      <p:cxnSp>
        <p:nvCxnSpPr>
          <p:cNvPr id="16" name="Conector recto de flecha 15">
            <a:extLst>
              <a:ext uri="{FF2B5EF4-FFF2-40B4-BE49-F238E27FC236}">
                <a16:creationId xmlns:a16="http://schemas.microsoft.com/office/drawing/2014/main" id="{30962C7D-5310-6525-2177-071210834C14}"/>
              </a:ext>
            </a:extLst>
          </p:cNvPr>
          <p:cNvCxnSpPr>
            <a:cxnSpLocks/>
          </p:cNvCxnSpPr>
          <p:nvPr/>
        </p:nvCxnSpPr>
        <p:spPr>
          <a:xfrm>
            <a:off x="4958499" y="4214191"/>
            <a:ext cx="75414" cy="14795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5FBC756E-A670-762A-E962-1D357F456911}"/>
              </a:ext>
            </a:extLst>
          </p:cNvPr>
          <p:cNvSpPr txBox="1"/>
          <p:nvPr/>
        </p:nvSpPr>
        <p:spPr>
          <a:xfrm>
            <a:off x="4548432" y="5809639"/>
            <a:ext cx="1366888" cy="369332"/>
          </a:xfrm>
          <a:prstGeom prst="rect">
            <a:avLst/>
          </a:prstGeom>
          <a:noFill/>
        </p:spPr>
        <p:txBody>
          <a:bodyPr wrap="square" rtlCol="0">
            <a:spAutoFit/>
          </a:bodyPr>
          <a:lstStyle/>
          <a:p>
            <a:r>
              <a:rPr lang="en-US" dirty="0" err="1">
                <a:solidFill>
                  <a:schemeClr val="bg1"/>
                </a:solidFill>
              </a:rPr>
              <a:t>Conexion</a:t>
            </a:r>
            <a:endParaRPr lang="es-AR" dirty="0">
              <a:solidFill>
                <a:schemeClr val="bg1"/>
              </a:solidFill>
            </a:endParaRPr>
          </a:p>
        </p:txBody>
      </p:sp>
    </p:spTree>
    <p:extLst>
      <p:ext uri="{BB962C8B-B14F-4D97-AF65-F5344CB8AC3E}">
        <p14:creationId xmlns:p14="http://schemas.microsoft.com/office/powerpoint/2010/main" val="24270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57A1999-814B-3CF7-DACB-2AF089DD2D6B}"/>
              </a:ext>
            </a:extLst>
          </p:cNvPr>
          <p:cNvSpPr>
            <a:spLocks noGrp="1"/>
          </p:cNvSpPr>
          <p:nvPr>
            <p:ph idx="1"/>
          </p:nvPr>
        </p:nvSpPr>
        <p:spPr>
          <a:xfrm>
            <a:off x="871442" y="2447337"/>
            <a:ext cx="4353116" cy="3770434"/>
          </a:xfrm>
        </p:spPr>
        <p:txBody>
          <a:bodyPr anchor="t">
            <a:normAutofit/>
          </a:bodyPr>
          <a:lstStyle/>
          <a:p>
            <a:r>
              <a:rPr lang="en-US" sz="1700">
                <a:solidFill>
                  <a:schemeClr val="bg1"/>
                </a:solidFill>
              </a:rPr>
              <a:t>Las conexiones tienen un peso asignado, este peso representa la importancia entre la conexion de las neuronas, tambien tendra un valor todas las neuronas menos la capa de entrada, llamada sesgo.</a:t>
            </a:r>
          </a:p>
          <a:p>
            <a:r>
              <a:rPr lang="en-US" sz="1700">
                <a:solidFill>
                  <a:schemeClr val="bg1"/>
                </a:solidFill>
              </a:rPr>
              <a:t>Lo que hace la red neuronal, para encontrar el patron de como pasar de centimetros a metros en este caso es, multiplicar el valor de entrada por el peso de la conexion, y a ese valor se le suma el sesgo de la neurona de salida, de forma que se va ir ajustando hasta dar con los valores necesarios de cada una.</a:t>
            </a:r>
            <a:endParaRPr lang="es-AR" sz="1700">
              <a:solidFill>
                <a:schemeClr val="bg1"/>
              </a:solidFill>
            </a:endParaRPr>
          </a:p>
        </p:txBody>
      </p:sp>
      <p:pic>
        <p:nvPicPr>
          <p:cNvPr id="5" name="Imagen 4">
            <a:extLst>
              <a:ext uri="{FF2B5EF4-FFF2-40B4-BE49-F238E27FC236}">
                <a16:creationId xmlns:a16="http://schemas.microsoft.com/office/drawing/2014/main" id="{8A4D04C5-26CC-A49A-B82D-A856C1399535}"/>
              </a:ext>
            </a:extLst>
          </p:cNvPr>
          <p:cNvPicPr>
            <a:picLocks noChangeAspect="1"/>
          </p:cNvPicPr>
          <p:nvPr/>
        </p:nvPicPr>
        <p:blipFill>
          <a:blip r:embed="rId2"/>
          <a:stretch>
            <a:fillRect/>
          </a:stretch>
        </p:blipFill>
        <p:spPr>
          <a:xfrm>
            <a:off x="6781801" y="2378444"/>
            <a:ext cx="4797056" cy="2146682"/>
          </a:xfrm>
          <a:prstGeom prst="rect">
            <a:avLst/>
          </a:prstGeom>
        </p:spPr>
      </p:pic>
    </p:spTree>
    <p:extLst>
      <p:ext uri="{BB962C8B-B14F-4D97-AF65-F5344CB8AC3E}">
        <p14:creationId xmlns:p14="http://schemas.microsoft.com/office/powerpoint/2010/main" val="36946329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1088</Words>
  <Application>Microsoft Office PowerPoint</Application>
  <PresentationFormat>Panorámica</PresentationFormat>
  <Paragraphs>45</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LENGUAJES</vt:lpstr>
      <vt:lpstr>Lista simplemente enlazada con archivos</vt:lpstr>
      <vt:lpstr>Lista simplemente enlazada con Archivos</vt:lpstr>
      <vt:lpstr>Lista doblemente enlazada.</vt:lpstr>
      <vt:lpstr>C++</vt:lpstr>
      <vt:lpstr>Python, Machine Learning y DATASETS.</vt:lpstr>
      <vt:lpstr>Red Neuronal, centimetros a metros</vt:lpstr>
      <vt:lpstr>Red Neuronal</vt:lpstr>
      <vt:lpstr>Presentación de PowerPoint</vt:lpstr>
      <vt:lpstr>Red Neuronal.</vt:lpstr>
      <vt:lpstr>Entrenamiento</vt:lpstr>
      <vt:lpstr>Matplotlib</vt:lpstr>
      <vt:lpstr>Resultados</vt:lpstr>
      <vt:lpstr>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dc:title>
  <dc:creator>Jose Luis Vega</dc:creator>
  <cp:lastModifiedBy>Jose Luis Vega</cp:lastModifiedBy>
  <cp:revision>1</cp:revision>
  <dcterms:created xsi:type="dcterms:W3CDTF">2022-11-24T19:10:31Z</dcterms:created>
  <dcterms:modified xsi:type="dcterms:W3CDTF">2022-11-25T00:45:05Z</dcterms:modified>
</cp:coreProperties>
</file>